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Lor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or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Lora-bold.fntdata"/><Relationship Id="rId6" Type="http://schemas.openxmlformats.org/officeDocument/2006/relationships/slide" Target="slides/slide1.xml"/><Relationship Id="rId18" Type="http://schemas.openxmlformats.org/officeDocument/2006/relationships/font" Target="fonts/Lor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4e11c8d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4e11c8d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18181"/>
              </a:lnSpc>
              <a:spcBef>
                <a:spcPts val="1400"/>
              </a:spcBef>
              <a:spcAft>
                <a:spcPts val="0"/>
              </a:spcAft>
              <a:buNone/>
            </a:pPr>
            <a:r>
              <a:t/>
            </a:r>
            <a:endParaRPr sz="1200">
              <a:solidFill>
                <a:schemeClr val="dk1"/>
              </a:solidFill>
            </a:endParaRPr>
          </a:p>
          <a:p>
            <a:pPr indent="-298450" lvl="0" marL="457200" rtl="0" algn="l">
              <a:spcBef>
                <a:spcPts val="0"/>
              </a:spcBef>
              <a:spcAft>
                <a:spcPts val="0"/>
              </a:spcAft>
              <a:buSzPts val="1100"/>
              <a:buChar char="-"/>
            </a:pPr>
            <a:r>
              <a:rPr lang="en" sz="1200">
                <a:solidFill>
                  <a:schemeClr val="dk1"/>
                </a:solidFill>
                <a:latin typeface="Times New Roman"/>
                <a:ea typeface="Times New Roman"/>
                <a:cs typeface="Times New Roman"/>
                <a:sym typeface="Times New Roman"/>
              </a:rPr>
              <a:t> For an algorithm to be able to predict human sentiment via text effectively, it needs to learn the context clues that typically occur along with that emotion. </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SzPts val="1100"/>
              <a:buChar char="-"/>
            </a:pPr>
            <a:r>
              <a:rPr lang="en" sz="1200">
                <a:solidFill>
                  <a:schemeClr val="dk1"/>
                </a:solidFill>
                <a:latin typeface="Times New Roman"/>
                <a:ea typeface="Times New Roman"/>
                <a:cs typeface="Times New Roman"/>
                <a:sym typeface="Times New Roman"/>
              </a:rPr>
              <a:t>To do this, NLP models will commonly implement </a:t>
            </a:r>
            <a:r>
              <a:rPr i="1" lang="en" sz="1200">
                <a:solidFill>
                  <a:schemeClr val="dk1"/>
                </a:solidFill>
                <a:latin typeface="Times New Roman"/>
                <a:ea typeface="Times New Roman"/>
                <a:cs typeface="Times New Roman"/>
                <a:sym typeface="Times New Roman"/>
              </a:rPr>
              <a:t>word-embeddings</a:t>
            </a:r>
            <a:r>
              <a:rPr lang="en" sz="1200">
                <a:solidFill>
                  <a:schemeClr val="dk1"/>
                </a:solidFill>
                <a:latin typeface="Times New Roman"/>
                <a:ea typeface="Times New Roman"/>
                <a:cs typeface="Times New Roman"/>
                <a:sym typeface="Times New Roman"/>
              </a:rPr>
              <a:t> that have been trained on large amounts of human-written texts, like Wikipedia, Twitter, or Google News</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SzPts val="1100"/>
              <a:buChar char="-"/>
            </a:pPr>
            <a:r>
              <a:rPr lang="en" sz="1200">
                <a:solidFill>
                  <a:schemeClr val="dk1"/>
                </a:solidFill>
                <a:latin typeface="Times New Roman"/>
                <a:ea typeface="Times New Roman"/>
                <a:cs typeface="Times New Roman"/>
                <a:sym typeface="Times New Roman"/>
              </a:rPr>
              <a:t>.- Naturally, sentiment analysis systems can perpetuate and accentuate inappropriate human biases reflected in the real-world text they learn from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Word2vec models generate embeddings that are context indep</a:t>
            </a:r>
            <a:r>
              <a:rPr lang="en"/>
              <a:t>endent (i.e. there is one vector representation for each word, different sense of any word are combined within that single vector) </a:t>
            </a:r>
            <a:endParaRPr/>
          </a:p>
          <a:p>
            <a:pPr indent="-298450" lvl="0" marL="457200" rtl="0" algn="l">
              <a:spcBef>
                <a:spcPts val="0"/>
              </a:spcBef>
              <a:spcAft>
                <a:spcPts val="0"/>
              </a:spcAft>
              <a:buSzPts val="1100"/>
              <a:buChar char="-"/>
            </a:pPr>
            <a:r>
              <a:rPr lang="en"/>
              <a:t>Contextual word embeddings, like BERT, generate embeddings that allow words to have </a:t>
            </a:r>
            <a:r>
              <a:rPr lang="en"/>
              <a:t>multiple</a:t>
            </a:r>
            <a:r>
              <a:rPr lang="en"/>
              <a:t> vector representations based on which context the word is used in</a:t>
            </a:r>
            <a:endParaRPr/>
          </a:p>
          <a:p>
            <a:pPr indent="-298450" lvl="0" marL="457200" rtl="0" algn="l">
              <a:spcBef>
                <a:spcPts val="0"/>
              </a:spcBef>
              <a:spcAft>
                <a:spcPts val="0"/>
              </a:spcAft>
              <a:buSzPts val="1100"/>
              <a:buChar char="-"/>
            </a:pPr>
            <a:r>
              <a:rPr lang="en"/>
              <a:t>I.e. the word </a:t>
            </a:r>
            <a:r>
              <a:rPr i="1" lang="en"/>
              <a:t>Bank </a:t>
            </a:r>
            <a:r>
              <a:rPr lang="en"/>
              <a:t> can be a financial institution or land along a river</a:t>
            </a:r>
            <a:endParaRPr/>
          </a:p>
          <a:p>
            <a:pPr indent="-298450" lvl="0" marL="457200" rtl="0" algn="l">
              <a:spcBef>
                <a:spcPts val="0"/>
              </a:spcBef>
              <a:spcAft>
                <a:spcPts val="0"/>
              </a:spcAft>
              <a:buSzPts val="1100"/>
              <a:buChar char="-"/>
            </a:pPr>
            <a:r>
              <a:rPr lang="en"/>
              <a:t>Word2Vec does not take into account word </a:t>
            </a:r>
            <a:r>
              <a:rPr lang="en"/>
              <a:t>position while BERT does</a:t>
            </a:r>
            <a:endParaRPr/>
          </a:p>
          <a:p>
            <a:pPr indent="-298450" lvl="0" marL="457200" rtl="0" algn="l">
              <a:spcBef>
                <a:spcPts val="0"/>
              </a:spcBef>
              <a:spcAft>
                <a:spcPts val="0"/>
              </a:spcAft>
              <a:buSzPts val="1100"/>
              <a:buChar char="-"/>
            </a:pPr>
            <a:r>
              <a:rPr lang="en"/>
              <a:t>As BERT is a contextual embedding, the input to the model is a sentence rather than a word like for word2vec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4e11c8db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4e11c8db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04040"/>
                </a:solidFill>
                <a:highlight>
                  <a:srgbClr val="FFFFFF"/>
                </a:highlight>
                <a:latin typeface="Lora"/>
                <a:ea typeface="Lora"/>
                <a:cs typeface="Lora"/>
                <a:sym typeface="Lora"/>
              </a:rPr>
              <a:t>How it works: Word2Vec computes vectors for inputted words and will convey meaning back on other word vectors that are close in distance, measured by cosine similarity</a:t>
            </a:r>
            <a:endParaRPr sz="1200">
              <a:solidFill>
                <a:srgbClr val="404040"/>
              </a:solidFill>
              <a:highlight>
                <a:srgbClr val="FFFFFF"/>
              </a:highlight>
              <a:latin typeface="Lora"/>
              <a:ea typeface="Lora"/>
              <a:cs typeface="Lora"/>
              <a:sym typeface="Lora"/>
            </a:endParaRPr>
          </a:p>
          <a:p>
            <a:pPr indent="0" lvl="0" marL="0" rtl="0" algn="l">
              <a:spcBef>
                <a:spcPts val="0"/>
              </a:spcBef>
              <a:spcAft>
                <a:spcPts val="0"/>
              </a:spcAft>
              <a:buNone/>
            </a:pPr>
            <a:r>
              <a:rPr lang="en" sz="1200">
                <a:solidFill>
                  <a:srgbClr val="404040"/>
                </a:solidFill>
                <a:highlight>
                  <a:srgbClr val="FFFFFF"/>
                </a:highlight>
                <a:latin typeface="Lora"/>
                <a:ea typeface="Lora"/>
                <a:cs typeface="Lora"/>
                <a:sym typeface="Lora"/>
              </a:rPr>
              <a:t>Learning the context of words is done by </a:t>
            </a:r>
            <a:r>
              <a:rPr lang="en" sz="1200">
                <a:solidFill>
                  <a:srgbClr val="404040"/>
                </a:solidFill>
                <a:highlight>
                  <a:srgbClr val="FFFFFF"/>
                </a:highlight>
                <a:latin typeface="Lora"/>
                <a:ea typeface="Lora"/>
                <a:cs typeface="Lora"/>
                <a:sym typeface="Lora"/>
              </a:rPr>
              <a:t>learning</a:t>
            </a:r>
            <a:r>
              <a:rPr lang="en" sz="1200">
                <a:solidFill>
                  <a:srgbClr val="404040"/>
                </a:solidFill>
                <a:highlight>
                  <a:srgbClr val="FFFFFF"/>
                </a:highlight>
                <a:latin typeface="Lora"/>
                <a:ea typeface="Lora"/>
                <a:cs typeface="Lora"/>
                <a:sym typeface="Lora"/>
              </a:rPr>
              <a:t> the co-occurrene of words, so words that have typically been seen together by Word2Vec tend to share commonalities in their word vectors</a:t>
            </a:r>
            <a:endParaRPr sz="1200">
              <a:solidFill>
                <a:srgbClr val="404040"/>
              </a:solidFill>
              <a:highlight>
                <a:srgbClr val="FFFFFF"/>
              </a:highlight>
              <a:latin typeface="Lora"/>
              <a:ea typeface="Lora"/>
              <a:cs typeface="Lora"/>
              <a:sym typeface="Lora"/>
            </a:endParaRPr>
          </a:p>
          <a:p>
            <a:pPr indent="0" lvl="0" marL="0" rtl="0" algn="l">
              <a:spcBef>
                <a:spcPts val="0"/>
              </a:spcBef>
              <a:spcAft>
                <a:spcPts val="0"/>
              </a:spcAft>
              <a:buNone/>
            </a:pPr>
            <a:r>
              <a:t/>
            </a:r>
            <a:endParaRPr sz="1200">
              <a:solidFill>
                <a:srgbClr val="404040"/>
              </a:solidFill>
              <a:highlight>
                <a:srgbClr val="FFFFFF"/>
              </a:highlight>
              <a:latin typeface="Lora"/>
              <a:ea typeface="Lora"/>
              <a:cs typeface="Lora"/>
              <a:sym typeface="Lora"/>
            </a:endParaRPr>
          </a:p>
          <a:p>
            <a:pPr indent="-304800" lvl="0" marL="457200" rtl="0" algn="l">
              <a:spcBef>
                <a:spcPts val="0"/>
              </a:spcBef>
              <a:spcAft>
                <a:spcPts val="0"/>
              </a:spcAft>
              <a:buClr>
                <a:srgbClr val="404040"/>
              </a:buClr>
              <a:buSzPts val="1200"/>
              <a:buFont typeface="Lora"/>
              <a:buChar char="-"/>
            </a:pPr>
            <a:r>
              <a:rPr lang="en" sz="1200">
                <a:solidFill>
                  <a:srgbClr val="404040"/>
                </a:solidFill>
                <a:highlight>
                  <a:srgbClr val="FFFFFF"/>
                </a:highlight>
                <a:latin typeface="Lora"/>
                <a:ea typeface="Lora"/>
                <a:cs typeface="Lora"/>
                <a:sym typeface="Lora"/>
              </a:rPr>
              <a:t>Gender biases thus occur is because word pairs may unintentionally share a “gender” feature within their word vectors in the hidden layer, which Word2Vec learned from the large datasets it was trained on.</a:t>
            </a:r>
            <a:endParaRPr sz="1200">
              <a:solidFill>
                <a:srgbClr val="404040"/>
              </a:solidFill>
              <a:highlight>
                <a:srgbClr val="FFFFFF"/>
              </a:highlight>
              <a:latin typeface="Lora"/>
              <a:ea typeface="Lora"/>
              <a:cs typeface="Lora"/>
              <a:sym typeface="Lora"/>
            </a:endParaRPr>
          </a:p>
          <a:p>
            <a:pPr indent="-304800" lvl="0" marL="457200" rtl="0" algn="l">
              <a:spcBef>
                <a:spcPts val="0"/>
              </a:spcBef>
              <a:spcAft>
                <a:spcPts val="0"/>
              </a:spcAft>
              <a:buClr>
                <a:srgbClr val="404040"/>
              </a:buClr>
              <a:buSzPts val="1200"/>
              <a:buFont typeface="Lora"/>
              <a:buChar char="-"/>
            </a:pPr>
            <a:r>
              <a:rPr lang="en" sz="1200">
                <a:solidFill>
                  <a:srgbClr val="404040"/>
                </a:solidFill>
                <a:highlight>
                  <a:srgbClr val="FFFFFF"/>
                </a:highlight>
                <a:latin typeface="Lora"/>
                <a:ea typeface="Lora"/>
                <a:cs typeface="Lora"/>
                <a:sym typeface="Lora"/>
              </a:rPr>
              <a:t>What the image depicts is the projection of gender neutral professions on the gender direction -- those professions that share more with ‘he’ are seen in orange</a:t>
            </a:r>
            <a:endParaRPr sz="1200">
              <a:solidFill>
                <a:srgbClr val="404040"/>
              </a:solidFill>
              <a:highlight>
                <a:srgbClr val="FFFFFF"/>
              </a:highlight>
              <a:latin typeface="Lora"/>
              <a:ea typeface="Lora"/>
              <a:cs typeface="Lora"/>
              <a:sym typeface="Lor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4e11c8db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4e11c8db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sz="1600">
                <a:solidFill>
                  <a:srgbClr val="292929"/>
                </a:solidFill>
                <a:highlight>
                  <a:srgbClr val="FFFFFF"/>
                </a:highlight>
                <a:latin typeface="Georgia"/>
                <a:ea typeface="Georgia"/>
                <a:cs typeface="Georgia"/>
                <a:sym typeface="Georgia"/>
              </a:rPr>
              <a:t> </a:t>
            </a:r>
            <a:r>
              <a:rPr b="1" lang="en" sz="1200">
                <a:solidFill>
                  <a:srgbClr val="292929"/>
                </a:solidFill>
                <a:latin typeface="Georgia"/>
                <a:ea typeface="Georgia"/>
                <a:cs typeface="Georgia"/>
                <a:sym typeface="Georgia"/>
              </a:rPr>
              <a:t>Indirect Bias </a:t>
            </a:r>
            <a:r>
              <a:rPr lang="en" sz="1200">
                <a:solidFill>
                  <a:srgbClr val="292929"/>
                </a:solidFill>
                <a:highlight>
                  <a:srgbClr val="FFFFFF"/>
                </a:highlight>
                <a:latin typeface="Georgia"/>
                <a:ea typeface="Georgia"/>
                <a:cs typeface="Georgia"/>
                <a:sym typeface="Georgia"/>
              </a:rPr>
              <a:t>stems from the nuanced correlations in the corpus, leading to “</a:t>
            </a:r>
            <a:r>
              <a:rPr i="1" lang="en" sz="1200">
                <a:solidFill>
                  <a:srgbClr val="292929"/>
                </a:solidFill>
                <a:latin typeface="Georgia"/>
                <a:ea typeface="Georgia"/>
                <a:cs typeface="Georgia"/>
                <a:sym typeface="Georgia"/>
              </a:rPr>
              <a:t>bookkeeper</a:t>
            </a:r>
            <a:r>
              <a:rPr lang="en" sz="1200">
                <a:solidFill>
                  <a:srgbClr val="292929"/>
                </a:solidFill>
                <a:highlight>
                  <a:srgbClr val="FFFFFF"/>
                </a:highlight>
                <a:latin typeface="Georgia"/>
                <a:ea typeface="Georgia"/>
                <a:cs typeface="Georgia"/>
                <a:sym typeface="Georgia"/>
              </a:rPr>
              <a:t>” being closer to “</a:t>
            </a:r>
            <a:r>
              <a:rPr i="1" lang="en" sz="1200">
                <a:solidFill>
                  <a:srgbClr val="292929"/>
                </a:solidFill>
                <a:latin typeface="Georgia"/>
                <a:ea typeface="Georgia"/>
                <a:cs typeface="Georgia"/>
                <a:sym typeface="Georgia"/>
              </a:rPr>
              <a:t>softball</a:t>
            </a:r>
            <a:r>
              <a:rPr lang="en" sz="1200">
                <a:solidFill>
                  <a:srgbClr val="292929"/>
                </a:solidFill>
                <a:highlight>
                  <a:srgbClr val="FFFFFF"/>
                </a:highlight>
                <a:latin typeface="Georgia"/>
                <a:ea typeface="Georgia"/>
                <a:cs typeface="Georgia"/>
                <a:sym typeface="Georgia"/>
              </a:rPr>
              <a:t>” than “</a:t>
            </a:r>
            <a:r>
              <a:rPr i="1" lang="en" sz="1200">
                <a:solidFill>
                  <a:srgbClr val="292929"/>
                </a:solidFill>
                <a:latin typeface="Georgia"/>
                <a:ea typeface="Georgia"/>
                <a:cs typeface="Georgia"/>
                <a:sym typeface="Georgia"/>
              </a:rPr>
              <a:t>football</a:t>
            </a:r>
            <a:r>
              <a:rPr lang="en" sz="1200">
                <a:solidFill>
                  <a:srgbClr val="292929"/>
                </a:solidFill>
                <a:highlight>
                  <a:srgbClr val="FFFFFF"/>
                </a:highlight>
                <a:latin typeface="Georgia"/>
                <a:ea typeface="Georgia"/>
                <a:cs typeface="Georgia"/>
                <a:sym typeface="Georgia"/>
              </a:rPr>
              <a:t>”, due to their larger female associations.</a:t>
            </a:r>
            <a:endParaRPr sz="1200">
              <a:solidFill>
                <a:srgbClr val="292929"/>
              </a:solidFill>
              <a:highlight>
                <a:srgbClr val="FFFFFF"/>
              </a:highlight>
              <a:latin typeface="Georgia"/>
              <a:ea typeface="Georgia"/>
              <a:cs typeface="Georgia"/>
              <a:sym typeface="Georgia"/>
            </a:endParaRPr>
          </a:p>
          <a:p>
            <a:pPr indent="-304800" lvl="0" marL="457200" rtl="0" algn="l">
              <a:spcBef>
                <a:spcPts val="0"/>
              </a:spcBef>
              <a:spcAft>
                <a:spcPts val="0"/>
              </a:spcAft>
              <a:buClr>
                <a:srgbClr val="292929"/>
              </a:buClr>
              <a:buSzPts val="1200"/>
              <a:buFont typeface="Georgia"/>
              <a:buChar char="-"/>
            </a:pPr>
            <a:r>
              <a:rPr lang="en">
                <a:solidFill>
                  <a:schemeClr val="dk1"/>
                </a:solidFill>
              </a:rPr>
              <a:t>The shared gender subspace is what leads certain occupations to be returned compared to others</a:t>
            </a:r>
            <a:endParaRPr sz="12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4e11c8d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4e11c8d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300">
                <a:solidFill>
                  <a:srgbClr val="233A44"/>
                </a:solidFill>
                <a:latin typeface="Calibri"/>
                <a:ea typeface="Calibri"/>
                <a:cs typeface="Calibri"/>
                <a:sym typeface="Calibri"/>
              </a:rPr>
              <a:t>BERT tends to suffer from representation bias when it comes to Racial names</a:t>
            </a:r>
            <a:endParaRPr sz="1300">
              <a:solidFill>
                <a:srgbClr val="233A44"/>
              </a:solidFill>
              <a:latin typeface="Calibri"/>
              <a:ea typeface="Calibri"/>
              <a:cs typeface="Calibri"/>
              <a:sym typeface="Calibri"/>
            </a:endParaRPr>
          </a:p>
          <a:p>
            <a:pPr indent="-311150" lvl="0" marL="457200" rtl="0" algn="l">
              <a:lnSpc>
                <a:spcPct val="115000"/>
              </a:lnSpc>
              <a:spcBef>
                <a:spcPts val="120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Left scatterplot shows clear difference between white male and female names, when black female and male names are added on the right, the divide is not as clear and they tend to bunch in the center </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This </a:t>
            </a:r>
            <a:endParaRPr sz="1300">
              <a:solidFill>
                <a:srgbClr val="233A44"/>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4e11c8d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4e11c8d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4e11c8db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4e11c8db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4e11c8d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4e11c8d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ktrain wrapper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 in Natural Language Processing</a:t>
            </a:r>
            <a:endParaRPr/>
          </a:p>
          <a:p>
            <a:pPr indent="0" lvl="0" marL="0" rtl="0" algn="l">
              <a:spcBef>
                <a:spcPts val="0"/>
              </a:spcBef>
              <a:spcAft>
                <a:spcPts val="0"/>
              </a:spcAft>
              <a:buNone/>
            </a:pPr>
            <a:r>
              <a:t/>
            </a:r>
            <a:endParaRPr/>
          </a:p>
        </p:txBody>
      </p:sp>
      <p:sp>
        <p:nvSpPr>
          <p:cNvPr id="129" name="Google Shape;129;p13"/>
          <p:cNvSpPr txBox="1"/>
          <p:nvPr>
            <p:ph idx="1" type="body"/>
          </p:nvPr>
        </p:nvSpPr>
        <p:spPr>
          <a:xfrm>
            <a:off x="819150" y="1485000"/>
            <a:ext cx="7505700" cy="295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Despite typically high </a:t>
            </a:r>
            <a:r>
              <a:rPr lang="en"/>
              <a:t>performance</a:t>
            </a:r>
            <a:r>
              <a:rPr lang="en"/>
              <a:t>, often NLP models lack optimization for reducing implicit bias</a:t>
            </a:r>
            <a:endParaRPr/>
          </a:p>
          <a:p>
            <a:pPr indent="0" lvl="0" marL="0" rtl="0" algn="l">
              <a:spcBef>
                <a:spcPts val="1200"/>
              </a:spcBef>
              <a:spcAft>
                <a:spcPts val="0"/>
              </a:spcAft>
              <a:buNone/>
            </a:pPr>
            <a:r>
              <a:rPr lang="en"/>
              <a:t>Common causes of bias:</a:t>
            </a:r>
            <a:endParaRPr/>
          </a:p>
          <a:p>
            <a:pPr indent="-311150" lvl="0" marL="457200" rtl="0" algn="l">
              <a:spcBef>
                <a:spcPts val="1200"/>
              </a:spcBef>
              <a:spcAft>
                <a:spcPts val="0"/>
              </a:spcAft>
              <a:buSzPts val="1300"/>
              <a:buAutoNum type="arabicPeriod"/>
            </a:pPr>
            <a:r>
              <a:rPr lang="en"/>
              <a:t>The algorithms are trained on data with gender imbalances</a:t>
            </a:r>
            <a:endParaRPr/>
          </a:p>
          <a:p>
            <a:pPr indent="-311150" lvl="0" marL="457200" rtl="0" algn="l">
              <a:spcBef>
                <a:spcPts val="0"/>
              </a:spcBef>
              <a:spcAft>
                <a:spcPts val="0"/>
              </a:spcAft>
              <a:buSzPts val="1300"/>
              <a:buAutoNum type="arabicPeriod"/>
            </a:pPr>
            <a:r>
              <a:rPr lang="en"/>
              <a:t>The algorithms are trained on narrow genres of data</a:t>
            </a:r>
            <a:endParaRPr/>
          </a:p>
          <a:p>
            <a:pPr indent="-311150" lvl="0" marL="457200" rtl="0" algn="l">
              <a:spcBef>
                <a:spcPts val="0"/>
              </a:spcBef>
              <a:spcAft>
                <a:spcPts val="0"/>
              </a:spcAft>
              <a:buSzPts val="1300"/>
              <a:buAutoNum type="arabicPeriod"/>
            </a:pPr>
            <a:r>
              <a:rPr lang="en"/>
              <a:t>Data includes Historical Unfairness</a:t>
            </a:r>
            <a:endParaRPr/>
          </a:p>
        </p:txBody>
      </p:sp>
      <p:sp>
        <p:nvSpPr>
          <p:cNvPr id="130" name="Google Shape;130;p13"/>
          <p:cNvSpPr txBox="1"/>
          <p:nvPr/>
        </p:nvSpPr>
        <p:spPr>
          <a:xfrm>
            <a:off x="2688875" y="1201850"/>
            <a:ext cx="5866500" cy="68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NLP &amp; Word Embeddings</a:t>
            </a:r>
            <a:endParaRPr/>
          </a:p>
        </p:txBody>
      </p:sp>
      <p:sp>
        <p:nvSpPr>
          <p:cNvPr id="136" name="Google Shape;136;p14"/>
          <p:cNvSpPr txBox="1"/>
          <p:nvPr>
            <p:ph idx="1" type="body"/>
          </p:nvPr>
        </p:nvSpPr>
        <p:spPr>
          <a:xfrm>
            <a:off x="819150" y="1629625"/>
            <a:ext cx="7505700" cy="2809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Word embeddings provide the basis for all NLP models as they transform words to </a:t>
            </a:r>
            <a:r>
              <a:rPr lang="en"/>
              <a:t>numbers</a:t>
            </a:r>
            <a:r>
              <a:rPr lang="en"/>
              <a:t> (machine </a:t>
            </a:r>
            <a:r>
              <a:rPr lang="en"/>
              <a:t>readable</a:t>
            </a:r>
            <a:r>
              <a:rPr lang="en"/>
              <a:t>)</a:t>
            </a:r>
            <a:endParaRPr/>
          </a:p>
          <a:p>
            <a:pPr indent="-311150" lvl="0" marL="457200" rtl="0" algn="l">
              <a:spcBef>
                <a:spcPts val="0"/>
              </a:spcBef>
              <a:spcAft>
                <a:spcPts val="0"/>
              </a:spcAft>
              <a:buSzPts val="1300"/>
              <a:buChar char="-"/>
            </a:pPr>
            <a:r>
              <a:rPr lang="en"/>
              <a:t>Deep network models typically embed a word in a n-dimensional space (vector)</a:t>
            </a:r>
            <a:endParaRPr/>
          </a:p>
          <a:p>
            <a:pPr indent="-298450" lvl="1" marL="914400" rtl="0" algn="l">
              <a:spcBef>
                <a:spcPts val="0"/>
              </a:spcBef>
              <a:spcAft>
                <a:spcPts val="0"/>
              </a:spcAft>
              <a:buSzPts val="1100"/>
              <a:buChar char="-"/>
            </a:pPr>
            <a:r>
              <a:rPr lang="en"/>
              <a:t>Distance</a:t>
            </a:r>
            <a:r>
              <a:rPr lang="en"/>
              <a:t> =&gt; similarity</a:t>
            </a:r>
            <a:endParaRPr/>
          </a:p>
          <a:p>
            <a:pPr indent="-311150" lvl="0" marL="457200" rtl="0" algn="l">
              <a:spcBef>
                <a:spcPts val="0"/>
              </a:spcBef>
              <a:spcAft>
                <a:spcPts val="0"/>
              </a:spcAft>
              <a:buSzPts val="1300"/>
              <a:buChar char="-"/>
            </a:pPr>
            <a:r>
              <a:rPr lang="en"/>
              <a:t>Seen in algorithms &amp; pre-trained models:</a:t>
            </a:r>
            <a:endParaRPr/>
          </a:p>
          <a:p>
            <a:pPr indent="-298450" lvl="1" marL="914400" rtl="0" algn="l">
              <a:spcBef>
                <a:spcPts val="0"/>
              </a:spcBef>
              <a:spcAft>
                <a:spcPts val="0"/>
              </a:spcAft>
              <a:buSzPts val="1100"/>
              <a:buChar char="-"/>
            </a:pPr>
            <a:r>
              <a:rPr lang="en"/>
              <a:t>Word2Vec</a:t>
            </a:r>
            <a:endParaRPr/>
          </a:p>
          <a:p>
            <a:pPr indent="-298450" lvl="1" marL="914400" rtl="0" algn="l">
              <a:spcBef>
                <a:spcPts val="0"/>
              </a:spcBef>
              <a:spcAft>
                <a:spcPts val="0"/>
              </a:spcAft>
              <a:buSzPts val="1100"/>
              <a:buChar char="-"/>
            </a:pPr>
            <a:r>
              <a:rPr lang="en"/>
              <a:t>GloVe</a:t>
            </a:r>
            <a:endParaRPr/>
          </a:p>
          <a:p>
            <a:pPr indent="-298450" lvl="1" marL="914400" rtl="0" algn="l">
              <a:spcBef>
                <a:spcPts val="0"/>
              </a:spcBef>
              <a:spcAft>
                <a:spcPts val="0"/>
              </a:spcAft>
              <a:buSzPts val="1100"/>
              <a:buChar char="-"/>
            </a:pPr>
            <a:r>
              <a:rPr lang="en"/>
              <a:t>fastText</a:t>
            </a:r>
            <a:endParaRPr/>
          </a:p>
          <a:p>
            <a:pPr indent="-311150" lvl="0" marL="457200" rtl="0" algn="l">
              <a:spcBef>
                <a:spcPts val="0"/>
              </a:spcBef>
              <a:spcAft>
                <a:spcPts val="0"/>
              </a:spcAft>
              <a:buSzPts val="1300"/>
              <a:buChar char="-"/>
            </a:pPr>
            <a:r>
              <a:rPr lang="en"/>
              <a:t>Contextual Word Embeddings - word vectors are context depe</a:t>
            </a:r>
            <a:r>
              <a:rPr lang="en"/>
              <a:t>ndent</a:t>
            </a:r>
            <a:endParaRPr/>
          </a:p>
          <a:p>
            <a:pPr indent="-298450" lvl="1" marL="914400" rtl="0" algn="l">
              <a:spcBef>
                <a:spcPts val="0"/>
              </a:spcBef>
              <a:spcAft>
                <a:spcPts val="0"/>
              </a:spcAft>
              <a:buSzPts val="1100"/>
              <a:buChar char="-"/>
            </a:pPr>
            <a:r>
              <a:rPr lang="en"/>
              <a:t>BERT</a:t>
            </a:r>
            <a:endParaRPr/>
          </a:p>
          <a:p>
            <a:pPr indent="-298450" lvl="1" marL="914400" rtl="0" algn="l">
              <a:spcBef>
                <a:spcPts val="0"/>
              </a:spcBef>
              <a:spcAft>
                <a:spcPts val="0"/>
              </a:spcAft>
              <a:buSzPts val="1100"/>
              <a:buChar char="-"/>
            </a:pPr>
            <a:r>
              <a:rPr lang="en"/>
              <a:t>ELMo</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5642575" y="366900"/>
            <a:ext cx="3126900" cy="89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Word2Vec: Gender Biases</a:t>
            </a:r>
            <a:endParaRPr sz="1400"/>
          </a:p>
        </p:txBody>
      </p:sp>
      <p:pic>
        <p:nvPicPr>
          <p:cNvPr id="142" name="Google Shape;142;p15"/>
          <p:cNvPicPr preferRelativeResize="0"/>
          <p:nvPr/>
        </p:nvPicPr>
        <p:blipFill>
          <a:blip r:embed="rId3">
            <a:alphaModFix/>
          </a:blip>
          <a:stretch>
            <a:fillRect/>
          </a:stretch>
        </p:blipFill>
        <p:spPr>
          <a:xfrm>
            <a:off x="205850" y="254625"/>
            <a:ext cx="5257351" cy="4573124"/>
          </a:xfrm>
          <a:prstGeom prst="rect">
            <a:avLst/>
          </a:prstGeom>
          <a:noFill/>
          <a:ln>
            <a:noFill/>
          </a:ln>
        </p:spPr>
      </p:pic>
      <p:sp>
        <p:nvSpPr>
          <p:cNvPr id="143" name="Google Shape;143;p15"/>
          <p:cNvSpPr txBox="1"/>
          <p:nvPr/>
        </p:nvSpPr>
        <p:spPr>
          <a:xfrm>
            <a:off x="5584600" y="680475"/>
            <a:ext cx="2946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Direct Biases: most similar, stereotypical analogies</a:t>
            </a:r>
            <a:endParaRPr>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p:txBody>
      </p:sp>
      <p:pic>
        <p:nvPicPr>
          <p:cNvPr id="144" name="Google Shape;144;p15"/>
          <p:cNvPicPr preferRelativeResize="0"/>
          <p:nvPr/>
        </p:nvPicPr>
        <p:blipFill>
          <a:blip r:embed="rId4">
            <a:alphaModFix/>
          </a:blip>
          <a:stretch>
            <a:fillRect/>
          </a:stretch>
        </p:blipFill>
        <p:spPr>
          <a:xfrm>
            <a:off x="5550175" y="1589075"/>
            <a:ext cx="3102300" cy="1497039"/>
          </a:xfrm>
          <a:prstGeom prst="rect">
            <a:avLst/>
          </a:prstGeom>
          <a:noFill/>
          <a:ln>
            <a:noFill/>
          </a:ln>
        </p:spPr>
      </p:pic>
      <p:pic>
        <p:nvPicPr>
          <p:cNvPr id="145" name="Google Shape;145;p15"/>
          <p:cNvPicPr preferRelativeResize="0"/>
          <p:nvPr/>
        </p:nvPicPr>
        <p:blipFill>
          <a:blip r:embed="rId5">
            <a:alphaModFix/>
          </a:blip>
          <a:stretch>
            <a:fillRect/>
          </a:stretch>
        </p:blipFill>
        <p:spPr>
          <a:xfrm>
            <a:off x="5550175" y="3091625"/>
            <a:ext cx="3219300" cy="153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2510100" cy="130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Word2Vec: Indirect Biases</a:t>
            </a:r>
            <a:endParaRPr/>
          </a:p>
        </p:txBody>
      </p:sp>
      <p:sp>
        <p:nvSpPr>
          <p:cNvPr id="151" name="Google Shape;151;p16"/>
          <p:cNvSpPr txBox="1"/>
          <p:nvPr>
            <p:ph idx="1" type="body"/>
          </p:nvPr>
        </p:nvSpPr>
        <p:spPr>
          <a:xfrm>
            <a:off x="819150" y="1990725"/>
            <a:ext cx="2410200" cy="138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Similarly, due to the shared gender subspace within word vectors, we see indirect bias</a:t>
            </a:r>
            <a:endParaRPr/>
          </a:p>
        </p:txBody>
      </p:sp>
      <p:pic>
        <p:nvPicPr>
          <p:cNvPr id="152" name="Google Shape;152;p16"/>
          <p:cNvPicPr preferRelativeResize="0"/>
          <p:nvPr/>
        </p:nvPicPr>
        <p:blipFill>
          <a:blip r:embed="rId3">
            <a:alphaModFix/>
          </a:blip>
          <a:stretch>
            <a:fillRect/>
          </a:stretch>
        </p:blipFill>
        <p:spPr>
          <a:xfrm>
            <a:off x="3363175" y="649175"/>
            <a:ext cx="4819001" cy="3974150"/>
          </a:xfrm>
          <a:prstGeom prst="rect">
            <a:avLst/>
          </a:prstGeom>
          <a:noFill/>
          <a:ln>
            <a:noFill/>
          </a:ln>
        </p:spPr>
      </p:pic>
      <p:pic>
        <p:nvPicPr>
          <p:cNvPr id="153" name="Google Shape;153;p16"/>
          <p:cNvPicPr preferRelativeResize="0"/>
          <p:nvPr/>
        </p:nvPicPr>
        <p:blipFill>
          <a:blip r:embed="rId4">
            <a:alphaModFix/>
          </a:blip>
          <a:stretch>
            <a:fillRect/>
          </a:stretch>
        </p:blipFill>
        <p:spPr>
          <a:xfrm>
            <a:off x="3329250" y="364662"/>
            <a:ext cx="4986483" cy="2153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770750" y="263000"/>
            <a:ext cx="5204700" cy="61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Pre-trained BERT: Racial Biases</a:t>
            </a:r>
            <a:endParaRPr/>
          </a:p>
        </p:txBody>
      </p:sp>
      <p:sp>
        <p:nvSpPr>
          <p:cNvPr id="159" name="Google Shape;159;p17"/>
          <p:cNvSpPr txBox="1"/>
          <p:nvPr>
            <p:ph idx="1" type="body"/>
          </p:nvPr>
        </p:nvSpPr>
        <p:spPr>
          <a:xfrm>
            <a:off x="5844450" y="2802325"/>
            <a:ext cx="2490600" cy="126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395650" y="1105800"/>
            <a:ext cx="3986975" cy="3714200"/>
          </a:xfrm>
          <a:prstGeom prst="rect">
            <a:avLst/>
          </a:prstGeom>
          <a:noFill/>
          <a:ln>
            <a:noFill/>
          </a:ln>
        </p:spPr>
      </p:pic>
      <p:pic>
        <p:nvPicPr>
          <p:cNvPr id="161" name="Google Shape;161;p17"/>
          <p:cNvPicPr preferRelativeResize="0"/>
          <p:nvPr/>
        </p:nvPicPr>
        <p:blipFill>
          <a:blip r:embed="rId4">
            <a:alphaModFix/>
          </a:blip>
          <a:stretch>
            <a:fillRect/>
          </a:stretch>
        </p:blipFill>
        <p:spPr>
          <a:xfrm>
            <a:off x="4382625" y="1105800"/>
            <a:ext cx="4524649" cy="3714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BERT (local context-specific words) </a:t>
            </a:r>
            <a:endParaRPr/>
          </a:p>
        </p:txBody>
      </p:sp>
      <p:sp>
        <p:nvSpPr>
          <p:cNvPr id="167" name="Google Shape;167;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Traditional Word2Vec and other such models are context independent</a:t>
            </a:r>
            <a:endParaRPr sz="1500"/>
          </a:p>
          <a:p>
            <a:pPr indent="0" lvl="0" marL="0" rtl="0" algn="l">
              <a:spcBef>
                <a:spcPts val="1200"/>
              </a:spcBef>
              <a:spcAft>
                <a:spcPts val="0"/>
              </a:spcAft>
              <a:buNone/>
            </a:pPr>
            <a:r>
              <a:rPr lang="en" sz="1500"/>
              <a:t>-ie: bank - river bank vs financial bank</a:t>
            </a:r>
            <a:endParaRPr sz="1500"/>
          </a:p>
          <a:p>
            <a:pPr indent="0" lvl="0" marL="0" rtl="0" algn="l">
              <a:spcBef>
                <a:spcPts val="1200"/>
              </a:spcBef>
              <a:spcAft>
                <a:spcPts val="1200"/>
              </a:spcAft>
              <a:buNone/>
            </a:pPr>
            <a:r>
              <a:rPr lang="en" sz="1500"/>
              <a:t>Training on 50k tweets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819150" y="1543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EEC BERT</a:t>
            </a:r>
            <a:endParaRPr/>
          </a:p>
        </p:txBody>
      </p:sp>
      <p:sp>
        <p:nvSpPr>
          <p:cNvPr id="173" name="Google Shape;173;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19"/>
          <p:cNvPicPr preferRelativeResize="0"/>
          <p:nvPr/>
        </p:nvPicPr>
        <p:blipFill>
          <a:blip r:embed="rId3">
            <a:alphaModFix/>
          </a:blip>
          <a:stretch>
            <a:fillRect/>
          </a:stretch>
        </p:blipFill>
        <p:spPr>
          <a:xfrm>
            <a:off x="727813" y="2852924"/>
            <a:ext cx="7688374" cy="2382049"/>
          </a:xfrm>
          <a:prstGeom prst="rect">
            <a:avLst/>
          </a:prstGeom>
          <a:noFill/>
          <a:ln>
            <a:noFill/>
          </a:ln>
        </p:spPr>
      </p:pic>
      <p:pic>
        <p:nvPicPr>
          <p:cNvPr id="175" name="Google Shape;175;p19"/>
          <p:cNvPicPr preferRelativeResize="0"/>
          <p:nvPr/>
        </p:nvPicPr>
        <p:blipFill>
          <a:blip r:embed="rId4">
            <a:alphaModFix/>
          </a:blip>
          <a:stretch>
            <a:fillRect/>
          </a:stretch>
        </p:blipFill>
        <p:spPr>
          <a:xfrm>
            <a:off x="727813" y="700063"/>
            <a:ext cx="7597027" cy="23261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EEC Benchmarking Tool</a:t>
            </a:r>
            <a:endParaRPr/>
          </a:p>
        </p:txBody>
      </p:sp>
      <p:sp>
        <p:nvSpPr>
          <p:cNvPr id="181" name="Google Shape;18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20"/>
          <p:cNvPicPr preferRelativeResize="0"/>
          <p:nvPr/>
        </p:nvPicPr>
        <p:blipFill>
          <a:blip r:embed="rId3">
            <a:alphaModFix/>
          </a:blip>
          <a:stretch>
            <a:fillRect/>
          </a:stretch>
        </p:blipFill>
        <p:spPr>
          <a:xfrm>
            <a:off x="1328725" y="1800200"/>
            <a:ext cx="6486525" cy="200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