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62" r:id="rId4"/>
    <p:sldId id="263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FE2"/>
    <a:srgbClr val="5C307D"/>
    <a:srgbClr val="FE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/>
    <p:restoredTop sz="70173"/>
  </p:normalViewPr>
  <p:slideViewPr>
    <p:cSldViewPr snapToGrid="0" snapToObjects="1">
      <p:cViewPr varScale="1">
        <p:scale>
          <a:sx n="90" d="100"/>
          <a:sy n="90" d="100"/>
        </p:scale>
        <p:origin x="1632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药制剂和配方复杂性：中药制剂通常由多种天然草药组成，并且各种草药的比例和配方多种多样。正确的中药制剂和配方对于疗效至关重要。因此，确保智能中药房能够准确配制和提供正确的中药制剂是至关重要的。中药材的质量和标准化是确保中药疗效和安全性的重要因素。</a:t>
            </a:r>
          </a:p>
          <a:p>
            <a:r>
              <a:rPr kumimoji="1" lang="zh-CN" altLang="en-US" dirty="0"/>
              <a:t>社会伦理问题：即便中药本身安全，由于中药药方的多样性与多因素影响，偶尔会出现安全问题。因此需要对责任与伦理阶段进行落实，我们可以设置人力审查来确保责任问题。</a:t>
            </a:r>
          </a:p>
          <a:p>
            <a:r>
              <a:rPr kumimoji="1" lang="zh-CN" altLang="en-US" dirty="0"/>
              <a:t>专业监管问题：规范性对于药物来说至关重要，药房设置需要丰富的中药知识和专业人员的指导。智能中药房应用需要符合中药销售、配方和临床实践等方面的相关法律和监管要求。而法律规范对于智能机器人的各种边界设定并不完善。</a:t>
            </a:r>
          </a:p>
          <a:p>
            <a:r>
              <a:rPr kumimoji="1" lang="zh-CN" altLang="en-US" dirty="0"/>
              <a:t>技术可行度：参考之前章节与现存的大量的智能西药取药机器人，技术上是完全可行的。必要时可以考虑人机协同工作。还需要对机器人有精准定位。并考虑现有人机交互情况的可行性。如何识别药物，如何准确找到药物，药物库存怎么管理，怎么和医生下的处方做匹配，如何更加高效的进行加药补药发药，如何智能运输等等</a:t>
            </a:r>
          </a:p>
          <a:p>
            <a:r>
              <a:rPr kumimoji="1" lang="zh-CN" altLang="en-US" dirty="0"/>
              <a:t>获利潜力：同样参考西药取药机器人，获利是毋庸置疑的。（但是在论文里没有摸到商业数据）</a:t>
            </a:r>
          </a:p>
          <a:p>
            <a:r>
              <a:rPr kumimoji="1" lang="zh-CN" altLang="en-US" dirty="0"/>
              <a:t>普适性：中药疗法在东亚地区都有着悠久的历史和广泛的应用。但其知识体系和用药理念在各地区存在差异。国内中药房众多，多数老一辈依然信奉手拿把掐，眼见为实，因此机器人最好能够有一定台前表演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智能中药取药机器人对于新冠等病毒潮应急能力强，对于腿脚不方便的老人以及偏远地区的人们也非常友好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中药取药机器人可以发展延伸出咨询、导航、库存查缺、康复辅助功能等等，形成一条完整的服务链</a:t>
            </a:r>
          </a:p>
          <a:p>
            <a:r>
              <a:rPr kumimoji="1" lang="en-US" altLang="zh-CN" dirty="0"/>
              <a:t>3.2020  年全球人工智能行业的市场规模约为2330亿美元，同比增速受疫情影响而放缓，预计2021  年全球人工智能市场发展逐渐恢复，规模迫近3000亿美元。我国人工智能市场规模保持较高的增速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2021年，中国人工智能产业规模超过2500亿元，增长率达40%以上。</a:t>
            </a:r>
          </a:p>
          <a:p>
            <a:r>
              <a:rPr kumimoji="1" lang="en-US" altLang="zh-CN" dirty="0"/>
              <a:t>4.2017年7月，国务院印发 《新一代人工智能发展规划》，将人工智能发展上升到国家战略层面，提出“三步走”的战略目标</a:t>
            </a:r>
            <a:r>
              <a:rPr kumimoji="1" lang="zh-CN" altLang="en-US" dirty="0"/>
              <a:t>。2020年1月15日，国家药监局颁发了第一张 人工智能器械注册证 。2021年7月，为进一步加强人工智能医用软件类产品监督管理，国家药监局正式发布《人工智能医用软件产品分类界定指导原则》。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智能中药取药机器人对于新冠等病毒潮应急能力强，对于腿脚不方便的老人以及偏远地区的人们也非常友好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中药取药机器人可以发展延伸出咨询、导航、库存查缺、康复辅助功能等等，形成一条完整的服务链</a:t>
            </a:r>
          </a:p>
          <a:p>
            <a:r>
              <a:rPr kumimoji="1" lang="en-US" altLang="zh-CN" dirty="0"/>
              <a:t>3.2020  年全球人工智能行业的市场规模约为2330亿美元，同比增速受疫情影响而放缓，预计2021  年全球人工智能市场发展逐渐恢复，规模迫近3000亿美元。我国人工智能市场规模保持较高的增速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2021年，中国人工智能产业规模超过2500亿元，增长率达40%以上。</a:t>
            </a:r>
          </a:p>
          <a:p>
            <a:r>
              <a:rPr kumimoji="1" lang="en-US" altLang="zh-CN" dirty="0"/>
              <a:t>4.2017年7月，国务院印发 《新一代人工智能发展规划》，将人工智能发展上升到国家战略层面，提出“三步走”的战略目标</a:t>
            </a:r>
            <a:r>
              <a:rPr kumimoji="1" lang="zh-CN" altLang="en-US" dirty="0"/>
              <a:t>。2020年1月15日，国家药监局颁发了第一张 人工智能器械注册证 。2021年7月，为进一步加强人工智能医用软件类产品监督管理，国家药监局正式发布《人工智能医用软件产品分类界定指导原则》。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37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智能中药取药机器人对于新冠等病毒潮应急能力强，对于腿脚不方便的老人以及偏远地区的人们也非常友好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中药取药机器人可以发展延伸出咨询、导航、库存查缺、康复辅助功能等等，形成一条完整的服务链</a:t>
            </a:r>
          </a:p>
          <a:p>
            <a:r>
              <a:rPr kumimoji="1" lang="en-US" altLang="zh-CN" dirty="0"/>
              <a:t>3.2020  年全球人工智能行业的市场规模约为2330亿美元，同比增速受疫情影响而放缓，预计2021  年全球人工智能市场发展逐渐恢复，规模迫近3000亿美元。我国人工智能市场规模保持较高的增速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2021年，中国人工智能产业规模超过2500亿元，增长率达40%以上。</a:t>
            </a:r>
          </a:p>
          <a:p>
            <a:r>
              <a:rPr kumimoji="1" lang="en-US" altLang="zh-CN" dirty="0"/>
              <a:t>4.2017年7月，国务院印发 《新一代人工智能发展规划》，将人工智能发展上升到国家战略层面，提出“三步走”的战略目标</a:t>
            </a:r>
            <a:r>
              <a:rPr kumimoji="1" lang="zh-CN" altLang="en-US" dirty="0"/>
              <a:t>。2020年1月15日，国家药监局颁发了第一张 人工智能器械注册证 。2021年7月，为进一步加强人工智能医用软件类产品监督管理，国家药监局正式发布《人工智能医用软件产品分类界定指导原则》。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FBDC3A9-C772-EF3F-93E2-6CF78019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72" y="1871663"/>
            <a:ext cx="2235255" cy="49863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02487DB-A470-B4A4-F538-13062C9216E8}"/>
              </a:ext>
            </a:extLst>
          </p:cNvPr>
          <p:cNvSpPr txBox="1"/>
          <p:nvPr/>
        </p:nvSpPr>
        <p:spPr>
          <a:xfrm>
            <a:off x="941531" y="666145"/>
            <a:ext cx="165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项目流程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18E7BA-BFC7-BC50-2471-6D8AF7F2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83" y="2920557"/>
            <a:ext cx="7630933" cy="32446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8D8CED-EECE-89D1-E41A-12C7CBEB30F8}"/>
              </a:ext>
            </a:extLst>
          </p:cNvPr>
          <p:cNvSpPr txBox="1"/>
          <p:nvPr/>
        </p:nvSpPr>
        <p:spPr>
          <a:xfrm>
            <a:off x="550828" y="692794"/>
            <a:ext cx="557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基于深度学习的药盒药名识别技术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AD4318-7E18-7F3D-91A6-E259E83200BF}"/>
              </a:ext>
            </a:extLst>
          </p:cNvPr>
          <p:cNvSpPr txBox="1"/>
          <p:nvPr/>
        </p:nvSpPr>
        <p:spPr>
          <a:xfrm>
            <a:off x="666070" y="1667596"/>
            <a:ext cx="1116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借鉴现有的</a:t>
            </a:r>
            <a:r>
              <a:rPr kumimoji="1" lang="en-US" altLang="zh-CN" sz="2000" dirty="0">
                <a:latin typeface="+mn-ea"/>
              </a:rPr>
              <a:t>OCR</a:t>
            </a:r>
            <a:r>
              <a:rPr kumimoji="1" lang="zh-CN" altLang="en-US" sz="2000" dirty="0">
                <a:latin typeface="+mn-ea"/>
              </a:rPr>
              <a:t>文字识别技术，先对药方进行灰度化处理并进行降噪，然后采用</a:t>
            </a:r>
            <a:r>
              <a:rPr kumimoji="1" lang="en-US" altLang="zh-CN" sz="2000" dirty="0">
                <a:latin typeface="+mn-ea"/>
              </a:rPr>
              <a:t>CRAFT</a:t>
            </a:r>
            <a:r>
              <a:rPr kumimoji="1" lang="zh-CN" altLang="en-US" sz="2000" dirty="0">
                <a:latin typeface="+mn-ea"/>
              </a:rPr>
              <a:t>文本检测技术，找到对应文本药名区域，最后对文字进行识别，并提取文字，随后进行后续取药环节。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B59D28-6C92-B0B5-7967-2234BA04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08" y="2518357"/>
            <a:ext cx="2946344" cy="4167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F94D6DB-DB9E-FEB0-316D-7470A0441690}"/>
              </a:ext>
            </a:extLst>
          </p:cNvPr>
          <p:cNvSpPr txBox="1"/>
          <p:nvPr/>
        </p:nvSpPr>
        <p:spPr>
          <a:xfrm>
            <a:off x="510875" y="64802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取药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5F14A5-F72D-4DEB-7832-3C5279DD3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7" t="5449" r="6335" b="6854"/>
          <a:stretch/>
        </p:blipFill>
        <p:spPr>
          <a:xfrm>
            <a:off x="3873388" y="1820091"/>
            <a:ext cx="4176584" cy="417658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9AE743-BA79-2300-85C0-E2EB1E38421C}"/>
              </a:ext>
            </a:extLst>
          </p:cNvPr>
          <p:cNvSpPr txBox="1"/>
          <p:nvPr/>
        </p:nvSpPr>
        <p:spPr>
          <a:xfrm>
            <a:off x="962281" y="5673509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漏斗</a:t>
            </a:r>
            <a:r>
              <a:rPr kumimoji="1" lang="en-US" altLang="zh-CN" sz="2000" dirty="0">
                <a:latin typeface="+mn-ea"/>
              </a:rPr>
              <a:t>——</a:t>
            </a:r>
            <a:r>
              <a:rPr kumimoji="1" lang="zh-CN" altLang="en-US" sz="2000" dirty="0">
                <a:latin typeface="+mn-ea"/>
              </a:rPr>
              <a:t>传送带方式取药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保证取药便捷，高效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C7072-1A68-6C05-1598-630F1BB21F3B}"/>
              </a:ext>
            </a:extLst>
          </p:cNvPr>
          <p:cNvSpPr txBox="1"/>
          <p:nvPr/>
        </p:nvSpPr>
        <p:spPr>
          <a:xfrm>
            <a:off x="8981818" y="5548571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下方配置称重计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保证药量准确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E26C39-1E39-7C4D-BB5D-8076314948EF}"/>
              </a:ext>
            </a:extLst>
          </p:cNvPr>
          <p:cNvSpPr txBox="1"/>
          <p:nvPr/>
        </p:nvSpPr>
        <p:spPr>
          <a:xfrm>
            <a:off x="962281" y="1705621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通过</a:t>
            </a:r>
            <a:r>
              <a:rPr kumimoji="1" lang="en-US" altLang="zh-CN" sz="2000" dirty="0">
                <a:latin typeface="+mn-ea"/>
              </a:rPr>
              <a:t>OCR</a:t>
            </a:r>
            <a:r>
              <a:rPr kumimoji="1" lang="zh-CN" altLang="en-US" sz="2000" dirty="0">
                <a:latin typeface="+mn-ea"/>
              </a:rPr>
              <a:t>识别到的药方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输入系统中取药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CDDB5E-44A6-F649-3C7B-D06AA1E10559}"/>
              </a:ext>
            </a:extLst>
          </p:cNvPr>
          <p:cNvSpPr txBox="1"/>
          <p:nvPr/>
        </p:nvSpPr>
        <p:spPr>
          <a:xfrm>
            <a:off x="8479309" y="1705621"/>
            <a:ext cx="3554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在传送带尾端添加包装袋</a:t>
            </a:r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实现中药配药到独立包装的全自动化操作</a:t>
            </a:r>
          </a:p>
        </p:txBody>
      </p:sp>
    </p:spTree>
    <p:extLst>
      <p:ext uri="{BB962C8B-B14F-4D97-AF65-F5344CB8AC3E}">
        <p14:creationId xmlns:p14="http://schemas.microsoft.com/office/powerpoint/2010/main" val="408045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A0D98C-1972-3331-9F07-BB94E1CDC8A3}"/>
              </a:ext>
            </a:extLst>
          </p:cNvPr>
          <p:cNvSpPr txBox="1"/>
          <p:nvPr/>
        </p:nvSpPr>
        <p:spPr>
          <a:xfrm>
            <a:off x="624054" y="68152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大语言模型提供用药建议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9CAA8-162A-0275-D197-A4D8BC65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86" y="2912095"/>
            <a:ext cx="4065901" cy="36861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A1669CE9-1C85-F616-F29B-A50AC102152F}"/>
              </a:ext>
            </a:extLst>
          </p:cNvPr>
          <p:cNvSpPr/>
          <p:nvPr/>
        </p:nvSpPr>
        <p:spPr>
          <a:xfrm>
            <a:off x="2494313" y="1821598"/>
            <a:ext cx="153476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大语言模型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F2EED42-C932-5DB7-273D-2E308F314D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29075" y="2278798"/>
            <a:ext cx="49857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1FCBD76E-FF7B-9E75-DE2B-AF2C95E2122A}"/>
              </a:ext>
            </a:extLst>
          </p:cNvPr>
          <p:cNvSpPr/>
          <p:nvPr/>
        </p:nvSpPr>
        <p:spPr>
          <a:xfrm>
            <a:off x="8579126" y="1821598"/>
            <a:ext cx="21222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医疗大语言模型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95CC79-1608-FBA0-0754-18E3463B8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93"/>
          <a:stretch/>
        </p:blipFill>
        <p:spPr>
          <a:xfrm>
            <a:off x="7831642" y="2912095"/>
            <a:ext cx="3399772" cy="334530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681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fb73dbd-e984-4a9b-b6b4-904cdd15fb7d"/>
  <p:tag name="COMMONDATA" val="eyJoZGlkIjoiZjU0MjZlZjQzNjMxYzg3MDVlNGE2MTkwMDUxNGQxZGYifQ==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931</Words>
  <Application>Microsoft Macintosh PowerPoint</Application>
  <PresentationFormat>宽屏</PresentationFormat>
  <Paragraphs>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华文中宋</vt:lpstr>
      <vt:lpstr>Gill Sans MT</vt:lpstr>
      <vt:lpstr>Wingdings 2</vt:lpstr>
      <vt:lpstr>清华简约主题-留边-16:9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Microsoft Office User</cp:lastModifiedBy>
  <cp:revision>1238</cp:revision>
  <cp:lastPrinted>2020-04-04T02:50:00Z</cp:lastPrinted>
  <dcterms:created xsi:type="dcterms:W3CDTF">2020-01-04T07:43:00Z</dcterms:created>
  <dcterms:modified xsi:type="dcterms:W3CDTF">2023-10-23T11:30:06Z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6DE34395056948E9AFFE542F2C60E2C4_12</vt:lpwstr>
  </property>
  <property fmtid="{D5CDD505-2E9C-101B-9397-08002B2CF9AE}" pid="3" name="KSOProductBuildVer">
    <vt:lpwstr>2052-11.1.0.15319</vt:lpwstr>
  </property>
</Properties>
</file>