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2" r:id="rId2"/>
  </p:sldMasterIdLst>
  <p:notesMasterIdLst>
    <p:notesMasterId r:id="rId20"/>
  </p:notesMasterIdLst>
  <p:sldIdLst>
    <p:sldId id="257" r:id="rId3"/>
    <p:sldId id="786" r:id="rId4"/>
    <p:sldId id="754" r:id="rId5"/>
    <p:sldId id="762" r:id="rId6"/>
    <p:sldId id="763" r:id="rId7"/>
    <p:sldId id="770" r:id="rId8"/>
    <p:sldId id="771" r:id="rId9"/>
    <p:sldId id="772" r:id="rId10"/>
    <p:sldId id="773" r:id="rId11"/>
    <p:sldId id="777" r:id="rId12"/>
    <p:sldId id="779" r:id="rId13"/>
    <p:sldId id="780" r:id="rId14"/>
    <p:sldId id="785" r:id="rId15"/>
    <p:sldId id="769" r:id="rId16"/>
    <p:sldId id="775" r:id="rId17"/>
    <p:sldId id="776" r:id="rId18"/>
    <p:sldId id="778" r:id="rId19"/>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35" autoAdjust="0"/>
    <p:restoredTop sz="75404" autoAdjust="0"/>
  </p:normalViewPr>
  <p:slideViewPr>
    <p:cSldViewPr snapToGrid="0">
      <p:cViewPr varScale="1">
        <p:scale>
          <a:sx n="66" d="100"/>
          <a:sy n="66" d="100"/>
        </p:scale>
        <p:origin x="102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12438-E494-4E43-AB0C-319C2FDB3677}"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0E258-09DC-0343-90FC-7759B4B154F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mtClean="0"/>
          </a:p>
          <a:p>
            <a:r>
              <a:rPr lang="zh-CN" altLang="en-US" smtClean="0"/>
              <a:t>大家好，我叫路荣伟，我和张岑岳是这门课的助教，接下来由我们会介绍一下这门课需要同学们完成的课程实验和大作业。我会先讲一下课程实验的部分，然后由岑岳同学介绍一下大作业部分。</a:t>
            </a:r>
            <a:endParaRPr lang="en-US" altLang="zh-CN" smtClean="0"/>
          </a:p>
          <a:p>
            <a:endParaRPr lang="en-US" smtClean="0"/>
          </a:p>
          <a:p>
            <a:endParaRPr lang="en-US" smtClean="0"/>
          </a:p>
        </p:txBody>
      </p:sp>
      <p:sp>
        <p:nvSpPr>
          <p:cNvPr id="4" name="Slide Number Placeholder 3"/>
          <p:cNvSpPr>
            <a:spLocks noGrp="1"/>
          </p:cNvSpPr>
          <p:nvPr>
            <p:ph type="sldNum" sz="quarter" idx="5"/>
          </p:nvPr>
        </p:nvSpPr>
        <p:spPr/>
        <p:txBody>
          <a:bodyPr/>
          <a:lstStyle/>
          <a:p>
            <a:fld id="{14E7F77B-A91E-0140-95EE-82F0B015E99C}"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左边这个是词频统计流程图，大家按照这个流程图实现词频统计。</a:t>
            </a:r>
            <a:endParaRPr lang="en-US" altLang="zh-CN" smtClean="0"/>
          </a:p>
          <a:p>
            <a:r>
              <a:rPr lang="zh-CN" altLang="en-US" smtClean="0"/>
              <a:t>然后我们要用</a:t>
            </a:r>
            <a:r>
              <a:rPr lang="en-US" altLang="zh-CN" smtClean="0"/>
              <a:t>scala</a:t>
            </a:r>
            <a:r>
              <a:rPr lang="zh-CN" altLang="en-US" smtClean="0"/>
              <a:t>实现多元线性回归。这个部分虽然可以用</a:t>
            </a:r>
            <a:r>
              <a:rPr lang="en-US" altLang="zh-CN" smtClean="0"/>
              <a:t>python</a:t>
            </a:r>
            <a:r>
              <a:rPr lang="zh-CN" altLang="en-US" smtClean="0"/>
              <a:t>写，但是用</a:t>
            </a:r>
            <a:r>
              <a:rPr lang="en-US" altLang="zh-CN" smtClean="0"/>
              <a:t>python</a:t>
            </a:r>
            <a:r>
              <a:rPr lang="zh-CN" altLang="en-US" smtClean="0"/>
              <a:t>写是要扣分的。我们还是希望大家学一下</a:t>
            </a:r>
            <a:r>
              <a:rPr lang="en-US" altLang="zh-CN" smtClean="0"/>
              <a:t>scala</a:t>
            </a:r>
            <a:r>
              <a:rPr lang="zh-CN" altLang="en-US" smtClean="0"/>
              <a:t>，用</a:t>
            </a:r>
            <a:r>
              <a:rPr lang="en-US" altLang="zh-CN" smtClean="0"/>
              <a:t>scala</a:t>
            </a:r>
            <a:r>
              <a:rPr lang="zh-CN" altLang="en-US" smtClean="0"/>
              <a:t>来写相关代码。</a:t>
            </a:r>
            <a:endParaRPr lang="zh-CN" altLang="en-US"/>
          </a:p>
        </p:txBody>
      </p:sp>
      <p:sp>
        <p:nvSpPr>
          <p:cNvPr id="4" name="灯片编号占位符 3"/>
          <p:cNvSpPr>
            <a:spLocks noGrp="1"/>
          </p:cNvSpPr>
          <p:nvPr>
            <p:ph type="sldNum" sz="quarter" idx="10"/>
          </p:nvPr>
        </p:nvSpPr>
        <p:spPr/>
        <p:txBody>
          <a:bodyPr/>
          <a:lstStyle/>
          <a:p>
            <a:fld id="{EE30E258-09DC-0343-90FC-7759B4B154F4}" type="slidenum">
              <a:rPr lang="en-US" smtClean="0"/>
              <a:t>10</a:t>
            </a:fld>
            <a:endParaRPr lang="en-US"/>
          </a:p>
        </p:txBody>
      </p:sp>
    </p:spTree>
    <p:extLst>
      <p:ext uri="{BB962C8B-B14F-4D97-AF65-F5344CB8AC3E}">
        <p14:creationId xmlns:p14="http://schemas.microsoft.com/office/powerpoint/2010/main" val="2911550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最后一个部分是</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Spark streaming</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，考虑到这个时候临近期末，实验四耗时也不多。需要大家完成简单流式数据的处理。</a:t>
            </a:r>
            <a:endParaRPr lang="en-US" altLang="zh-CN" smtClean="0">
              <a:latin typeface="微软雅黑" panose="020B0503020204020204" pitchFamily="34" charset="-122"/>
              <a:ea typeface="微软雅黑" panose="020B0503020204020204" pitchFamily="34" charset="-122"/>
              <a:cs typeface="Times New Roman" panose="02020603050405020304" pitchFamily="18" charset="0"/>
            </a:endParaRPr>
          </a:p>
          <a:p>
            <a:endParaRPr lang="en-US"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以上就是我们实验的具体内容</a:t>
            </a:r>
            <a:endParaRPr lang="en-US" dirty="0"/>
          </a:p>
        </p:txBody>
      </p:sp>
      <p:sp>
        <p:nvSpPr>
          <p:cNvPr id="4" name="Slide Number Placeholder 3"/>
          <p:cNvSpPr>
            <a:spLocks noGrp="1"/>
          </p:cNvSpPr>
          <p:nvPr>
            <p:ph type="sldNum" sz="quarter" idx="5"/>
          </p:nvPr>
        </p:nvSpPr>
        <p:spPr/>
        <p:txBody>
          <a:bodyPr/>
          <a:lstStyle/>
          <a:p>
            <a:fld id="{14E7F77B-A91E-0140-95EE-82F0B015E99C}"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mtClean="0"/>
              <a:t>最后是大作业部分，这个部分是以小组为单位进行展示，但是每个人要交个人的报告。需要跟大家说的是，请大家提前准备，因为倒数第二周就开始小组展示了，但是你们完成这个大作业至少需要一周，所以就是第</a:t>
            </a:r>
            <a:r>
              <a:rPr lang="en-US" altLang="zh-CN" smtClean="0"/>
              <a:t>14</a:t>
            </a:r>
            <a:r>
              <a:rPr lang="zh-CN" altLang="en-US" smtClean="0"/>
              <a:t>周开始做，最迟最迟，第四次实验的时候就要完成选题。我们到了后面会经常提醒大家这个事情。但是请大家认真对待。</a:t>
            </a:r>
            <a:endParaRPr lang="en-US" dirty="0"/>
          </a:p>
        </p:txBody>
      </p:sp>
      <p:sp>
        <p:nvSpPr>
          <p:cNvPr id="4" name="Slide Number Placeholder 3"/>
          <p:cNvSpPr>
            <a:spLocks noGrp="1"/>
          </p:cNvSpPr>
          <p:nvPr>
            <p:ph type="sldNum" sz="quarter" idx="5"/>
          </p:nvPr>
        </p:nvSpPr>
        <p:spPr/>
        <p:txBody>
          <a:bodyPr/>
          <a:lstStyle/>
          <a:p>
            <a:fld id="{14E7F77B-A91E-0140-95EE-82F0B015E99C}"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E7F77B-A91E-0140-95EE-82F0B015E99C}"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E7F77B-A91E-0140-95EE-82F0B015E99C}"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E7F77B-A91E-0140-95EE-82F0B015E99C}"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E7F77B-A91E-0140-95EE-82F0B015E99C}" type="slidenum">
              <a:rPr lang="en-US" smtClean="0"/>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mtClean="0"/>
              <a:t>我先简单介绍一下</a:t>
            </a:r>
            <a:endParaRPr lang="en-US" altLang="zh-CN" smtClean="0"/>
          </a:p>
          <a:p>
            <a:r>
              <a:rPr lang="zh-CN" altLang="en-US" smtClean="0"/>
              <a:t>我叫路荣伟，我和岑岳都是王老师的学生。</a:t>
            </a:r>
            <a:endParaRPr lang="en-US" altLang="zh-CN" smtClean="0"/>
          </a:p>
          <a:p>
            <a:r>
              <a:rPr lang="zh-CN" altLang="en-US" smtClean="0"/>
              <a:t>我本科就读于厦门大学，目前是深计研</a:t>
            </a:r>
            <a:r>
              <a:rPr lang="en-US" altLang="zh-CN" smtClean="0"/>
              <a:t>212</a:t>
            </a:r>
            <a:r>
              <a:rPr lang="zh-CN" altLang="en-US" smtClean="0"/>
              <a:t>的一员。</a:t>
            </a:r>
            <a:endParaRPr lang="en-US" altLang="zh-CN" smtClean="0"/>
          </a:p>
          <a:p>
            <a:r>
              <a:rPr lang="zh-CN" altLang="en-US" smtClean="0"/>
              <a:t>我的主要研究方向包括分布式机器学习；通讯优化和大模型训练。</a:t>
            </a:r>
            <a:endParaRPr lang="en-US" altLang="zh-CN" smtClean="0"/>
          </a:p>
          <a:p>
            <a:r>
              <a:rPr lang="zh-CN" altLang="en-US" smtClean="0"/>
              <a:t>我之前曾经在</a:t>
            </a:r>
            <a:r>
              <a:rPr lang="en-US" altLang="zh-CN" smtClean="0"/>
              <a:t>MSRA</a:t>
            </a:r>
            <a:r>
              <a:rPr lang="zh-CN" altLang="en-US" smtClean="0"/>
              <a:t>实习过一段时间，目前在读王老师的博士。在这节课中，我主要负责线下，岑岳更偏线上一点</a:t>
            </a:r>
            <a:endParaRPr lang="en-US" dirty="0"/>
          </a:p>
        </p:txBody>
      </p:sp>
      <p:sp>
        <p:nvSpPr>
          <p:cNvPr id="4" name="Slide Number Placeholder 3"/>
          <p:cNvSpPr>
            <a:spLocks noGrp="1"/>
          </p:cNvSpPr>
          <p:nvPr>
            <p:ph type="sldNum" sz="quarter" idx="5"/>
          </p:nvPr>
        </p:nvSpPr>
        <p:spPr/>
        <p:txBody>
          <a:bodyPr/>
          <a:lstStyle/>
          <a:p>
            <a:fld id="{14E7F77B-A91E-0140-95EE-82F0B015E99C}" type="slidenum">
              <a:rPr lang="en-US" smtClean="0"/>
              <a:t>2</a:t>
            </a:fld>
            <a:endParaRPr lang="en-US"/>
          </a:p>
        </p:txBody>
      </p:sp>
    </p:spTree>
    <p:extLst>
      <p:ext uri="{BB962C8B-B14F-4D97-AF65-F5344CB8AC3E}">
        <p14:creationId xmlns:p14="http://schemas.microsoft.com/office/powerpoint/2010/main" val="3332448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mtClean="0"/>
              <a:t>我们的作业分成三大块，第一大块是论文分享，这个是以小组为单位做的汇报</a:t>
            </a:r>
            <a:r>
              <a:rPr lang="zh-CN" altLang="en-US" smtClean="0"/>
              <a:t>，这个应该是从第一个实验课之后开始讲，然后讲到大作业之前。是以小组打分，占</a:t>
            </a:r>
            <a:r>
              <a:rPr lang="zh-CN" altLang="en-US" smtClean="0"/>
              <a:t>比为</a:t>
            </a:r>
            <a:r>
              <a:rPr lang="en-US" altLang="zh-CN" smtClean="0"/>
              <a:t>20</a:t>
            </a:r>
            <a:r>
              <a:rPr lang="en-US" altLang="zh-CN" smtClean="0"/>
              <a:t>%</a:t>
            </a:r>
            <a:r>
              <a:rPr lang="zh-CN" altLang="en-US" smtClean="0"/>
              <a:t>。</a:t>
            </a:r>
            <a:endParaRPr lang="en-US" altLang="zh-CN" smtClean="0"/>
          </a:p>
          <a:p>
            <a:r>
              <a:rPr lang="zh-CN" altLang="en-US" smtClean="0"/>
              <a:t>第二大块是课程实验部分，一共是</a:t>
            </a:r>
            <a:r>
              <a:rPr lang="en-US" altLang="zh-CN" smtClean="0"/>
              <a:t>4</a:t>
            </a:r>
            <a:r>
              <a:rPr lang="zh-CN" altLang="en-US" smtClean="0"/>
              <a:t>次实验，比重是</a:t>
            </a:r>
            <a:r>
              <a:rPr lang="en-US" altLang="zh-CN" smtClean="0"/>
              <a:t>40%</a:t>
            </a:r>
            <a:r>
              <a:rPr lang="zh-CN" altLang="en-US" smtClean="0"/>
              <a:t>。</a:t>
            </a:r>
            <a:endParaRPr lang="en-US" altLang="zh-CN" smtClean="0"/>
          </a:p>
          <a:p>
            <a:r>
              <a:rPr lang="zh-CN" altLang="en-US" smtClean="0"/>
              <a:t>最后是大作业和答辩，这个部分是以小组为单位，但是最后每个人要提交一份报告，这个我们后面再说。</a:t>
            </a:r>
            <a:endParaRPr lang="en-US" dirty="0"/>
          </a:p>
        </p:txBody>
      </p:sp>
      <p:sp>
        <p:nvSpPr>
          <p:cNvPr id="4" name="Slide Number Placeholder 3"/>
          <p:cNvSpPr>
            <a:spLocks noGrp="1"/>
          </p:cNvSpPr>
          <p:nvPr>
            <p:ph type="sldNum" sz="quarter" idx="5"/>
          </p:nvPr>
        </p:nvSpPr>
        <p:spPr/>
        <p:txBody>
          <a:bodyPr/>
          <a:lstStyle/>
          <a:p>
            <a:fld id="{14E7F77B-A91E-0140-95EE-82F0B015E99C}"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mtClean="0"/>
              <a:t>首先是论文分享部分，我们在前两周分完组后，会以先到先得的方式，每个组选择一个主题，阅读论文后对论文进行</a:t>
            </a:r>
            <a:r>
              <a:rPr lang="en-US" altLang="zh-CN" smtClean="0"/>
              <a:t>presentation</a:t>
            </a:r>
            <a:r>
              <a:rPr lang="zh-CN" altLang="en-US" smtClean="0"/>
              <a:t>，包括分布式文件系统，经典算法</a:t>
            </a:r>
            <a:r>
              <a:rPr lang="en-US" altLang="zh-CN" smtClean="0"/>
              <a:t>mapreduce</a:t>
            </a:r>
            <a:r>
              <a:rPr lang="zh-CN" altLang="en-US" smtClean="0"/>
              <a:t>的后续改进，流数据处理，图数据处理，机器学习系统等领域。然后进行时常为</a:t>
            </a:r>
            <a:r>
              <a:rPr lang="en-US" altLang="zh-CN" smtClean="0"/>
              <a:t>20</a:t>
            </a:r>
            <a:r>
              <a:rPr lang="zh-CN" altLang="en-US" smtClean="0"/>
              <a:t>分钟的</a:t>
            </a:r>
            <a:r>
              <a:rPr lang="en-US" altLang="zh-CN" smtClean="0"/>
              <a:t>presentation</a:t>
            </a:r>
            <a:r>
              <a:rPr lang="zh-CN" altLang="en-US" smtClean="0"/>
              <a:t>，应该是每次上课有两组来做</a:t>
            </a:r>
            <a:r>
              <a:rPr lang="en-US" altLang="zh-CN" smtClean="0"/>
              <a:t>presentation</a:t>
            </a:r>
            <a:r>
              <a:rPr lang="zh-CN" altLang="en-US" smtClean="0"/>
              <a:t>。这里需要大家注意的是展示不要超</a:t>
            </a:r>
            <a:r>
              <a:rPr lang="en-US" altLang="zh-CN" smtClean="0"/>
              <a:t>20</a:t>
            </a:r>
            <a:r>
              <a:rPr lang="zh-CN" altLang="en-US" smtClean="0"/>
              <a:t>分钟，不然会扣分。</a:t>
            </a:r>
            <a:endParaRPr lang="en-US" dirty="0"/>
          </a:p>
        </p:txBody>
      </p:sp>
      <p:sp>
        <p:nvSpPr>
          <p:cNvPr id="4" name="Slide Number Placeholder 3"/>
          <p:cNvSpPr>
            <a:spLocks noGrp="1"/>
          </p:cNvSpPr>
          <p:nvPr>
            <p:ph type="sldNum" sz="quarter" idx="5"/>
          </p:nvPr>
        </p:nvSpPr>
        <p:spPr/>
        <p:txBody>
          <a:bodyPr/>
          <a:lstStyle/>
          <a:p>
            <a:fld id="{14E7F77B-A91E-0140-95EE-82F0B015E99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mtClean="0"/>
              <a:t>接下来是重点部分，课程实验。</a:t>
            </a:r>
            <a:endParaRPr lang="en-US" altLang="zh-CN" smtClean="0"/>
          </a:p>
          <a:p>
            <a:r>
              <a:rPr lang="zh-CN" altLang="en-US" smtClean="0"/>
              <a:t>这个实验是个人完成的部分，一共分为四次实验，每个实验有基础分，部分实验有附加题，完成附加题可以多拿分。然后我们强调一点，严禁抄袭，抄袭的处罚是比较严重的，也是这门课的绝对红线，希望今年不会出现这种情况。</a:t>
            </a:r>
            <a:endParaRPr lang="en-US" altLang="zh-CN" smtClean="0"/>
          </a:p>
          <a:p>
            <a:r>
              <a:rPr lang="zh-CN" altLang="en-US" smtClean="0"/>
              <a:t>接下来我来详细介绍一下四次实验</a:t>
            </a:r>
            <a:endParaRPr lang="en-US" dirty="0"/>
          </a:p>
        </p:txBody>
      </p:sp>
      <p:sp>
        <p:nvSpPr>
          <p:cNvPr id="4" name="Slide Number Placeholder 3"/>
          <p:cNvSpPr>
            <a:spLocks noGrp="1"/>
          </p:cNvSpPr>
          <p:nvPr>
            <p:ph type="sldNum" sz="quarter" idx="5"/>
          </p:nvPr>
        </p:nvSpPr>
        <p:spPr/>
        <p:txBody>
          <a:bodyPr/>
          <a:lstStyle/>
          <a:p>
            <a:fld id="{14E7F77B-A91E-0140-95EE-82F0B015E99C}"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第一次实验是</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基础实验指导，这个部分是让大家熟悉一下</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操作系统。</a:t>
            </a:r>
            <a:endParaRPr lang="en-US" altLang="zh-CN" smtClean="0">
              <a:latin typeface="+mn-lt"/>
              <a:ea typeface="+mn-ea"/>
              <a:cs typeface="+mn-cs"/>
            </a:endParaRPr>
          </a:p>
          <a:p>
            <a:r>
              <a:rPr lang="zh-CN" altLang="en-US" smtClean="0">
                <a:latin typeface="+mn-lt"/>
                <a:ea typeface="+mn-ea"/>
                <a:cs typeface="+mn-cs"/>
              </a:rPr>
              <a:t>大家在这个实验中需要用</a:t>
            </a:r>
            <a:r>
              <a:rPr lang="en-US" altLang="zh-CN" smtClean="0">
                <a:latin typeface="+mn-lt"/>
                <a:ea typeface="+mn-ea"/>
                <a:cs typeface="+mn-cs"/>
              </a:rPr>
              <a:t>linux</a:t>
            </a:r>
            <a:r>
              <a:rPr lang="zh-CN" altLang="en-US" baseline="0" smtClean="0">
                <a:latin typeface="+mn-lt"/>
                <a:ea typeface="+mn-ea"/>
                <a:cs typeface="+mn-cs"/>
              </a:rPr>
              <a:t> </a:t>
            </a:r>
            <a:r>
              <a:rPr lang="en-US" altLang="zh-CN" baseline="0" smtClean="0">
                <a:latin typeface="+mn-lt"/>
                <a:ea typeface="+mn-ea"/>
                <a:cs typeface="+mn-cs"/>
              </a:rPr>
              <a:t>shell</a:t>
            </a:r>
            <a:r>
              <a:rPr lang="zh-CN" altLang="en-US" baseline="0" smtClean="0">
                <a:latin typeface="+mn-lt"/>
                <a:ea typeface="+mn-ea"/>
                <a:cs typeface="+mn-cs"/>
              </a:rPr>
              <a:t>写两个脚本，第一个是实现</a:t>
            </a:r>
            <a:r>
              <a:rPr lang="en-US" altLang="zh-CN" baseline="0" smtClean="0">
                <a:latin typeface="+mn-lt"/>
                <a:ea typeface="+mn-ea"/>
                <a:cs typeface="+mn-cs"/>
              </a:rPr>
              <a:t>6</a:t>
            </a:r>
            <a:r>
              <a:rPr lang="zh-CN" altLang="en-US" baseline="0" smtClean="0">
                <a:latin typeface="+mn-lt"/>
                <a:ea typeface="+mn-ea"/>
                <a:cs typeface="+mn-cs"/>
              </a:rPr>
              <a:t>个节点之间的免密登录；第二个是完成一个词频统计任务，代码量在</a:t>
            </a:r>
            <a:r>
              <a:rPr lang="en-US" altLang="zh-CN" baseline="0" smtClean="0">
                <a:latin typeface="+mn-lt"/>
                <a:ea typeface="+mn-ea"/>
                <a:cs typeface="+mn-cs"/>
              </a:rPr>
              <a:t>30</a:t>
            </a:r>
            <a:r>
              <a:rPr lang="zh-CN" altLang="en-US" baseline="0" smtClean="0">
                <a:latin typeface="+mn-lt"/>
                <a:ea typeface="+mn-ea"/>
                <a:cs typeface="+mn-cs"/>
              </a:rPr>
              <a:t>行这样。</a:t>
            </a:r>
            <a:endParaRPr lang="en-US" altLang="zh-CN" baseline="0" smtClean="0">
              <a:latin typeface="+mn-lt"/>
              <a:ea typeface="+mn-ea"/>
              <a:cs typeface="+mn-cs"/>
            </a:endParaRPr>
          </a:p>
          <a:p>
            <a:r>
              <a:rPr lang="zh-CN" altLang="en-US" baseline="0" smtClean="0">
                <a:latin typeface="+mn-lt"/>
                <a:ea typeface="+mn-ea"/>
                <a:cs typeface="+mn-cs"/>
              </a:rPr>
              <a:t>对</a:t>
            </a:r>
            <a:r>
              <a:rPr lang="en-US" altLang="zh-CN" baseline="0" smtClean="0">
                <a:latin typeface="+mn-lt"/>
                <a:ea typeface="+mn-ea"/>
                <a:cs typeface="+mn-cs"/>
              </a:rPr>
              <a:t>~</a:t>
            </a:r>
            <a:r>
              <a:rPr lang="zh-CN" altLang="en-US" baseline="0" smtClean="0">
                <a:latin typeface="+mn-lt"/>
                <a:ea typeface="+mn-ea"/>
                <a:cs typeface="+mn-cs"/>
              </a:rPr>
              <a:t>，这个实验没什么难度，大家要花的</a:t>
            </a:r>
            <a:r>
              <a:rPr lang="en-US" altLang="zh-CN" baseline="0" smtClean="0">
                <a:latin typeface="+mn-lt"/>
                <a:ea typeface="+mn-ea"/>
                <a:cs typeface="+mn-cs"/>
              </a:rPr>
              <a:t>2</a:t>
            </a:r>
            <a:r>
              <a:rPr lang="zh-CN" altLang="en-US" baseline="0" smtClean="0">
                <a:latin typeface="+mn-lt"/>
                <a:ea typeface="+mn-ea"/>
                <a:cs typeface="+mn-cs"/>
              </a:rPr>
              <a:t>个小时主要是熟悉服务器和学</a:t>
            </a:r>
            <a:r>
              <a:rPr lang="en-US" altLang="zh-CN" baseline="0" smtClean="0">
                <a:latin typeface="+mn-lt"/>
                <a:ea typeface="+mn-ea"/>
                <a:cs typeface="+mn-cs"/>
              </a:rPr>
              <a:t>linux shell</a:t>
            </a:r>
            <a:r>
              <a:rPr lang="zh-CN" altLang="en-US" baseline="0" smtClean="0">
                <a:latin typeface="+mn-lt"/>
                <a:ea typeface="+mn-ea"/>
                <a:cs typeface="+mn-cs"/>
              </a:rPr>
              <a:t>命令。</a:t>
            </a:r>
            <a:endParaRPr lang="en-US" altLang="zh-CN" baseline="0" smtClean="0">
              <a:latin typeface="+mn-lt"/>
              <a:ea typeface="+mn-ea"/>
              <a:cs typeface="+mn-cs"/>
            </a:endParaRPr>
          </a:p>
        </p:txBody>
      </p:sp>
      <p:sp>
        <p:nvSpPr>
          <p:cNvPr id="4" name="Slide Number Placeholder 3"/>
          <p:cNvSpPr>
            <a:spLocks noGrp="1"/>
          </p:cNvSpPr>
          <p:nvPr>
            <p:ph type="sldNum" sz="quarter" idx="5"/>
          </p:nvPr>
        </p:nvSpPr>
        <p:spPr/>
        <p:txBody>
          <a:bodyPr/>
          <a:lstStyle/>
          <a:p>
            <a:fld id="{14E7F77B-A91E-0140-95EE-82F0B015E99C}"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接下来的实验二和实验三就，额，不那么友好了。</a:t>
            </a:r>
            <a:endParaRPr lang="en-US" altLang="zh-CN"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大家注意我们给出的代码量和耗时都是参考值，每个人差别其实挺大的，仅供大家参考。</a:t>
            </a:r>
            <a:endParaRPr lang="en-US" altLang="zh-CN" smtClean="0">
              <a:latin typeface="微软雅黑" panose="020B0503020204020204" pitchFamily="34" charset="-122"/>
              <a:ea typeface="微软雅黑" panose="020B0503020204020204" pitchFamily="34" charset="-122"/>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第一个部分是了解</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HDFS</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的常用指令。</a:t>
            </a:r>
            <a:endParaRPr lang="en-US" altLang="zh-CN" smtClean="0">
              <a:latin typeface="微软雅黑" panose="020B0503020204020204" pitchFamily="34" charset="-122"/>
              <a:ea typeface="微软雅黑" panose="020B0503020204020204" pitchFamily="34" charset="-122"/>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然后要求大家补全一个简单的分布式系统，具体来说，我们要用</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实现一个类似于</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GFS</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的若干接口，如果不算注释和空格，应该要大家写差不多</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行。</a:t>
            </a:r>
            <a:endParaRPr lang="en-US" altLang="zh-CN" smtClean="0">
              <a:latin typeface="微软雅黑" panose="020B0503020204020204" pitchFamily="34" charset="-122"/>
              <a:ea typeface="微软雅黑" panose="020B0503020204020204" pitchFamily="34" charset="-122"/>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最后一个部分是要大家在</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GFS</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上实现</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mapreduce</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。这个部分需要</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150</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行代码，并且需要大家去花时间理解</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Mapreduce</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的机制。这个实验需要大家花差不多</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15</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个小时</a:t>
            </a:r>
            <a:endParaRPr lang="en-US" dirty="0"/>
          </a:p>
        </p:txBody>
      </p:sp>
      <p:sp>
        <p:nvSpPr>
          <p:cNvPr id="4" name="Slide Number Placeholder 3"/>
          <p:cNvSpPr>
            <a:spLocks noGrp="1"/>
          </p:cNvSpPr>
          <p:nvPr>
            <p:ph type="sldNum" sz="quarter" idx="5"/>
          </p:nvPr>
        </p:nvSpPr>
        <p:spPr/>
        <p:txBody>
          <a:bodyPr/>
          <a:lstStyle/>
          <a:p>
            <a:fld id="{14E7F77B-A91E-0140-95EE-82F0B015E99C}"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具体来说，我们要实现的</a:t>
            </a:r>
            <a:r>
              <a:rPr lang="en-US" altLang="zh-CN" smtClean="0"/>
              <a:t>GFS</a:t>
            </a:r>
            <a:r>
              <a:rPr lang="zh-CN" altLang="en-US" smtClean="0"/>
              <a:t>接口包括，</a:t>
            </a:r>
            <a:r>
              <a:rPr lang="en-US" altLang="zh-CN" smtClean="0"/>
              <a:t>ls</a:t>
            </a:r>
            <a:r>
              <a:rPr lang="zh-CN" altLang="en-US" smtClean="0"/>
              <a:t>，</a:t>
            </a:r>
            <a:r>
              <a:rPr lang="en-US" altLang="zh-CN" smtClean="0"/>
              <a:t>copy to local</a:t>
            </a:r>
            <a:r>
              <a:rPr lang="zh-CN" altLang="en-US" smtClean="0"/>
              <a:t>，，</a:t>
            </a:r>
            <a:r>
              <a:rPr lang="en-US" altLang="zh-CN" smtClean="0"/>
              <a:t>rm</a:t>
            </a:r>
            <a:r>
              <a:rPr lang="zh-CN" altLang="en-US" smtClean="0"/>
              <a:t>，实现一个</a:t>
            </a:r>
            <a:r>
              <a:rPr lang="en-US" altLang="zh-CN" smtClean="0"/>
              <a:t>namenode</a:t>
            </a:r>
            <a:r>
              <a:rPr lang="zh-CN" altLang="en-US" smtClean="0"/>
              <a:t>对若干</a:t>
            </a:r>
            <a:r>
              <a:rPr lang="en-US" altLang="zh-CN" smtClean="0"/>
              <a:t>datanode</a:t>
            </a:r>
            <a:r>
              <a:rPr lang="zh-CN" altLang="en-US" smtClean="0"/>
              <a:t>的控制。</a:t>
            </a:r>
            <a:endParaRPr lang="en-US" altLang="zh-CN" smtClean="0"/>
          </a:p>
          <a:p>
            <a:r>
              <a:rPr lang="zh-CN" altLang="en-US" smtClean="0"/>
              <a:t>然后在</a:t>
            </a:r>
            <a:r>
              <a:rPr lang="en-US" altLang="zh-CN" smtClean="0"/>
              <a:t>mapreduce</a:t>
            </a:r>
            <a:r>
              <a:rPr lang="zh-CN" altLang="en-US" smtClean="0"/>
              <a:t>过程中，我们需要实现三个过程，第一个是将原始数据处理成键值对。第二个过程是用</a:t>
            </a:r>
            <a:r>
              <a:rPr lang="en-US" altLang="zh-CN" smtClean="0"/>
              <a:t>shuffle</a:t>
            </a:r>
            <a:r>
              <a:rPr lang="zh-CN" altLang="en-US" smtClean="0"/>
              <a:t>将键值对进行处理，将</a:t>
            </a:r>
            <a:r>
              <a:rPr lang="en-US" altLang="zh-CN" smtClean="0"/>
              <a:t>key</a:t>
            </a:r>
            <a:r>
              <a:rPr lang="zh-CN" altLang="en-US" smtClean="0"/>
              <a:t>，</a:t>
            </a:r>
            <a:r>
              <a:rPr lang="en-US" altLang="zh-CN" smtClean="0"/>
              <a:t>value</a:t>
            </a:r>
            <a:r>
              <a:rPr lang="zh-CN" altLang="en-US" smtClean="0"/>
              <a:t>处理成</a:t>
            </a:r>
            <a:r>
              <a:rPr lang="en-US" altLang="zh-CN" smtClean="0"/>
              <a:t>key</a:t>
            </a:r>
            <a:r>
              <a:rPr lang="zh-CN" altLang="en-US" smtClean="0"/>
              <a:t>，</a:t>
            </a:r>
            <a:r>
              <a:rPr lang="en-US" altLang="zh-CN" smtClean="0"/>
              <a:t>values</a:t>
            </a:r>
            <a:r>
              <a:rPr lang="zh-CN" altLang="en-US" smtClean="0"/>
              <a:t>，第三个过程是</a:t>
            </a:r>
            <a:r>
              <a:rPr lang="en-US" altLang="zh-CN" smtClean="0"/>
              <a:t>reduce</a:t>
            </a:r>
            <a:r>
              <a:rPr lang="zh-CN" altLang="en-US" smtClean="0"/>
              <a:t>，得到最终的键值对。</a:t>
            </a:r>
            <a:endParaRPr lang="zh-CN" altLang="en-US"/>
          </a:p>
        </p:txBody>
      </p:sp>
      <p:sp>
        <p:nvSpPr>
          <p:cNvPr id="4" name="灯片编号占位符 3"/>
          <p:cNvSpPr>
            <a:spLocks noGrp="1"/>
          </p:cNvSpPr>
          <p:nvPr>
            <p:ph type="sldNum" sz="quarter" idx="10"/>
          </p:nvPr>
        </p:nvSpPr>
        <p:spPr/>
        <p:txBody>
          <a:bodyPr/>
          <a:lstStyle/>
          <a:p>
            <a:fld id="{EE30E258-09DC-0343-90FC-7759B4B154F4}"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第三个实验是熟悉</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spark</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spark</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是一种为了</a:t>
            </a:r>
            <a:r>
              <a:rPr lang="zh-CN" altLang="en-US" sz="1200" b="0" i="0" kern="1200" smtClean="0">
                <a:solidFill>
                  <a:schemeClr val="tx1"/>
                </a:solidFill>
                <a:effectLst/>
                <a:latin typeface="+mn-lt"/>
                <a:ea typeface="+mn-ea"/>
                <a:cs typeface="+mn-cs"/>
              </a:rPr>
              <a:t>大规模数据处理而设计的快速通用的计算引擎。这个实验大概要花</a:t>
            </a:r>
            <a:r>
              <a:rPr lang="en-US" altLang="zh-CN" sz="1200" b="0" i="0" kern="1200" smtClean="0">
                <a:solidFill>
                  <a:schemeClr val="tx1"/>
                </a:solidFill>
                <a:effectLst/>
                <a:latin typeface="+mn-lt"/>
                <a:ea typeface="+mn-ea"/>
                <a:cs typeface="+mn-cs"/>
              </a:rPr>
              <a:t>10</a:t>
            </a:r>
            <a:r>
              <a:rPr lang="zh-CN" altLang="en-US" sz="1200" b="0" i="0" kern="1200" smtClean="0">
                <a:solidFill>
                  <a:schemeClr val="tx1"/>
                </a:solidFill>
                <a:effectLst/>
                <a:latin typeface="+mn-lt"/>
                <a:ea typeface="+mn-ea"/>
                <a:cs typeface="+mn-cs"/>
              </a:rPr>
              <a:t>个小时。在这个部分，需要大家学习</a:t>
            </a:r>
            <a:r>
              <a:rPr lang="en-US" altLang="zh-CN" sz="1200" b="0" i="0" kern="1200" smtClean="0">
                <a:solidFill>
                  <a:schemeClr val="tx1"/>
                </a:solidFill>
                <a:effectLst/>
                <a:latin typeface="+mn-lt"/>
                <a:ea typeface="+mn-ea"/>
                <a:cs typeface="+mn-cs"/>
              </a:rPr>
              <a:t>scala</a:t>
            </a:r>
            <a:r>
              <a:rPr lang="zh-CN" altLang="en-US" sz="1200" b="0" i="0" kern="1200" smtClean="0">
                <a:solidFill>
                  <a:schemeClr val="tx1"/>
                </a:solidFill>
                <a:effectLst/>
                <a:latin typeface="+mn-lt"/>
                <a:ea typeface="+mn-ea"/>
                <a:cs typeface="+mn-cs"/>
              </a:rPr>
              <a:t>语言，用</a:t>
            </a:r>
            <a:r>
              <a:rPr lang="en-US" altLang="zh-CN" sz="1200" b="0" i="0" kern="1200" smtClean="0">
                <a:solidFill>
                  <a:schemeClr val="tx1"/>
                </a:solidFill>
                <a:effectLst/>
                <a:latin typeface="+mn-lt"/>
                <a:ea typeface="+mn-ea"/>
                <a:cs typeface="+mn-cs"/>
              </a:rPr>
              <a:t>scala</a:t>
            </a:r>
            <a:r>
              <a:rPr lang="zh-CN" altLang="en-US" sz="1200" b="0" i="0" kern="1200" smtClean="0">
                <a:solidFill>
                  <a:schemeClr val="tx1"/>
                </a:solidFill>
                <a:effectLst/>
                <a:latin typeface="+mn-lt"/>
                <a:ea typeface="+mn-ea"/>
                <a:cs typeface="+mn-cs"/>
              </a:rPr>
              <a:t>语言实现词频统计，计算数据的统计量，以及用</a:t>
            </a:r>
            <a:r>
              <a:rPr lang="en-US" altLang="zh-CN" sz="1200" b="0" i="0" kern="1200" smtClean="0">
                <a:solidFill>
                  <a:schemeClr val="tx1"/>
                </a:solidFill>
                <a:effectLst/>
                <a:latin typeface="+mn-lt"/>
                <a:ea typeface="+mn-ea"/>
                <a:cs typeface="+mn-cs"/>
              </a:rPr>
              <a:t>scala</a:t>
            </a:r>
            <a:r>
              <a:rPr lang="zh-CN" altLang="en-US" sz="1200" b="0" i="0" kern="1200" smtClean="0">
                <a:solidFill>
                  <a:schemeClr val="tx1"/>
                </a:solidFill>
                <a:effectLst/>
                <a:latin typeface="+mn-lt"/>
                <a:ea typeface="+mn-ea"/>
                <a:cs typeface="+mn-cs"/>
              </a:rPr>
              <a:t>手写一个线性回归。</a:t>
            </a:r>
            <a:endParaRPr lang="en-US" dirty="0"/>
          </a:p>
        </p:txBody>
      </p:sp>
      <p:sp>
        <p:nvSpPr>
          <p:cNvPr id="4" name="Slide Number Placeholder 3"/>
          <p:cNvSpPr>
            <a:spLocks noGrp="1"/>
          </p:cNvSpPr>
          <p:nvPr>
            <p:ph type="sldNum" sz="quarter" idx="5"/>
          </p:nvPr>
        </p:nvSpPr>
        <p:spPr/>
        <p:txBody>
          <a:bodyPr/>
          <a:lstStyle/>
          <a:p>
            <a:fld id="{14E7F77B-A91E-0140-95EE-82F0B015E99C}"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D94B57-5157-6444-A5FC-9E841BA2D7BA}"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94B57-5157-6444-A5FC-9E841BA2D7BA}"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94B57-5157-6444-A5FC-9E841BA2D7BA}"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1556B0-7972-D24F-8A56-CA194A17F96C}" type="datetime1">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9F07C-8DCF-0548-96C7-57B9D1FA6FBB}" type="slidenum">
              <a:rPr lang="en-US" smtClean="0"/>
              <a:t>‹#›</a:t>
            </a:fld>
            <a:endParaRPr lang="en-US"/>
          </a:p>
        </p:txBody>
      </p:sp>
      <p:pic>
        <p:nvPicPr>
          <p:cNvPr id="17"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2" y="2638962"/>
            <a:ext cx="3718409" cy="4237892"/>
          </a:xfrm>
          <a:prstGeom prst="rect">
            <a:avLst/>
          </a:prstGeom>
        </p:spPr>
      </p:pic>
      <p:sp>
        <p:nvSpPr>
          <p:cNvPr id="18" name="矩形 3"/>
          <p:cNvSpPr/>
          <p:nvPr userDrawn="1"/>
        </p:nvSpPr>
        <p:spPr>
          <a:xfrm>
            <a:off x="0" y="0"/>
            <a:ext cx="12192000" cy="354015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5"/>
          <p:cNvSpPr/>
          <p:nvPr userDrawn="1"/>
        </p:nvSpPr>
        <p:spPr>
          <a:xfrm>
            <a:off x="0" y="3598963"/>
            <a:ext cx="8018066" cy="566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6"/>
          <p:cNvSpPr/>
          <p:nvPr userDrawn="1"/>
        </p:nvSpPr>
        <p:spPr>
          <a:xfrm>
            <a:off x="8095100" y="3598963"/>
            <a:ext cx="4096900" cy="56488"/>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9"/>
          <p:cNvCxnSpPr/>
          <p:nvPr userDrawn="1"/>
        </p:nvCxnSpPr>
        <p:spPr>
          <a:xfrm>
            <a:off x="5846885" y="6679873"/>
            <a:ext cx="566986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椭圆 16"/>
          <p:cNvSpPr/>
          <p:nvPr userDrawn="1"/>
        </p:nvSpPr>
        <p:spPr>
          <a:xfrm>
            <a:off x="11228721" y="6399386"/>
            <a:ext cx="288032" cy="288032"/>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23" name="椭圆 17"/>
          <p:cNvSpPr/>
          <p:nvPr userDrawn="1"/>
        </p:nvSpPr>
        <p:spPr>
          <a:xfrm>
            <a:off x="11514526" y="6108671"/>
            <a:ext cx="288032" cy="288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pic>
        <p:nvPicPr>
          <p:cNvPr id="24"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3713" y="266242"/>
            <a:ext cx="1993362" cy="67016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9" name="矩形 10"/>
          <p:cNvSpPr/>
          <p:nvPr userDrawn="1"/>
        </p:nvSpPr>
        <p:spPr>
          <a:xfrm>
            <a:off x="-13648" y="1"/>
            <a:ext cx="12205648" cy="1202643"/>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60113" y="266242"/>
            <a:ext cx="1993362" cy="670160"/>
          </a:xfrm>
          <a:prstGeom prst="rect">
            <a:avLst/>
          </a:prstGeom>
        </p:spPr>
      </p:pic>
      <p:sp>
        <p:nvSpPr>
          <p:cNvPr id="22" name="矩形 5"/>
          <p:cNvSpPr/>
          <p:nvPr userDrawn="1"/>
        </p:nvSpPr>
        <p:spPr>
          <a:xfrm>
            <a:off x="0" y="1296635"/>
            <a:ext cx="8018066" cy="566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6"/>
          <p:cNvSpPr/>
          <p:nvPr userDrawn="1"/>
        </p:nvSpPr>
        <p:spPr>
          <a:xfrm>
            <a:off x="8095100" y="1296635"/>
            <a:ext cx="4096900" cy="56488"/>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Slide Number Placeholder 4"/>
          <p:cNvSpPr>
            <a:spLocks noGrp="1"/>
          </p:cNvSpPr>
          <p:nvPr>
            <p:ph type="sldNum" sz="quarter" idx="12"/>
          </p:nvPr>
        </p:nvSpPr>
        <p:spPr>
          <a:xfrm>
            <a:off x="8610600" y="6356350"/>
            <a:ext cx="2743200" cy="365125"/>
          </a:xfrm>
        </p:spPr>
        <p:txBody>
          <a:bodyPr/>
          <a:lstStyle>
            <a:lvl1pPr algn="r">
              <a:defRPr sz="1200">
                <a:solidFill>
                  <a:srgbClr val="73338C"/>
                </a:solidFill>
              </a:defRPr>
            </a:lvl1pPr>
          </a:lstStyle>
          <a:p>
            <a:fld id="{2AE9F07C-8DCF-0548-96C7-57B9D1FA6FB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D94B57-5157-6444-A5FC-9E841BA2D7BA}"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94B57-5157-6444-A5FC-9E841BA2D7BA}"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94B57-5157-6444-A5FC-9E841BA2D7BA}"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94B57-5157-6444-A5FC-9E841BA2D7BA}"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D94B57-5157-6444-A5FC-9E841BA2D7BA}" type="datetimeFigureOut">
              <a:rPr lang="en-US" smtClean="0"/>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D94B57-5157-6444-A5FC-9E841BA2D7BA}" type="datetimeFigureOut">
              <a:rPr lang="en-US" smtClean="0"/>
              <a:t>9/19/2023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94B57-5157-6444-A5FC-9E841BA2D7BA}"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94B57-5157-6444-A5FC-9E841BA2D7BA}" type="datetimeFigureOut">
              <a:rPr lang="en-US" smtClean="0"/>
              <a:t>9/19/2023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D94B57-5157-6444-A5FC-9E841BA2D7BA}"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D94B57-5157-6444-A5FC-9E841BA2D7BA}"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94B57-5157-6444-A5FC-9E841BA2D7BA}"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94B57-5157-6444-A5FC-9E841BA2D7BA}"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1556B0-7972-D24F-8A56-CA194A17F96C}" type="datetime1">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9F07C-8DCF-0548-96C7-57B9D1FA6FBB}" type="slidenum">
              <a:rPr lang="en-US" smtClean="0"/>
              <a:t>‹#›</a:t>
            </a:fld>
            <a:endParaRPr lang="en-US"/>
          </a:p>
        </p:txBody>
      </p:sp>
      <p:pic>
        <p:nvPicPr>
          <p:cNvPr id="17"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2" y="2638962"/>
            <a:ext cx="3718409" cy="4237892"/>
          </a:xfrm>
          <a:prstGeom prst="rect">
            <a:avLst/>
          </a:prstGeom>
        </p:spPr>
      </p:pic>
      <p:sp>
        <p:nvSpPr>
          <p:cNvPr id="18" name="矩形 3"/>
          <p:cNvSpPr/>
          <p:nvPr userDrawn="1"/>
        </p:nvSpPr>
        <p:spPr>
          <a:xfrm>
            <a:off x="0" y="0"/>
            <a:ext cx="12192000" cy="354015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5"/>
          <p:cNvSpPr/>
          <p:nvPr userDrawn="1"/>
        </p:nvSpPr>
        <p:spPr>
          <a:xfrm>
            <a:off x="0" y="3598963"/>
            <a:ext cx="8018066" cy="566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6"/>
          <p:cNvSpPr/>
          <p:nvPr userDrawn="1"/>
        </p:nvSpPr>
        <p:spPr>
          <a:xfrm>
            <a:off x="8095100" y="3598963"/>
            <a:ext cx="4096900" cy="56488"/>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9"/>
          <p:cNvCxnSpPr/>
          <p:nvPr userDrawn="1"/>
        </p:nvCxnSpPr>
        <p:spPr>
          <a:xfrm>
            <a:off x="5846885" y="6679873"/>
            <a:ext cx="566986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椭圆 16"/>
          <p:cNvSpPr/>
          <p:nvPr userDrawn="1"/>
        </p:nvSpPr>
        <p:spPr>
          <a:xfrm>
            <a:off x="11228721" y="6399386"/>
            <a:ext cx="288032" cy="288032"/>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23" name="椭圆 17"/>
          <p:cNvSpPr/>
          <p:nvPr userDrawn="1"/>
        </p:nvSpPr>
        <p:spPr>
          <a:xfrm>
            <a:off x="11514526" y="6108671"/>
            <a:ext cx="288032" cy="288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pic>
        <p:nvPicPr>
          <p:cNvPr id="24"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3713" y="266242"/>
            <a:ext cx="1993362" cy="670160"/>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9" name="矩形 10"/>
          <p:cNvSpPr/>
          <p:nvPr userDrawn="1"/>
        </p:nvSpPr>
        <p:spPr>
          <a:xfrm>
            <a:off x="-13648" y="1"/>
            <a:ext cx="12205648" cy="1202643"/>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60113" y="266242"/>
            <a:ext cx="1993362" cy="670160"/>
          </a:xfrm>
          <a:prstGeom prst="rect">
            <a:avLst/>
          </a:prstGeom>
        </p:spPr>
      </p:pic>
      <p:sp>
        <p:nvSpPr>
          <p:cNvPr id="22" name="矩形 5"/>
          <p:cNvSpPr/>
          <p:nvPr userDrawn="1"/>
        </p:nvSpPr>
        <p:spPr>
          <a:xfrm>
            <a:off x="0" y="1296635"/>
            <a:ext cx="8018066" cy="566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6"/>
          <p:cNvSpPr/>
          <p:nvPr userDrawn="1"/>
        </p:nvSpPr>
        <p:spPr>
          <a:xfrm>
            <a:off x="8095100" y="1296635"/>
            <a:ext cx="4096900" cy="56488"/>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Slide Number Placeholder 4"/>
          <p:cNvSpPr>
            <a:spLocks noGrp="1"/>
          </p:cNvSpPr>
          <p:nvPr>
            <p:ph type="sldNum" sz="quarter" idx="12"/>
          </p:nvPr>
        </p:nvSpPr>
        <p:spPr>
          <a:xfrm>
            <a:off x="8610600" y="6356350"/>
            <a:ext cx="2743200" cy="365125"/>
          </a:xfrm>
        </p:spPr>
        <p:txBody>
          <a:bodyPr/>
          <a:lstStyle>
            <a:lvl1pPr algn="r">
              <a:defRPr sz="1200">
                <a:solidFill>
                  <a:srgbClr val="73338C"/>
                </a:solidFill>
              </a:defRPr>
            </a:lvl1pPr>
          </a:lstStyle>
          <a:p>
            <a:fld id="{2AE9F07C-8DCF-0548-96C7-57B9D1FA6FB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94B57-5157-6444-A5FC-9E841BA2D7BA}"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94B57-5157-6444-A5FC-9E841BA2D7BA}"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D94B57-5157-6444-A5FC-9E841BA2D7BA}" type="datetimeFigureOut">
              <a:rPr lang="en-US" smtClean="0"/>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D94B57-5157-6444-A5FC-9E841BA2D7BA}" type="datetimeFigureOut">
              <a:rPr lang="en-US" smtClean="0"/>
              <a:t>9/19/2023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94B57-5157-6444-A5FC-9E841BA2D7BA}" type="datetimeFigureOut">
              <a:rPr lang="en-US" smtClean="0"/>
              <a:t>9/19/2023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D94B57-5157-6444-A5FC-9E841BA2D7BA}"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D94B57-5157-6444-A5FC-9E841BA2D7BA}"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4C89C-8823-A54B-BC22-2465D5E3E68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94B57-5157-6444-A5FC-9E841BA2D7BA}" type="datetimeFigureOut">
              <a:rPr lang="en-US" smtClean="0"/>
              <a:t>9/19/2023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4C89C-8823-A54B-BC22-2465D5E3E68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94B57-5157-6444-A5FC-9E841BA2D7BA}" type="datetimeFigureOut">
              <a:rPr lang="en-US" smtClean="0"/>
              <a:t>9/19/2023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4C89C-8823-A54B-BC22-2465D5E3E68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8"/>
          <p:cNvSpPr txBox="1"/>
          <p:nvPr/>
        </p:nvSpPr>
        <p:spPr>
          <a:xfrm>
            <a:off x="811886" y="2192449"/>
            <a:ext cx="10568227" cy="769441"/>
          </a:xfrm>
          <a:prstGeom prst="rect">
            <a:avLst/>
          </a:prstGeom>
          <a:noFill/>
        </p:spPr>
        <p:txBody>
          <a:bodyPr wrap="square" rtlCol="0">
            <a:spAutoFit/>
          </a:bodyPr>
          <a:lstStyle/>
          <a:p>
            <a:pPr algn="ctr"/>
            <a:r>
              <a:rPr lang="zh-CN" altLang="en-US" sz="4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课程实验与大作业</a:t>
            </a:r>
          </a:p>
        </p:txBody>
      </p:sp>
      <p:graphicFrame>
        <p:nvGraphicFramePr>
          <p:cNvPr id="15" name="表格 1"/>
          <p:cNvGraphicFramePr>
            <a:graphicFrameLocks noGrp="1"/>
          </p:cNvGraphicFramePr>
          <p:nvPr/>
        </p:nvGraphicFramePr>
        <p:xfrm>
          <a:off x="3196585" y="3953967"/>
          <a:ext cx="5467773" cy="1554480"/>
        </p:xfrm>
        <a:graphic>
          <a:graphicData uri="http://schemas.openxmlformats.org/drawingml/2006/table">
            <a:tbl>
              <a:tblPr firstRow="1" bandRow="1">
                <a:tableStyleId>{2D5ABB26-0587-4C30-8999-92F81FD0307C}</a:tableStyleId>
              </a:tblPr>
              <a:tblGrid>
                <a:gridCol w="5467773">
                  <a:extLst>
                    <a:ext uri="{9D8B030D-6E8A-4147-A177-3AD203B41FA5}">
                      <a16:colId xmlns:a16="http://schemas.microsoft.com/office/drawing/2014/main" val="20000"/>
                    </a:ext>
                  </a:extLst>
                </a:gridCol>
              </a:tblGrid>
              <a:tr h="370840">
                <a:tc>
                  <a:txBody>
                    <a:bodyPr/>
                    <a:lstStyle/>
                    <a:p>
                      <a:pPr algn="ctr"/>
                      <a:r>
                        <a:rPr lang="zh-CN" altLang="en-US" sz="2400" smtClean="0">
                          <a:latin typeface="微软雅黑" panose="020B0503020204020204" pitchFamily="34" charset="-122"/>
                          <a:ea typeface="微软雅黑" panose="020B0503020204020204" pitchFamily="34" charset="-122"/>
                          <a:cs typeface="Times New Roman" panose="02020603050405020304" pitchFamily="18" charset="0"/>
                        </a:rPr>
                        <a:t>路荣伟、张岑岳</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gn="ct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gn="ctr"/>
                      <a:r>
                        <a:rPr lang="en-US" altLang="zh-CN" sz="2400" smtClean="0">
                          <a:latin typeface="微软雅黑" panose="020B0503020204020204" pitchFamily="34" charset="-122"/>
                          <a:ea typeface="微软雅黑" panose="020B0503020204020204" pitchFamily="34" charset="-122"/>
                          <a:cs typeface="Times New Roman" panose="02020603050405020304" pitchFamily="18" charset="0"/>
                        </a:rPr>
                        <a:t>lrw21@mails.tsinghua.edu.cn</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gn="ctr"/>
                      <a:r>
                        <a:rPr lang="en-US" altLang="zh-CN" sz="2400" smtClean="0">
                          <a:latin typeface="微软雅黑" panose="020B0503020204020204" pitchFamily="34" charset="-122"/>
                          <a:ea typeface="微软雅黑" panose="020B0503020204020204" pitchFamily="34" charset="-122"/>
                          <a:cs typeface="Times New Roman" panose="02020603050405020304" pitchFamily="18" charset="0"/>
                        </a:rPr>
                        <a:t>zhangcy22@mails.tsinghua.edu.cn</a:t>
                      </a:r>
                      <a:endParaRPr lang="en-US" altLang="zh-CN" sz="2400" dirty="0">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040" y="2910094"/>
            <a:ext cx="6605161" cy="3254862"/>
          </a:xfrm>
          <a:prstGeom prst="rect">
            <a:avLst/>
          </a:prstGeom>
        </p:spPr>
      </p:pic>
      <p:cxnSp>
        <p:nvCxnSpPr>
          <p:cNvPr id="5" name="直接连接符 4"/>
          <p:cNvCxnSpPr/>
          <p:nvPr/>
        </p:nvCxnSpPr>
        <p:spPr>
          <a:xfrm>
            <a:off x="6912528" y="1510019"/>
            <a:ext cx="0" cy="511477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710659" y="291845"/>
            <a:ext cx="9210582" cy="6824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3600" b="0" i="0" u="none" strike="noStrike" kern="1200" cap="none" spc="0" normalizeH="0" baseline="0" noProof="0" smtClean="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实验三：</a:t>
            </a:r>
            <a:r>
              <a:rPr kumimoji="0" lang="en-US" altLang="zh-CN" sz="3600" b="0" i="0" u="none" strike="noStrike" kern="1200" cap="none" spc="0" normalizeH="0" baseline="0" noProof="0" smtClean="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Spark(10</a:t>
            </a:r>
            <a:r>
              <a:rPr lang="en-US" altLang="zh-CN" sz="3600" smtClean="0">
                <a:solidFill>
                  <a:schemeClr val="bg1"/>
                </a:solidFill>
                <a:latin typeface="华文中宋" panose="02010600040101010101" pitchFamily="2" charset="-122"/>
                <a:ea typeface="华文中宋" panose="02010600040101010101" pitchFamily="2" charset="-122"/>
                <a:cs typeface="Times New Roman" panose="02020603050405020304" pitchFamily="18" charset="0"/>
              </a:rPr>
              <a:t>’,10h</a:t>
            </a:r>
            <a:r>
              <a:rPr kumimoji="0" lang="en-US" altLang="zh-CN" sz="3600" b="0" i="0" u="none" strike="noStrike" kern="1200" cap="none" spc="0" normalizeH="0" baseline="0" noProof="0" smtClean="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a:t>
            </a:r>
            <a:endParaRPr kumimoji="0" lang="zh-CN" altLang="en-US" sz="3600" b="0" i="0" u="none" strike="noStrike" kern="120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8" name="文本框 7"/>
          <p:cNvSpPr txBox="1"/>
          <p:nvPr/>
        </p:nvSpPr>
        <p:spPr>
          <a:xfrm>
            <a:off x="469425" y="1677797"/>
            <a:ext cx="2784737" cy="461665"/>
          </a:xfrm>
          <a:prstGeom prst="rect">
            <a:avLst/>
          </a:prstGeom>
          <a:noFill/>
        </p:spPr>
        <p:txBody>
          <a:bodyPr wrap="none" rtlCol="0">
            <a:spAutoFit/>
          </a:bodyPr>
          <a:lstStyle/>
          <a:p>
            <a:r>
              <a:rPr lang="en-US" altLang="zh-CN" sz="2400" smtClean="0">
                <a:latin typeface="微软雅黑" panose="020B0503020204020204" pitchFamily="34" charset="-122"/>
                <a:ea typeface="微软雅黑" panose="020B0503020204020204" pitchFamily="34" charset="-122"/>
              </a:rPr>
              <a:t>Scala</a:t>
            </a:r>
            <a:r>
              <a:rPr lang="zh-CN" altLang="en-US" sz="2400" smtClean="0">
                <a:latin typeface="微软雅黑" panose="020B0503020204020204" pitchFamily="34" charset="-122"/>
                <a:ea typeface="微软雅黑" panose="020B0503020204020204" pitchFamily="34" charset="-122"/>
              </a:rPr>
              <a:t>实现词频统计</a:t>
            </a:r>
            <a:endParaRPr lang="en-US" altLang="zh-CN" sz="2400" smtClean="0">
              <a:latin typeface="微软雅黑" panose="020B0503020204020204" pitchFamily="34" charset="-122"/>
              <a:ea typeface="微软雅黑" panose="020B0503020204020204" pitchFamily="34" charset="-122"/>
            </a:endParaRPr>
          </a:p>
        </p:txBody>
      </p:sp>
      <p:sp>
        <p:nvSpPr>
          <p:cNvPr id="9" name="文本框 8"/>
          <p:cNvSpPr txBox="1"/>
          <p:nvPr/>
        </p:nvSpPr>
        <p:spPr>
          <a:xfrm>
            <a:off x="7225597" y="1677797"/>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多元线性回归</a:t>
            </a:r>
            <a:endParaRPr lang="en-US" altLang="zh-CN" sz="2400" smtClean="0">
              <a:latin typeface="微软雅黑" panose="020B0503020204020204" pitchFamily="34" charset="-122"/>
              <a:ea typeface="微软雅黑" panose="020B0503020204020204" pitchFamily="34" charset="-122"/>
            </a:endParaRPr>
          </a:p>
        </p:txBody>
      </p:sp>
      <p:pic>
        <p:nvPicPr>
          <p:cNvPr id="1030" name="Picture 6" descr="Linear Regression | Machine Learning for Engineers"/>
          <p:cNvPicPr>
            <a:picLocks noChangeAspect="1" noChangeArrowheads="1"/>
          </p:cNvPicPr>
          <p:nvPr/>
        </p:nvPicPr>
        <p:blipFill rotWithShape="1">
          <a:blip r:embed="rId4">
            <a:extLst>
              <a:ext uri="{28A0092B-C50C-407E-A947-70E740481C1C}">
                <a14:useLocalDpi xmlns:a14="http://schemas.microsoft.com/office/drawing/2010/main" val="0"/>
              </a:ext>
            </a:extLst>
          </a:blip>
          <a:srcRect l="9600" t="12056" r="10212" b="7758"/>
          <a:stretch>
            <a:fillRect/>
          </a:stretch>
        </p:blipFill>
        <p:spPr bwMode="auto">
          <a:xfrm>
            <a:off x="7202856" y="2498810"/>
            <a:ext cx="4888195" cy="36661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AE9F07C-8DCF-0548-96C7-57B9D1FA6FBB}" type="slidenum">
              <a:rPr lang="en-US" smtClean="0"/>
              <a:t>11</a:t>
            </a:fld>
            <a:endParaRPr lang="en-US"/>
          </a:p>
        </p:txBody>
      </p:sp>
      <p:sp>
        <p:nvSpPr>
          <p:cNvPr id="9" name="标题 1"/>
          <p:cNvSpPr txBox="1"/>
          <p:nvPr/>
        </p:nvSpPr>
        <p:spPr>
          <a:xfrm>
            <a:off x="710659" y="291845"/>
            <a:ext cx="9210582" cy="6824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3600" b="0" i="0" u="none" strike="noStrike" kern="1200" cap="none" spc="0" normalizeH="0" baseline="0" noProof="0" smtClean="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实验四：</a:t>
            </a:r>
            <a:r>
              <a:rPr kumimoji="0" lang="en-US" altLang="zh-CN" sz="3600" b="0" i="0" u="none" strike="noStrike" kern="1200" cap="none" spc="0" normalizeH="0" baseline="0" noProof="0" smtClean="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Spark </a:t>
            </a:r>
            <a:r>
              <a:rPr kumimoji="0" lang="en-US" altLang="zh-CN" sz="3600" b="0" i="0" u="none" strike="noStrike" kern="1200" cap="none" spc="0" normalizeH="0" baseline="0" noProof="0" smtClean="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Streaming(</a:t>
            </a:r>
            <a:r>
              <a:rPr lang="en-US" altLang="zh-CN" sz="3600" smtClean="0">
                <a:solidFill>
                  <a:schemeClr val="bg1"/>
                </a:solidFill>
                <a:latin typeface="华文中宋" panose="02010600040101010101" pitchFamily="2" charset="-122"/>
                <a:ea typeface="华文中宋" panose="02010600040101010101" pitchFamily="2" charset="-122"/>
                <a:cs typeface="Times New Roman" panose="02020603050405020304" pitchFamily="18" charset="0"/>
              </a:rPr>
              <a:t>4h,12/12</a:t>
            </a:r>
            <a:r>
              <a:rPr kumimoji="0" lang="en-US" altLang="zh-CN" sz="3600" b="0" i="0" u="none" strike="noStrike" kern="1200" cap="none" spc="0" normalizeH="0" baseline="0" noProof="0" smtClean="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a:t>
            </a:r>
            <a:endParaRPr kumimoji="0" lang="zh-CN" altLang="en-US" sz="3600" b="0" i="0" u="none" strike="noStrike" kern="120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6" name="Content Placeholder 2"/>
          <p:cNvSpPr txBox="1"/>
          <p:nvPr/>
        </p:nvSpPr>
        <p:spPr>
          <a:xfrm>
            <a:off x="469425" y="1490065"/>
            <a:ext cx="11292281" cy="480167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mtClean="0">
                <a:effectLst/>
                <a:latin typeface="微软雅黑" panose="020B0503020204020204" pitchFamily="34" charset="-122"/>
                <a:ea typeface="微软雅黑" panose="020B0503020204020204" pitchFamily="34" charset="-122"/>
                <a:cs typeface="Times New Roman" panose="02020603050405020304" pitchFamily="18" charset="0"/>
              </a:rPr>
              <a:t>实验内容</a:t>
            </a:r>
            <a:endParaRPr lang="en-US" altLang="zh-CN" smtClean="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00000"/>
              </a:lnSpc>
            </a:pPr>
            <a:r>
              <a:rPr lang="zh-CN" altLang="en-US">
                <a:latin typeface="微软雅黑" panose="020B0503020204020204" pitchFamily="34" charset="-122"/>
                <a:ea typeface="微软雅黑" panose="020B0503020204020204" pitchFamily="34" charset="-122"/>
                <a:cs typeface="Times New Roman" panose="02020603050405020304" pitchFamily="18" charset="0"/>
              </a:rPr>
              <a:t>学习 </a:t>
            </a:r>
            <a:r>
              <a:rPr lang="en-US" altLang="zh-CN">
                <a:latin typeface="微软雅黑" panose="020B0503020204020204" pitchFamily="34" charset="-122"/>
                <a:ea typeface="微软雅黑" panose="020B0503020204020204" pitchFamily="34" charset="-122"/>
                <a:cs typeface="Times New Roman" panose="02020603050405020304" pitchFamily="18" charset="0"/>
              </a:rPr>
              <a:t>Spark Streaming </a:t>
            </a:r>
            <a:r>
              <a:rPr lang="zh-CN" altLang="en-US">
                <a:latin typeface="微软雅黑" panose="020B0503020204020204" pitchFamily="34" charset="-122"/>
                <a:ea typeface="微软雅黑" panose="020B0503020204020204" pitchFamily="34" charset="-122"/>
                <a:cs typeface="Times New Roman" panose="02020603050405020304" pitchFamily="18" charset="0"/>
              </a:rPr>
              <a:t>分布式处理框架，理解流式数据处理概念</a:t>
            </a:r>
          </a:p>
          <a:p>
            <a:pPr lvl="1">
              <a:lnSpc>
                <a:spcPct val="100000"/>
              </a:lnSpc>
            </a:pPr>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00000"/>
              </a:lnSpc>
            </a:pPr>
            <a:r>
              <a:rPr lang="zh-CN" altLang="en-US">
                <a:latin typeface="微软雅黑" panose="020B0503020204020204" pitchFamily="34" charset="-122"/>
                <a:ea typeface="微软雅黑" panose="020B0503020204020204" pitchFamily="34" charset="-122"/>
                <a:cs typeface="Times New Roman" panose="02020603050405020304" pitchFamily="18" charset="0"/>
              </a:rPr>
              <a:t>实现简单流式数据产生、接收与处理，约</a:t>
            </a:r>
            <a:r>
              <a:rPr lang="en-US" altLang="zh-CN">
                <a:latin typeface="微软雅黑" panose="020B0503020204020204" pitchFamily="34" charset="-122"/>
                <a:ea typeface="微软雅黑" panose="020B0503020204020204" pitchFamily="34" charset="-122"/>
                <a:cs typeface="Times New Roman" panose="02020603050405020304" pitchFamily="18" charset="0"/>
              </a:rPr>
              <a:t>50</a:t>
            </a:r>
            <a:r>
              <a:rPr lang="zh-CN" altLang="en-US">
                <a:latin typeface="微软雅黑" panose="020B0503020204020204" pitchFamily="34" charset="-122"/>
                <a:ea typeface="微软雅黑" panose="020B0503020204020204" pitchFamily="34" charset="-122"/>
                <a:cs typeface="Times New Roman" panose="02020603050405020304" pitchFamily="18" charset="0"/>
              </a:rPr>
              <a:t>行</a:t>
            </a:r>
          </a:p>
        </p:txBody>
      </p:sp>
      <p:pic>
        <p:nvPicPr>
          <p:cNvPr id="5"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416" y="3683148"/>
            <a:ext cx="7641702" cy="285585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AE9F07C-8DCF-0548-96C7-57B9D1FA6FBB}" type="slidenum">
              <a:rPr lang="en-US" smtClean="0"/>
              <a:t>12</a:t>
            </a:fld>
            <a:endParaRPr lang="en-US"/>
          </a:p>
        </p:txBody>
      </p:sp>
      <p:sp>
        <p:nvSpPr>
          <p:cNvPr id="9" name="标题 1"/>
          <p:cNvSpPr txBox="1"/>
          <p:nvPr/>
        </p:nvSpPr>
        <p:spPr>
          <a:xfrm>
            <a:off x="710659" y="291845"/>
            <a:ext cx="9210582" cy="6824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CN" altLang="en-US" sz="3600">
                <a:solidFill>
                  <a:schemeClr val="bg1"/>
                </a:solidFill>
                <a:latin typeface="Songti SC" panose="02010600040101010101" pitchFamily="2" charset="-122"/>
                <a:ea typeface="Songti SC" panose="02010600040101010101" pitchFamily="2" charset="-122"/>
                <a:cs typeface="Times New Roman" panose="02020603050405020304" pitchFamily="18" charset="0"/>
              </a:rPr>
              <a:t>大作业与答辨（小组）</a:t>
            </a:r>
            <a:r>
              <a:rPr lang="en-US" altLang="zh-CN" sz="3600">
                <a:solidFill>
                  <a:schemeClr val="bg1"/>
                </a:solidFill>
                <a:latin typeface="Songti SC" panose="02010600040101010101" pitchFamily="2" charset="-122"/>
                <a:ea typeface="Songti SC" panose="02010600040101010101" pitchFamily="2" charset="-122"/>
                <a:cs typeface="Times New Roman" panose="02020603050405020304" pitchFamily="18" charset="0"/>
              </a:rPr>
              <a:t>—— 40%</a:t>
            </a:r>
            <a:endParaRPr lang="en-US" altLang="zh-CN" sz="3600" dirty="0">
              <a:solidFill>
                <a:schemeClr val="bg1"/>
              </a:solidFill>
              <a:latin typeface="Songti SC" panose="02010600040101010101" pitchFamily="2" charset="-122"/>
              <a:ea typeface="Songti SC" panose="02010600040101010101" pitchFamily="2" charset="-122"/>
              <a:cs typeface="Times New Roman" panose="02020603050405020304" pitchFamily="18" charset="0"/>
            </a:endParaRPr>
          </a:p>
        </p:txBody>
      </p:sp>
      <p:sp>
        <p:nvSpPr>
          <p:cNvPr id="4" name="Content Placeholder 2"/>
          <p:cNvSpPr txBox="1"/>
          <p:nvPr/>
        </p:nvSpPr>
        <p:spPr>
          <a:xfrm>
            <a:off x="838200" y="1919797"/>
            <a:ext cx="10515600" cy="480167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提前准备：提前</a:t>
            </a:r>
            <a:r>
              <a:rPr lang="zh-CN" altLang="en-US">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老师、助教讨论选题</a:t>
            </a:r>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buNone/>
            </a:pP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当堂展示：最后两周，进行</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分钟的</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pre</a:t>
            </a:r>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buNone/>
            </a:pP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上交报告：个人</a:t>
            </a:r>
            <a:r>
              <a:rPr lang="zh-CN" altLang="en-US">
                <a:latin typeface="微软雅黑" panose="020B0503020204020204" pitchFamily="34" charset="-122"/>
                <a:ea typeface="微软雅黑" panose="020B0503020204020204" pitchFamily="34" charset="-122"/>
                <a:cs typeface="Times New Roman" panose="02020603050405020304" pitchFamily="18" charset="0"/>
              </a:rPr>
              <a:t>报告（关于每个人负责的部分</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buNone/>
            </a:pP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打分：根据</a:t>
            </a:r>
            <a:r>
              <a:rPr lang="zh-CN" altLang="en-US">
                <a:latin typeface="微软雅黑" panose="020B0503020204020204" pitchFamily="34" charset="-122"/>
                <a:ea typeface="微软雅黑" panose="020B0503020204020204" pitchFamily="34" charset="-122"/>
                <a:cs typeface="Times New Roman" panose="02020603050405020304" pitchFamily="18" charset="0"/>
              </a:rPr>
              <a:t>所有人的打分情况，基于个人贡献</a:t>
            </a:r>
            <a:r>
              <a:rPr lang="en-US" altLang="zh-CN">
                <a:latin typeface="微软雅黑" panose="020B0503020204020204" pitchFamily="34" charset="-122"/>
                <a:ea typeface="微软雅黑" panose="020B0503020204020204" pitchFamily="34" charset="-122"/>
                <a:cs typeface="Times New Roman" panose="02020603050405020304" pitchFamily="18" charset="0"/>
              </a:rPr>
              <a:t>%</a:t>
            </a:r>
            <a:r>
              <a:rPr lang="zh-CN" altLang="en-US">
                <a:latin typeface="微软雅黑" panose="020B0503020204020204" pitchFamily="34" charset="-122"/>
                <a:ea typeface="微软雅黑" panose="020B0503020204020204" pitchFamily="34" charset="-122"/>
                <a:cs typeface="Times New Roman" panose="02020603050405020304" pitchFamily="18" charset="0"/>
              </a:rPr>
              <a:t>给分</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AE9F07C-8DCF-0548-96C7-57B9D1FA6FBB}" type="slidenum">
              <a:rPr lang="en-US" smtClean="0"/>
              <a:t>13</a:t>
            </a:fld>
            <a:endParaRPr lang="en-US"/>
          </a:p>
        </p:txBody>
      </p:sp>
      <p:sp>
        <p:nvSpPr>
          <p:cNvPr id="9" name="标题 1"/>
          <p:cNvSpPr txBox="1"/>
          <p:nvPr/>
        </p:nvSpPr>
        <p:spPr>
          <a:xfrm>
            <a:off x="710659" y="291845"/>
            <a:ext cx="9210582" cy="6824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CN" altLang="en-US" sz="3600">
                <a:solidFill>
                  <a:schemeClr val="bg1"/>
                </a:solidFill>
                <a:latin typeface="Songti SC" panose="02010600040101010101" pitchFamily="2" charset="-122"/>
                <a:ea typeface="Songti SC" panose="02010600040101010101" pitchFamily="2" charset="-122"/>
                <a:cs typeface="Times New Roman" panose="02020603050405020304" pitchFamily="18" charset="0"/>
              </a:rPr>
              <a:t>大作业与答辨（小组）</a:t>
            </a:r>
            <a:r>
              <a:rPr lang="en-US" altLang="zh-CN" sz="3600">
                <a:solidFill>
                  <a:schemeClr val="bg1"/>
                </a:solidFill>
                <a:latin typeface="Songti SC" panose="02010600040101010101" pitchFamily="2" charset="-122"/>
                <a:ea typeface="Songti SC" panose="02010600040101010101" pitchFamily="2" charset="-122"/>
                <a:cs typeface="Times New Roman" panose="02020603050405020304" pitchFamily="18" charset="0"/>
              </a:rPr>
              <a:t>—— 40%</a:t>
            </a:r>
            <a:endParaRPr lang="en-US" altLang="zh-CN" sz="3600" dirty="0">
              <a:solidFill>
                <a:schemeClr val="bg1"/>
              </a:solidFill>
              <a:latin typeface="Songti SC" panose="02010600040101010101" pitchFamily="2" charset="-122"/>
              <a:ea typeface="Songti SC" panose="02010600040101010101" pitchFamily="2" charset="-122"/>
              <a:cs typeface="Times New Roman" panose="02020603050405020304" pitchFamily="18" charset="0"/>
            </a:endParaRPr>
          </a:p>
        </p:txBody>
      </p:sp>
      <p:sp>
        <p:nvSpPr>
          <p:cNvPr id="4" name="Content Placeholder 2"/>
          <p:cNvSpPr txBox="1"/>
          <p:nvPr/>
        </p:nvSpPr>
        <p:spPr>
          <a:xfrm>
            <a:off x="838200" y="1919797"/>
            <a:ext cx="10515600" cy="480167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800" smtClean="0">
                <a:latin typeface="微软雅黑" panose="020B0503020204020204" pitchFamily="34" charset="-122"/>
                <a:ea typeface="微软雅黑" panose="020B0503020204020204" pitchFamily="34" charset="-122"/>
                <a:cs typeface="Times New Roman" panose="02020603050405020304" pitchFamily="18" charset="0"/>
              </a:rPr>
              <a:t>往届选题参考</a:t>
            </a:r>
            <a:endParaRPr lang="en-US" altLang="zh-CN" sz="2800" smtClean="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00000"/>
              </a:lnSpc>
            </a:pPr>
            <a:r>
              <a:rPr lang="zh-CN" altLang="en-US" sz="2800">
                <a:latin typeface="微软雅黑" panose="020B0503020204020204" pitchFamily="34" charset="-122"/>
                <a:ea typeface="微软雅黑" panose="020B0503020204020204" pitchFamily="34" charset="-122"/>
                <a:cs typeface="Times New Roman" panose="02020603050405020304" pitchFamily="18" charset="0"/>
              </a:rPr>
              <a:t>侧重点在其他领域：分布式机器学习</a:t>
            </a:r>
            <a:r>
              <a:rPr lang="en-US" altLang="zh-CN" sz="280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a:latin typeface="微软雅黑" panose="020B0503020204020204" pitchFamily="34" charset="-122"/>
                <a:ea typeface="微软雅黑" panose="020B0503020204020204" pitchFamily="34" charset="-122"/>
                <a:cs typeface="Times New Roman" panose="02020603050405020304" pitchFamily="18" charset="0"/>
              </a:rPr>
              <a:t>深度学习</a:t>
            </a:r>
            <a:r>
              <a:rPr lang="en-US" altLang="zh-CN" sz="280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a:latin typeface="微软雅黑" panose="020B0503020204020204" pitchFamily="34" charset="-122"/>
                <a:ea typeface="微软雅黑" panose="020B0503020204020204" pitchFamily="34" charset="-122"/>
                <a:cs typeface="Times New Roman" panose="02020603050405020304" pitchFamily="18" charset="0"/>
              </a:rPr>
              <a:t>强化学习</a:t>
            </a:r>
            <a:r>
              <a:rPr lang="en-US" altLang="zh-CN" sz="280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a:latin typeface="微软雅黑" panose="020B0503020204020204" pitchFamily="34" charset="-122"/>
                <a:ea typeface="微软雅黑" panose="020B0503020204020204" pitchFamily="34" charset="-122"/>
                <a:cs typeface="Times New Roman" panose="02020603050405020304" pitchFamily="18" charset="0"/>
              </a:rPr>
              <a:t>推荐系统</a:t>
            </a:r>
            <a:r>
              <a:rPr lang="en-US" altLang="zh-CN" sz="280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00000"/>
              </a:lnSpc>
            </a:pPr>
            <a:r>
              <a:rPr lang="zh-CN" altLang="en-US" sz="2800">
                <a:latin typeface="微软雅黑" panose="020B0503020204020204" pitchFamily="34" charset="-122"/>
                <a:ea typeface="微软雅黑" panose="020B0503020204020204" pitchFamily="34" charset="-122"/>
                <a:cs typeface="Times New Roman" panose="02020603050405020304" pitchFamily="18" charset="0"/>
              </a:rPr>
              <a:t>侧重点在分布式：系统流式数据处理</a:t>
            </a:r>
            <a:r>
              <a:rPr lang="en-US" altLang="zh-CN" sz="2800">
                <a:latin typeface="微软雅黑" panose="020B0503020204020204" pitchFamily="34" charset="-122"/>
                <a:ea typeface="微软雅黑" panose="020B0503020204020204" pitchFamily="34" charset="-122"/>
                <a:cs typeface="Times New Roman" panose="02020603050405020304" pitchFamily="18" charset="0"/>
              </a:rPr>
              <a:t>or</a:t>
            </a:r>
            <a:r>
              <a:rPr lang="zh-CN" altLang="en-US" sz="2800">
                <a:latin typeface="微软雅黑" panose="020B0503020204020204" pitchFamily="34" charset="-122"/>
                <a:ea typeface="微软雅黑" panose="020B0503020204020204" pitchFamily="34" charset="-122"/>
                <a:cs typeface="Times New Roman" panose="02020603050405020304" pitchFamily="18" charset="0"/>
              </a:rPr>
              <a:t>计算</a:t>
            </a:r>
            <a:r>
              <a:rPr lang="en-US" altLang="zh-CN" sz="280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a:latin typeface="微软雅黑" panose="020B0503020204020204" pitchFamily="34" charset="-122"/>
                <a:ea typeface="微软雅黑" panose="020B0503020204020204" pitchFamily="34" charset="-122"/>
                <a:cs typeface="Times New Roman" panose="02020603050405020304" pitchFamily="18" charset="0"/>
              </a:rPr>
              <a:t>消息队列</a:t>
            </a:r>
            <a:r>
              <a:rPr lang="en-US" altLang="zh-CN" sz="280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a:latin typeface="微软雅黑" panose="020B0503020204020204" pitchFamily="34" charset="-122"/>
                <a:ea typeface="微软雅黑" panose="020B0503020204020204" pitchFamily="34" charset="-122"/>
                <a:cs typeface="Times New Roman" panose="02020603050405020304" pitchFamily="18" charset="0"/>
              </a:rPr>
              <a:t>矩阵乘法的多机并行调度</a:t>
            </a:r>
            <a:r>
              <a:rPr lang="en-US" altLang="zh-CN" sz="280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a:latin typeface="微软雅黑" panose="020B0503020204020204" pitchFamily="34" charset="-122"/>
                <a:ea typeface="微软雅黑" panose="020B0503020204020204" pitchFamily="34" charset="-122"/>
                <a:cs typeface="Times New Roman" panose="02020603050405020304" pitchFamily="18" charset="0"/>
              </a:rPr>
              <a:t>分布式图算法优化</a:t>
            </a:r>
            <a:r>
              <a:rPr lang="en-US" altLang="zh-CN" sz="280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a:latin typeface="微软雅黑" panose="020B0503020204020204" pitchFamily="34" charset="-122"/>
                <a:ea typeface="微软雅黑" panose="020B0503020204020204" pitchFamily="34" charset="-122"/>
                <a:cs typeface="Times New Roman" panose="02020603050405020304" pitchFamily="18" charset="0"/>
              </a:rPr>
              <a:t>高性能分布式文件系统（</a:t>
            </a:r>
            <a:r>
              <a:rPr lang="en-US" altLang="zh-CN" sz="2800">
                <a:latin typeface="微软雅黑" panose="020B0503020204020204" pitchFamily="34" charset="-122"/>
                <a:ea typeface="微软雅黑" panose="020B0503020204020204" pitchFamily="34" charset="-122"/>
                <a:cs typeface="Times New Roman" panose="02020603050405020304" pitchFamily="18" charset="0"/>
              </a:rPr>
              <a:t>DFS</a:t>
            </a:r>
            <a:r>
              <a:rPr lang="zh-CN" altLang="en-US" sz="2800">
                <a:latin typeface="微软雅黑" panose="020B0503020204020204" pitchFamily="34" charset="-122"/>
                <a:ea typeface="微软雅黑" panose="020B0503020204020204" pitchFamily="34" charset="-122"/>
                <a:cs typeface="Times New Roman" panose="02020603050405020304" pitchFamily="18" charset="0"/>
              </a:rPr>
              <a:t>）实现</a:t>
            </a:r>
            <a:r>
              <a:rPr lang="en-US" altLang="zh-CN" sz="2800">
                <a:latin typeface="微软雅黑" panose="020B0503020204020204" pitchFamily="34" charset="-122"/>
                <a:ea typeface="微软雅黑" panose="020B0503020204020204" pitchFamily="34" charset="-122"/>
                <a:cs typeface="Times New Roman" panose="02020603050405020304" pitchFamily="18" charset="0"/>
              </a:rPr>
              <a:t>...</a:t>
            </a:r>
          </a:p>
          <a:p>
            <a:pPr lvl="1">
              <a:lnSpc>
                <a:spcPct val="100000"/>
              </a:lnSpc>
            </a:pPr>
            <a:r>
              <a:rPr lang="zh-CN" altLang="en-US" sz="2800">
                <a:latin typeface="微软雅黑" panose="020B0503020204020204" pitchFamily="34" charset="-122"/>
                <a:ea typeface="微软雅黑" panose="020B0503020204020204" pitchFamily="34" charset="-122"/>
                <a:cs typeface="Times New Roman" panose="02020603050405020304" pitchFamily="18" charset="0"/>
              </a:rPr>
              <a:t>可以用申请租用服务器和设备，也可以直接用小组成员的</a:t>
            </a:r>
            <a:r>
              <a:rPr lang="en-US" altLang="zh-CN" sz="280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800">
                <a:latin typeface="微软雅黑" panose="020B0503020204020204" pitchFamily="34" charset="-122"/>
                <a:ea typeface="微软雅黑" panose="020B0503020204020204" pitchFamily="34" charset="-122"/>
                <a:cs typeface="Times New Roman" panose="02020603050405020304" pitchFamily="18" charset="0"/>
              </a:rPr>
              <a:t>搭建实验环境</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8"/>
          <p:cNvSpPr txBox="1"/>
          <p:nvPr/>
        </p:nvSpPr>
        <p:spPr>
          <a:xfrm>
            <a:off x="811886" y="2192449"/>
            <a:ext cx="10568227" cy="769441"/>
          </a:xfrm>
          <a:prstGeom prst="rect">
            <a:avLst/>
          </a:prstGeom>
          <a:noFill/>
        </p:spPr>
        <p:txBody>
          <a:bodyPr wrap="square" rtlCol="0">
            <a:spAutoFit/>
          </a:bodyPr>
          <a:lstStyle/>
          <a:p>
            <a:pPr algn="ctr"/>
            <a:r>
              <a:rPr lang="en-US" altLang="zh-CN" sz="4400" dirty="0">
                <a:solidFill>
                  <a:schemeClr val="bg1"/>
                </a:solidFill>
                <a:latin typeface="华文中宋" panose="02010600040101010101" pitchFamily="2" charset="-122"/>
                <a:ea typeface="华文中宋" panose="02010600040101010101" pitchFamily="2" charset="-122"/>
                <a:cs typeface="Times New Roman" panose="02020603050405020304" pitchFamily="18" charset="0"/>
              </a:rPr>
              <a:t>Q &amp; A</a:t>
            </a:r>
            <a:endParaRPr lang="zh-CN" altLang="en-US" sz="4400" dirty="0">
              <a:solidFill>
                <a:schemeClr val="bg1"/>
              </a:solidFill>
              <a:latin typeface="华文中宋" panose="02010600040101010101" pitchFamily="2" charset="-122"/>
              <a:ea typeface="华文中宋" panose="02010600040101010101" pitchFamily="2" charset="-122"/>
              <a:cs typeface="Times New Roman" panose="02020603050405020304" pitchFamily="18" charset="0"/>
            </a:endParaRPr>
          </a:p>
        </p:txBody>
      </p:sp>
      <p:graphicFrame>
        <p:nvGraphicFramePr>
          <p:cNvPr id="4" name="表格 1"/>
          <p:cNvGraphicFramePr>
            <a:graphicFrameLocks noGrp="1"/>
          </p:cNvGraphicFramePr>
          <p:nvPr/>
        </p:nvGraphicFramePr>
        <p:xfrm>
          <a:off x="3196585" y="3953967"/>
          <a:ext cx="5467773" cy="1554480"/>
        </p:xfrm>
        <a:graphic>
          <a:graphicData uri="http://schemas.openxmlformats.org/drawingml/2006/table">
            <a:tbl>
              <a:tblPr firstRow="1" bandRow="1">
                <a:tableStyleId>{2D5ABB26-0587-4C30-8999-92F81FD0307C}</a:tableStyleId>
              </a:tblPr>
              <a:tblGrid>
                <a:gridCol w="5467773">
                  <a:extLst>
                    <a:ext uri="{9D8B030D-6E8A-4147-A177-3AD203B41FA5}">
                      <a16:colId xmlns:a16="http://schemas.microsoft.com/office/drawing/2014/main" val="20000"/>
                    </a:ext>
                  </a:extLst>
                </a:gridCol>
              </a:tblGrid>
              <a:tr h="370840">
                <a:tc>
                  <a:txBody>
                    <a:bodyPr/>
                    <a:lstStyle/>
                    <a:p>
                      <a:pPr algn="ctr"/>
                      <a:r>
                        <a:rPr lang="zh-CN" altLang="en-US" sz="2400" smtClean="0">
                          <a:latin typeface="微软雅黑" panose="020B0503020204020204" pitchFamily="34" charset="-122"/>
                          <a:ea typeface="微软雅黑" panose="020B0503020204020204" pitchFamily="34" charset="-122"/>
                          <a:cs typeface="Times New Roman" panose="02020603050405020304" pitchFamily="18" charset="0"/>
                        </a:rPr>
                        <a:t>路荣伟、张岑岳</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gn="ct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gn="ctr"/>
                      <a:r>
                        <a:rPr lang="en-US" altLang="zh-CN" sz="2400" smtClean="0">
                          <a:latin typeface="微软雅黑" panose="020B0503020204020204" pitchFamily="34" charset="-122"/>
                          <a:ea typeface="微软雅黑" panose="020B0503020204020204" pitchFamily="34" charset="-122"/>
                          <a:cs typeface="Times New Roman" panose="02020603050405020304" pitchFamily="18" charset="0"/>
                        </a:rPr>
                        <a:t>lrw21@mails.tsinghua.edu.cn</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gn="ctr"/>
                      <a:r>
                        <a:rPr lang="en-US" altLang="zh-CN" sz="2400" smtClean="0">
                          <a:latin typeface="微软雅黑" panose="020B0503020204020204" pitchFamily="34" charset="-122"/>
                          <a:ea typeface="微软雅黑" panose="020B0503020204020204" pitchFamily="34" charset="-122"/>
                          <a:cs typeface="Times New Roman" panose="02020603050405020304" pitchFamily="18" charset="0"/>
                          <a:sym typeface="+mn-ea"/>
                        </a:rPr>
                        <a:t>zhangcy22@mails.tsinghua.edu.cn</a:t>
                      </a:r>
                      <a:endParaRPr lang="en-US" altLang="zh-CN" sz="2400" dirty="0">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AE9F07C-8DCF-0548-96C7-57B9D1FA6FBB}" type="slidenum">
              <a:rPr lang="en-US" smtClean="0"/>
              <a:t>15</a:t>
            </a:fld>
            <a:endParaRPr lang="en-US"/>
          </a:p>
        </p:txBody>
      </p:sp>
      <p:sp>
        <p:nvSpPr>
          <p:cNvPr id="9" name="标题 1"/>
          <p:cNvSpPr txBox="1"/>
          <p:nvPr/>
        </p:nvSpPr>
        <p:spPr>
          <a:xfrm>
            <a:off x="710659" y="291845"/>
            <a:ext cx="9210582" cy="6824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3600" b="0" i="0" u="none" strike="noStrike" kern="120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分数分配</a:t>
            </a:r>
          </a:p>
        </p:txBody>
      </p:sp>
      <p:sp>
        <p:nvSpPr>
          <p:cNvPr id="4" name="Content Placeholder 2"/>
          <p:cNvSpPr txBox="1"/>
          <p:nvPr/>
        </p:nvSpPr>
        <p:spPr>
          <a:xfrm>
            <a:off x="377846" y="1825625"/>
            <a:ext cx="741662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400" dirty="0">
                <a:effectLst/>
                <a:latin typeface="Songti SC" panose="02010600040101010101" pitchFamily="2" charset="-122"/>
                <a:ea typeface="Songti SC" panose="02010600040101010101" pitchFamily="2" charset="-122"/>
                <a:cs typeface="Times New Roman" panose="02020603050405020304" pitchFamily="18" charset="0"/>
              </a:rPr>
              <a:t>课程实验（个人，</a:t>
            </a:r>
            <a:r>
              <a:rPr lang="en-US" altLang="zh-CN" sz="2400" dirty="0">
                <a:effectLst/>
                <a:latin typeface="Songti SC" panose="02010600040101010101" pitchFamily="2" charset="-122"/>
                <a:ea typeface="Songti SC" panose="02010600040101010101" pitchFamily="2" charset="-122"/>
                <a:cs typeface="Times New Roman" panose="02020603050405020304" pitchFamily="18" charset="0"/>
              </a:rPr>
              <a:t>4</a:t>
            </a:r>
            <a:r>
              <a:rPr lang="zh-CN" altLang="en-US" sz="2400" dirty="0">
                <a:effectLst/>
                <a:latin typeface="Songti SC" panose="02010600040101010101" pitchFamily="2" charset="-122"/>
                <a:ea typeface="Songti SC" panose="02010600040101010101" pitchFamily="2" charset="-122"/>
                <a:cs typeface="Times New Roman" panose="02020603050405020304" pitchFamily="18" charset="0"/>
              </a:rPr>
              <a:t>次）</a:t>
            </a:r>
            <a:r>
              <a:rPr lang="en-US" altLang="zh-CN" sz="2400" dirty="0">
                <a:effectLst/>
                <a:latin typeface="Songti SC" panose="02010600040101010101" pitchFamily="2" charset="-122"/>
                <a:ea typeface="Songti SC" panose="02010600040101010101" pitchFamily="2" charset="-122"/>
                <a:cs typeface="Times New Roman" panose="02020603050405020304" pitchFamily="18" charset="0"/>
              </a:rPr>
              <a:t>——</a:t>
            </a:r>
            <a:r>
              <a:rPr lang="zh-CN" altLang="en-US" sz="2400" dirty="0">
                <a:effectLst/>
                <a:latin typeface="Songti SC" panose="02010600040101010101" pitchFamily="2" charset="-122"/>
                <a:ea typeface="Songti SC" panose="02010600040101010101" pitchFamily="2" charset="-122"/>
                <a:cs typeface="Times New Roman" panose="02020603050405020304" pitchFamily="18" charset="0"/>
              </a:rPr>
              <a:t> </a:t>
            </a:r>
            <a:r>
              <a:rPr lang="en-US" altLang="zh-CN" sz="2400" dirty="0">
                <a:effectLst/>
                <a:latin typeface="Songti SC" panose="02010600040101010101" pitchFamily="2" charset="-122"/>
                <a:ea typeface="Songti SC" panose="02010600040101010101" pitchFamily="2" charset="-122"/>
                <a:cs typeface="Times New Roman" panose="02020603050405020304" pitchFamily="18" charset="0"/>
              </a:rPr>
              <a:t>40%</a:t>
            </a:r>
          </a:p>
          <a:p>
            <a:pPr lvl="1">
              <a:lnSpc>
                <a:spcPct val="100000"/>
              </a:lnSpc>
            </a:pPr>
            <a:endParaRPr lang="en-US" altLang="zh-CN" sz="2000" dirty="0">
              <a:latin typeface="Songti SC" panose="02010600040101010101" pitchFamily="2" charset="-122"/>
              <a:ea typeface="Songti SC" panose="02010600040101010101" pitchFamily="2" charset="-122"/>
              <a:cs typeface="Times New Roman" panose="02020603050405020304" pitchFamily="18" charset="0"/>
            </a:endParaRPr>
          </a:p>
          <a:p>
            <a:pPr lvl="1">
              <a:lnSpc>
                <a:spcPct val="100000"/>
              </a:lnSpc>
            </a:pPr>
            <a:r>
              <a:rPr lang="zh-CN" altLang="en-US" sz="2000" dirty="0">
                <a:effectLst/>
                <a:latin typeface="Songti SC" panose="02010600040101010101" pitchFamily="2" charset="-122"/>
                <a:ea typeface="Songti SC" panose="02010600040101010101" pitchFamily="2" charset="-122"/>
                <a:cs typeface="Times New Roman" panose="02020603050405020304" pitchFamily="18" charset="0"/>
              </a:rPr>
              <a:t>分布式文件系统（</a:t>
            </a:r>
            <a:r>
              <a:rPr lang="en-US" altLang="zh-CN" sz="2000" dirty="0">
                <a:effectLst/>
                <a:latin typeface="Songti SC" panose="02010600040101010101" pitchFamily="2" charset="-122"/>
                <a:ea typeface="Songti SC" panose="02010600040101010101" pitchFamily="2" charset="-122"/>
                <a:cs typeface="Times New Roman" panose="02020603050405020304" pitchFamily="18" charset="0"/>
              </a:rPr>
              <a:t>15</a:t>
            </a:r>
            <a:r>
              <a:rPr lang="zh-CN" altLang="en-US" sz="2000">
                <a:effectLst/>
                <a:latin typeface="Songti SC" panose="02010600040101010101" pitchFamily="2" charset="-122"/>
                <a:ea typeface="Songti SC" panose="02010600040101010101" pitchFamily="2" charset="-122"/>
                <a:cs typeface="Times New Roman" panose="02020603050405020304" pitchFamily="18" charset="0"/>
              </a:rPr>
              <a:t>分</a:t>
            </a:r>
            <a:r>
              <a:rPr lang="zh-CN" altLang="en-US" sz="2000" smtClean="0">
                <a:effectLst/>
                <a:latin typeface="Songti SC" panose="02010600040101010101" pitchFamily="2" charset="-122"/>
                <a:ea typeface="Songti SC" panose="02010600040101010101" pitchFamily="2" charset="-122"/>
                <a:cs typeface="Times New Roman" panose="02020603050405020304" pitchFamily="18" charset="0"/>
              </a:rPr>
              <a:t>）</a:t>
            </a:r>
            <a:r>
              <a:rPr lang="en-US" altLang="zh-CN" sz="2000">
                <a:latin typeface="Songti SC" panose="02010600040101010101" pitchFamily="2" charset="-122"/>
                <a:ea typeface="Songti SC" panose="02010600040101010101" pitchFamily="2" charset="-122"/>
                <a:cs typeface="Times New Roman" panose="02020603050405020304" pitchFamily="18" charset="0"/>
              </a:rPr>
              <a:t>, </a:t>
            </a:r>
            <a:r>
              <a:rPr lang="en-US" altLang="zh-CN" sz="2000" smtClean="0">
                <a:latin typeface="Songti SC" panose="02010600040101010101" pitchFamily="2" charset="-122"/>
                <a:ea typeface="Songti SC" panose="02010600040101010101" pitchFamily="2" charset="-122"/>
                <a:cs typeface="Times New Roman" panose="02020603050405020304" pitchFamily="18" charset="0"/>
              </a:rPr>
              <a:t>12-20h</a:t>
            </a:r>
            <a:endParaRPr lang="zh-CN" altLang="en-US" sz="2000" dirty="0">
              <a:effectLst/>
              <a:latin typeface="Songti SC" panose="02010600040101010101" pitchFamily="2" charset="-122"/>
              <a:ea typeface="Songti SC" panose="02010600040101010101" pitchFamily="2" charset="-122"/>
              <a:cs typeface="Times New Roman" panose="02020603050405020304" pitchFamily="18" charset="0"/>
            </a:endParaRPr>
          </a:p>
          <a:p>
            <a:pPr lvl="2">
              <a:lnSpc>
                <a:spcPct val="100000"/>
              </a:lnSpc>
            </a:pPr>
            <a:endParaRPr lang="en-US" altLang="zh-CN" sz="1600" dirty="0">
              <a:latin typeface="Songti SC" panose="02010600040101010101" pitchFamily="2" charset="-122"/>
              <a:ea typeface="Songti SC" panose="02010600040101010101" pitchFamily="2" charset="-122"/>
              <a:cs typeface="Times New Roman" panose="02020603050405020304" pitchFamily="18" charset="0"/>
            </a:endParaRPr>
          </a:p>
          <a:p>
            <a:pPr lvl="2">
              <a:lnSpc>
                <a:spcPct val="100000"/>
              </a:lnSpc>
            </a:pPr>
            <a:r>
              <a:rPr lang="zh-CN" altLang="en-US" sz="1600" dirty="0">
                <a:latin typeface="Songti SC" panose="02010600040101010101" pitchFamily="2" charset="-122"/>
                <a:ea typeface="Songti SC" panose="02010600040101010101" pitchFamily="2" charset="-122"/>
                <a:cs typeface="Times New Roman" panose="02020603050405020304" pitchFamily="18" charset="0"/>
              </a:rPr>
              <a:t>了解 </a:t>
            </a:r>
            <a:r>
              <a:rPr lang="en-US" altLang="zh-CN" sz="1600" dirty="0">
                <a:latin typeface="Songti SC" panose="02010600040101010101" pitchFamily="2" charset="-122"/>
                <a:ea typeface="Songti SC" panose="02010600040101010101" pitchFamily="2" charset="-122"/>
                <a:cs typeface="Times New Roman" panose="02020603050405020304" pitchFamily="18" charset="0"/>
              </a:rPr>
              <a:t>Hadoop </a:t>
            </a:r>
            <a:r>
              <a:rPr lang="zh-CN" altLang="en-US" sz="1600" dirty="0">
                <a:latin typeface="Songti SC" panose="02010600040101010101" pitchFamily="2" charset="-122"/>
                <a:ea typeface="Songti SC" panose="02010600040101010101" pitchFamily="2" charset="-122"/>
                <a:cs typeface="Times New Roman" panose="02020603050405020304" pitchFamily="18" charset="0"/>
              </a:rPr>
              <a:t>分布式文件系统</a:t>
            </a:r>
            <a:r>
              <a:rPr lang="zh-CN" altLang="en-US" sz="1600">
                <a:latin typeface="Songti SC" panose="02010600040101010101" pitchFamily="2" charset="-122"/>
                <a:ea typeface="Songti SC" panose="02010600040101010101" pitchFamily="2" charset="-122"/>
                <a:cs typeface="Times New Roman" panose="02020603050405020304" pitchFamily="18" charset="0"/>
              </a:rPr>
              <a:t>常用</a:t>
            </a:r>
            <a:r>
              <a:rPr lang="zh-CN" altLang="en-US" sz="1600" smtClean="0">
                <a:latin typeface="Songti SC" panose="02010600040101010101" pitchFamily="2" charset="-122"/>
                <a:ea typeface="Songti SC" panose="02010600040101010101" pitchFamily="2" charset="-122"/>
                <a:cs typeface="Times New Roman" panose="02020603050405020304" pitchFamily="18" charset="0"/>
              </a:rPr>
              <a:t>指令（</a:t>
            </a:r>
            <a:r>
              <a:rPr lang="en-US" altLang="zh-CN" sz="1600" smtClean="0">
                <a:latin typeface="Songti SC" panose="02010600040101010101" pitchFamily="2" charset="-122"/>
                <a:ea typeface="Songti SC" panose="02010600040101010101" pitchFamily="2" charset="-122"/>
                <a:cs typeface="Times New Roman" panose="02020603050405020304" pitchFamily="18" charset="0"/>
              </a:rPr>
              <a:t>1</a:t>
            </a:r>
            <a:r>
              <a:rPr lang="zh-CN" altLang="en-US" sz="1600" smtClean="0">
                <a:latin typeface="Songti SC" panose="02010600040101010101" pitchFamily="2" charset="-122"/>
                <a:ea typeface="Songti SC" panose="02010600040101010101" pitchFamily="2" charset="-122"/>
                <a:cs typeface="Times New Roman" panose="02020603050405020304" pitchFamily="18" charset="0"/>
              </a:rPr>
              <a:t>分）</a:t>
            </a:r>
            <a:endParaRPr lang="en-US" altLang="zh-CN" sz="1600" dirty="0">
              <a:latin typeface="Songti SC" panose="02010600040101010101" pitchFamily="2" charset="-122"/>
              <a:ea typeface="Songti SC" panose="02010600040101010101" pitchFamily="2" charset="-122"/>
              <a:cs typeface="Times New Roman" panose="02020603050405020304" pitchFamily="18" charset="0"/>
            </a:endParaRPr>
          </a:p>
          <a:p>
            <a:pPr lvl="2">
              <a:lnSpc>
                <a:spcPct val="100000"/>
              </a:lnSpc>
            </a:pPr>
            <a:endParaRPr lang="en-US" altLang="zh-CN" sz="1600" dirty="0">
              <a:latin typeface="Songti SC" panose="02010600040101010101" pitchFamily="2" charset="-122"/>
              <a:ea typeface="Songti SC" panose="02010600040101010101" pitchFamily="2" charset="-122"/>
              <a:cs typeface="Times New Roman" panose="02020603050405020304" pitchFamily="18" charset="0"/>
            </a:endParaRPr>
          </a:p>
          <a:p>
            <a:pPr lvl="2">
              <a:lnSpc>
                <a:spcPct val="100000"/>
              </a:lnSpc>
            </a:pPr>
            <a:r>
              <a:rPr lang="zh-CN" altLang="en-US" sz="1600" dirty="0">
                <a:latin typeface="Songti SC" panose="02010600040101010101" pitchFamily="2" charset="-122"/>
                <a:ea typeface="Songti SC" panose="02010600040101010101" pitchFamily="2" charset="-122"/>
                <a:cs typeface="Times New Roman" panose="02020603050405020304" pitchFamily="18" charset="0"/>
              </a:rPr>
              <a:t>补全一个简单的</a:t>
            </a:r>
            <a:r>
              <a:rPr lang="zh-CN" altLang="en-US" sz="1600">
                <a:latin typeface="Songti SC" panose="02010600040101010101" pitchFamily="2" charset="-122"/>
                <a:ea typeface="Songti SC" panose="02010600040101010101" pitchFamily="2" charset="-122"/>
                <a:cs typeface="Times New Roman" panose="02020603050405020304" pitchFamily="18" charset="0"/>
              </a:rPr>
              <a:t>分布式</a:t>
            </a:r>
            <a:r>
              <a:rPr lang="zh-CN" altLang="en-US" sz="1600" smtClean="0">
                <a:latin typeface="Songti SC" panose="02010600040101010101" pitchFamily="2" charset="-122"/>
                <a:ea typeface="Songti SC" panose="02010600040101010101" pitchFamily="2" charset="-122"/>
                <a:cs typeface="Times New Roman" panose="02020603050405020304" pitchFamily="18" charset="0"/>
              </a:rPr>
              <a:t>文件系统（</a:t>
            </a:r>
            <a:r>
              <a:rPr lang="en-US" altLang="zh-CN" sz="1600" smtClean="0">
                <a:latin typeface="Songti SC" panose="02010600040101010101" pitchFamily="2" charset="-122"/>
                <a:ea typeface="Songti SC" panose="02010600040101010101" pitchFamily="2" charset="-122"/>
                <a:cs typeface="Times New Roman" panose="02020603050405020304" pitchFamily="18" charset="0"/>
              </a:rPr>
              <a:t>9</a:t>
            </a:r>
            <a:r>
              <a:rPr lang="zh-CN" altLang="en-US" sz="1600" smtClean="0">
                <a:latin typeface="Songti SC" panose="02010600040101010101" pitchFamily="2" charset="-122"/>
                <a:ea typeface="Songti SC" panose="02010600040101010101" pitchFamily="2" charset="-122"/>
                <a:cs typeface="Times New Roman" panose="02020603050405020304" pitchFamily="18" charset="0"/>
              </a:rPr>
              <a:t>分）</a:t>
            </a:r>
            <a:endParaRPr lang="en-US" altLang="zh-CN" sz="1600" smtClean="0">
              <a:latin typeface="Songti SC" panose="02010600040101010101" pitchFamily="2" charset="-122"/>
              <a:ea typeface="Songti SC" panose="02010600040101010101" pitchFamily="2" charset="-122"/>
              <a:cs typeface="Times New Roman" panose="02020603050405020304" pitchFamily="18" charset="0"/>
            </a:endParaRPr>
          </a:p>
          <a:p>
            <a:pPr marL="914400" lvl="2" indent="0">
              <a:lnSpc>
                <a:spcPct val="100000"/>
              </a:lnSpc>
              <a:buNone/>
            </a:pPr>
            <a:r>
              <a:rPr lang="en-US" altLang="zh-CN" sz="1600">
                <a:latin typeface="Songti SC" panose="02010600040101010101" pitchFamily="2" charset="-122"/>
                <a:ea typeface="Songti SC" panose="02010600040101010101" pitchFamily="2" charset="-122"/>
                <a:cs typeface="Times New Roman" panose="02020603050405020304" pitchFamily="18" charset="0"/>
              </a:rPr>
              <a:t> </a:t>
            </a:r>
            <a:r>
              <a:rPr lang="en-US" altLang="zh-CN" sz="1600" smtClean="0">
                <a:latin typeface="Songti SC" panose="02010600040101010101" pitchFamily="2" charset="-122"/>
                <a:ea typeface="Songti SC" panose="02010600040101010101" pitchFamily="2" charset="-122"/>
                <a:cs typeface="Times New Roman" panose="02020603050405020304" pitchFamily="18" charset="0"/>
              </a:rPr>
              <a:t> </a:t>
            </a:r>
            <a:r>
              <a:rPr lang="zh-CN" altLang="en-US" sz="1600"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使用</a:t>
            </a:r>
            <a:r>
              <a:rPr lang="en-US" altLang="zh-CN" sz="1600" b="1"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python</a:t>
            </a:r>
            <a:r>
              <a:rPr lang="zh-CN" altLang="en-US" sz="1600"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实现分布式</a:t>
            </a:r>
            <a:r>
              <a:rPr lang="zh-CN" altLang="en-US" sz="1600" b="1"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系统中的若干接口，</a:t>
            </a:r>
            <a:r>
              <a:rPr lang="en-US" altLang="zh-CN" sz="1600" b="1"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100</a:t>
            </a:r>
            <a:r>
              <a:rPr lang="zh-CN" altLang="en-US" sz="1600" b="1"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行</a:t>
            </a:r>
            <a:endParaRPr lang="en-US" altLang="zh-CN" sz="1600" b="1" dirty="0">
              <a:solidFill>
                <a:srgbClr val="FF0000"/>
              </a:solidFill>
              <a:latin typeface="Songti SC" panose="02010600040101010101" pitchFamily="2" charset="-122"/>
              <a:ea typeface="Songti SC" panose="02010600040101010101" pitchFamily="2" charset="-122"/>
              <a:cs typeface="Times New Roman" panose="02020603050405020304" pitchFamily="18" charset="0"/>
            </a:endParaRPr>
          </a:p>
          <a:p>
            <a:pPr lvl="2">
              <a:lnSpc>
                <a:spcPct val="100000"/>
              </a:lnSpc>
            </a:pPr>
            <a:endParaRPr lang="en-US" altLang="zh-CN" sz="1600" dirty="0">
              <a:latin typeface="Songti SC" panose="02010600040101010101" pitchFamily="2" charset="-122"/>
              <a:ea typeface="Songti SC" panose="02010600040101010101" pitchFamily="2" charset="-122"/>
              <a:cs typeface="Times New Roman" panose="02020603050405020304" pitchFamily="18" charset="0"/>
            </a:endParaRPr>
          </a:p>
          <a:p>
            <a:pPr lvl="2">
              <a:lnSpc>
                <a:spcPct val="100000"/>
              </a:lnSpc>
            </a:pPr>
            <a:r>
              <a:rPr lang="zh-CN" altLang="en-US" sz="1600" dirty="0">
                <a:latin typeface="Songti SC" panose="02010600040101010101" pitchFamily="2" charset="-122"/>
                <a:ea typeface="Songti SC" panose="02010600040101010101" pitchFamily="2" charset="-122"/>
                <a:cs typeface="Times New Roman" panose="02020603050405020304" pitchFamily="18" charset="0"/>
              </a:rPr>
              <a:t>在自己设计的分布式文件系统上</a:t>
            </a:r>
            <a:r>
              <a:rPr lang="zh-CN" altLang="en-US" sz="1600">
                <a:latin typeface="Songti SC" panose="02010600040101010101" pitchFamily="2" charset="-122"/>
                <a:ea typeface="Songti SC" panose="02010600040101010101" pitchFamily="2" charset="-122"/>
                <a:cs typeface="Times New Roman" panose="02020603050405020304" pitchFamily="18" charset="0"/>
              </a:rPr>
              <a:t>实现</a:t>
            </a:r>
            <a:r>
              <a:rPr lang="en-US" altLang="zh-CN" sz="1600" smtClean="0">
                <a:latin typeface="Songti SC" panose="02010600040101010101" pitchFamily="2" charset="-122"/>
                <a:ea typeface="Songti SC" panose="02010600040101010101" pitchFamily="2" charset="-122"/>
                <a:cs typeface="Times New Roman" panose="02020603050405020304" pitchFamily="18" charset="0"/>
              </a:rPr>
              <a:t>MapReduce</a:t>
            </a:r>
            <a:r>
              <a:rPr lang="zh-CN" altLang="en-US" sz="1600" smtClean="0">
                <a:latin typeface="Songti SC" panose="02010600040101010101" pitchFamily="2" charset="-122"/>
                <a:ea typeface="Songti SC" panose="02010600040101010101" pitchFamily="2" charset="-122"/>
                <a:cs typeface="Times New Roman" panose="02020603050405020304" pitchFamily="18" charset="0"/>
              </a:rPr>
              <a:t>。（</a:t>
            </a:r>
            <a:r>
              <a:rPr lang="en-US" altLang="zh-CN" sz="1600" smtClean="0">
                <a:latin typeface="Songti SC" panose="02010600040101010101" pitchFamily="2" charset="-122"/>
                <a:ea typeface="Songti SC" panose="02010600040101010101" pitchFamily="2" charset="-122"/>
                <a:cs typeface="Times New Roman" panose="02020603050405020304" pitchFamily="18" charset="0"/>
              </a:rPr>
              <a:t>5</a:t>
            </a:r>
            <a:r>
              <a:rPr lang="zh-CN" altLang="en-US" sz="1600" smtClean="0">
                <a:latin typeface="Songti SC" panose="02010600040101010101" pitchFamily="2" charset="-122"/>
                <a:ea typeface="Songti SC" panose="02010600040101010101" pitchFamily="2" charset="-122"/>
                <a:cs typeface="Times New Roman" panose="02020603050405020304" pitchFamily="18" charset="0"/>
              </a:rPr>
              <a:t>分）</a:t>
            </a:r>
            <a:endParaRPr lang="en-US" altLang="zh-CN" sz="1600" smtClean="0">
              <a:latin typeface="Songti SC" panose="02010600040101010101" pitchFamily="2" charset="-122"/>
              <a:ea typeface="Songti SC" panose="02010600040101010101" pitchFamily="2" charset="-122"/>
              <a:cs typeface="Times New Roman" panose="02020603050405020304" pitchFamily="18" charset="0"/>
            </a:endParaRPr>
          </a:p>
          <a:p>
            <a:pPr marL="914400" lvl="2" indent="0">
              <a:lnSpc>
                <a:spcPct val="100000"/>
              </a:lnSpc>
              <a:buNone/>
            </a:pPr>
            <a:r>
              <a:rPr lang="en-US" altLang="zh-CN" sz="1600">
                <a:latin typeface="Songti SC" panose="02010600040101010101" pitchFamily="2" charset="-122"/>
                <a:ea typeface="Songti SC" panose="02010600040101010101" pitchFamily="2" charset="-122"/>
                <a:cs typeface="Times New Roman" panose="02020603050405020304" pitchFamily="18" charset="0"/>
              </a:rPr>
              <a:t> </a:t>
            </a:r>
            <a:r>
              <a:rPr lang="en-US" altLang="zh-CN" sz="1600" smtClean="0">
                <a:latin typeface="Songti SC" panose="02010600040101010101" pitchFamily="2" charset="-122"/>
                <a:ea typeface="Songti SC" panose="02010600040101010101" pitchFamily="2" charset="-122"/>
                <a:cs typeface="Times New Roman" panose="02020603050405020304" pitchFamily="18" charset="0"/>
              </a:rPr>
              <a:t> </a:t>
            </a:r>
            <a:r>
              <a:rPr lang="zh-CN" altLang="en-US" sz="1600"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使用</a:t>
            </a:r>
            <a:r>
              <a:rPr lang="en-US" altLang="zh-CN" sz="1600" b="1"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python</a:t>
            </a:r>
            <a:r>
              <a:rPr lang="zh-CN" altLang="en-US" sz="1600" b="1"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实现</a:t>
            </a:r>
            <a:r>
              <a:rPr lang="en-US" altLang="zh-CN" sz="1600" b="1"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map</a:t>
            </a:r>
            <a:r>
              <a:rPr lang="zh-CN" altLang="en-US" sz="1600" b="1"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a:t>
            </a:r>
            <a:r>
              <a:rPr lang="en-US" altLang="zh-CN" sz="1600" b="1"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shuffle</a:t>
            </a:r>
            <a:r>
              <a:rPr lang="zh-CN" altLang="en-US" sz="1600" b="1"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a:t>
            </a:r>
            <a:r>
              <a:rPr lang="en-US" altLang="zh-CN" sz="1600" b="1"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reduce</a:t>
            </a:r>
            <a:r>
              <a:rPr lang="zh-CN" altLang="en-US" sz="1600" b="1"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三个阶段</a:t>
            </a:r>
            <a:r>
              <a:rPr lang="zh-CN" altLang="en-US" sz="1600"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a:t>
            </a:r>
            <a:r>
              <a:rPr lang="en-US" altLang="zh-CN" sz="1600" b="1"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sym typeface="+mn-ea"/>
              </a:rPr>
              <a:t>200-250</a:t>
            </a:r>
            <a:r>
              <a:rPr lang="zh-CN" altLang="en-US" sz="1600"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行</a:t>
            </a:r>
            <a:endParaRPr lang="en-US" altLang="zh-CN" sz="2000" dirty="0">
              <a:solidFill>
                <a:srgbClr val="FF0000"/>
              </a:solidFill>
              <a:effectLst/>
              <a:latin typeface="Songti SC" panose="02010600040101010101" pitchFamily="2" charset="-122"/>
              <a:ea typeface="Songti SC" panose="02010600040101010101" pitchFamily="2" charset="-122"/>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7277091" y="2270234"/>
            <a:ext cx="4914909" cy="336465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AE9F07C-8DCF-0548-96C7-57B9D1FA6FBB}" type="slidenum">
              <a:rPr lang="en-US" smtClean="0"/>
              <a:t>16</a:t>
            </a:fld>
            <a:endParaRPr lang="en-US"/>
          </a:p>
        </p:txBody>
      </p:sp>
      <p:sp>
        <p:nvSpPr>
          <p:cNvPr id="9" name="标题 1"/>
          <p:cNvSpPr txBox="1"/>
          <p:nvPr/>
        </p:nvSpPr>
        <p:spPr>
          <a:xfrm>
            <a:off x="710659" y="291845"/>
            <a:ext cx="9210582" cy="6824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3600" b="0" i="0" u="none" strike="noStrike" kern="120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分数分配</a:t>
            </a:r>
          </a:p>
        </p:txBody>
      </p:sp>
      <p:sp>
        <p:nvSpPr>
          <p:cNvPr id="4" name="Content Placeholder 2"/>
          <p:cNvSpPr txBox="1"/>
          <p:nvPr/>
        </p:nvSpPr>
        <p:spPr>
          <a:xfrm>
            <a:off x="838199" y="1825625"/>
            <a:ext cx="6497097"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400" dirty="0">
                <a:effectLst/>
                <a:latin typeface="Songti SC" panose="02010600040101010101" pitchFamily="2" charset="-122"/>
                <a:ea typeface="Songti SC" panose="02010600040101010101" pitchFamily="2" charset="-122"/>
                <a:cs typeface="Times New Roman" panose="02020603050405020304" pitchFamily="18" charset="0"/>
              </a:rPr>
              <a:t>课程实验（个人，</a:t>
            </a:r>
            <a:r>
              <a:rPr lang="en-US" altLang="zh-CN" sz="2400" dirty="0">
                <a:effectLst/>
                <a:latin typeface="Songti SC" panose="02010600040101010101" pitchFamily="2" charset="-122"/>
                <a:ea typeface="Songti SC" panose="02010600040101010101" pitchFamily="2" charset="-122"/>
                <a:cs typeface="Times New Roman" panose="02020603050405020304" pitchFamily="18" charset="0"/>
              </a:rPr>
              <a:t>4</a:t>
            </a:r>
            <a:r>
              <a:rPr lang="zh-CN" altLang="en-US" sz="2400" dirty="0">
                <a:effectLst/>
                <a:latin typeface="Songti SC" panose="02010600040101010101" pitchFamily="2" charset="-122"/>
                <a:ea typeface="Songti SC" panose="02010600040101010101" pitchFamily="2" charset="-122"/>
                <a:cs typeface="Times New Roman" panose="02020603050405020304" pitchFamily="18" charset="0"/>
              </a:rPr>
              <a:t>次）</a:t>
            </a:r>
            <a:r>
              <a:rPr lang="en-US" altLang="zh-CN" sz="2400" dirty="0">
                <a:effectLst/>
                <a:latin typeface="Songti SC" panose="02010600040101010101" pitchFamily="2" charset="-122"/>
                <a:ea typeface="Songti SC" panose="02010600040101010101" pitchFamily="2" charset="-122"/>
                <a:cs typeface="Times New Roman" panose="02020603050405020304" pitchFamily="18" charset="0"/>
              </a:rPr>
              <a:t>——</a:t>
            </a:r>
            <a:r>
              <a:rPr lang="zh-CN" altLang="en-US" sz="2400" dirty="0">
                <a:effectLst/>
                <a:latin typeface="Songti SC" panose="02010600040101010101" pitchFamily="2" charset="-122"/>
                <a:ea typeface="Songti SC" panose="02010600040101010101" pitchFamily="2" charset="-122"/>
                <a:cs typeface="Times New Roman" panose="02020603050405020304" pitchFamily="18" charset="0"/>
              </a:rPr>
              <a:t> </a:t>
            </a:r>
            <a:r>
              <a:rPr lang="en-US" altLang="zh-CN" sz="2400" dirty="0">
                <a:effectLst/>
                <a:latin typeface="Songti SC" panose="02010600040101010101" pitchFamily="2" charset="-122"/>
                <a:ea typeface="Songti SC" panose="02010600040101010101" pitchFamily="2" charset="-122"/>
                <a:cs typeface="Times New Roman" panose="02020603050405020304" pitchFamily="18" charset="0"/>
              </a:rPr>
              <a:t>40%</a:t>
            </a:r>
          </a:p>
          <a:p>
            <a:pPr lvl="1">
              <a:lnSpc>
                <a:spcPct val="100000"/>
              </a:lnSpc>
            </a:pPr>
            <a:endParaRPr lang="en-US" altLang="zh-CN" sz="2000" dirty="0">
              <a:latin typeface="Songti SC" panose="02010600040101010101" pitchFamily="2" charset="-122"/>
              <a:ea typeface="Songti SC" panose="02010600040101010101" pitchFamily="2" charset="-122"/>
              <a:cs typeface="Times New Roman" panose="02020603050405020304" pitchFamily="18" charset="0"/>
            </a:endParaRPr>
          </a:p>
          <a:p>
            <a:pPr lvl="1">
              <a:lnSpc>
                <a:spcPct val="100000"/>
              </a:lnSpc>
            </a:pPr>
            <a:r>
              <a:rPr lang="en-US" altLang="zh-CN" sz="2000" dirty="0">
                <a:effectLst/>
                <a:latin typeface="Songti SC" panose="02010600040101010101" pitchFamily="2" charset="-122"/>
                <a:ea typeface="Songti SC" panose="02010600040101010101" pitchFamily="2" charset="-122"/>
                <a:cs typeface="Times New Roman" panose="02020603050405020304" pitchFamily="18" charset="0"/>
              </a:rPr>
              <a:t>Spark</a:t>
            </a:r>
            <a:r>
              <a:rPr lang="zh-CN" altLang="en-US" sz="2000" dirty="0">
                <a:effectLst/>
                <a:latin typeface="Songti SC" panose="02010600040101010101" pitchFamily="2" charset="-122"/>
                <a:ea typeface="Songti SC" panose="02010600040101010101" pitchFamily="2" charset="-122"/>
                <a:cs typeface="Times New Roman" panose="02020603050405020304" pitchFamily="18" charset="0"/>
              </a:rPr>
              <a:t>（</a:t>
            </a:r>
            <a:r>
              <a:rPr lang="en-US" altLang="zh-CN" sz="2000" dirty="0">
                <a:effectLst/>
                <a:latin typeface="Songti SC" panose="02010600040101010101" pitchFamily="2" charset="-122"/>
                <a:ea typeface="Songti SC" panose="02010600040101010101" pitchFamily="2" charset="-122"/>
                <a:cs typeface="Times New Roman" panose="02020603050405020304" pitchFamily="18" charset="0"/>
              </a:rPr>
              <a:t>10</a:t>
            </a:r>
            <a:r>
              <a:rPr lang="zh-CN" altLang="en-US" sz="2000" dirty="0">
                <a:effectLst/>
                <a:latin typeface="Songti SC" panose="02010600040101010101" pitchFamily="2" charset="-122"/>
                <a:ea typeface="Songti SC" panose="02010600040101010101" pitchFamily="2" charset="-122"/>
                <a:cs typeface="Times New Roman" panose="02020603050405020304" pitchFamily="18" charset="0"/>
              </a:rPr>
              <a:t>分） </a:t>
            </a:r>
            <a:endParaRPr lang="en-US" altLang="zh-CN" sz="2000" dirty="0">
              <a:effectLst/>
              <a:latin typeface="Songti SC" panose="02010600040101010101" pitchFamily="2" charset="-122"/>
              <a:ea typeface="Songti SC" panose="02010600040101010101" pitchFamily="2" charset="-122"/>
              <a:cs typeface="Times New Roman" panose="02020603050405020304" pitchFamily="18" charset="0"/>
            </a:endParaRPr>
          </a:p>
          <a:p>
            <a:pPr lvl="1">
              <a:lnSpc>
                <a:spcPct val="100000"/>
              </a:lnSpc>
            </a:pPr>
            <a:endParaRPr lang="en-US" altLang="zh-CN" sz="2000" dirty="0">
              <a:latin typeface="Songti SC" panose="02010600040101010101" pitchFamily="2" charset="-122"/>
              <a:ea typeface="Songti SC" panose="02010600040101010101" pitchFamily="2" charset="-122"/>
              <a:cs typeface="Times New Roman" panose="02020603050405020304" pitchFamily="18" charset="0"/>
            </a:endParaRPr>
          </a:p>
          <a:p>
            <a:pPr lvl="2">
              <a:lnSpc>
                <a:spcPct val="100000"/>
              </a:lnSpc>
            </a:pPr>
            <a:r>
              <a:rPr lang="zh-CN" altLang="en-US" sz="1600" dirty="0">
                <a:effectLst/>
                <a:latin typeface="Songti SC" panose="02010600040101010101" pitchFamily="2" charset="-122"/>
                <a:ea typeface="Songti SC" panose="02010600040101010101" pitchFamily="2" charset="-122"/>
                <a:cs typeface="Times New Roman" panose="02020603050405020304" pitchFamily="18" charset="0"/>
              </a:rPr>
              <a:t>学习使用</a:t>
            </a:r>
            <a:r>
              <a:rPr lang="en-US" altLang="zh-CN" sz="1600" dirty="0">
                <a:effectLst/>
                <a:latin typeface="Songti SC" panose="02010600040101010101" pitchFamily="2" charset="-122"/>
                <a:ea typeface="Songti SC" panose="02010600040101010101" pitchFamily="2" charset="-122"/>
                <a:cs typeface="Times New Roman" panose="02020603050405020304" pitchFamily="18" charset="0"/>
              </a:rPr>
              <a:t>Spark-shell </a:t>
            </a:r>
            <a:r>
              <a:rPr lang="zh-CN" altLang="en-US" sz="1600">
                <a:effectLst/>
                <a:latin typeface="Songti SC" panose="02010600040101010101" pitchFamily="2" charset="-122"/>
                <a:ea typeface="Songti SC" panose="02010600040101010101" pitchFamily="2" charset="-122"/>
                <a:cs typeface="Times New Roman" panose="02020603050405020304" pitchFamily="18" charset="0"/>
              </a:rPr>
              <a:t>基本</a:t>
            </a:r>
            <a:r>
              <a:rPr lang="zh-CN" altLang="en-US" sz="1600" smtClean="0">
                <a:effectLst/>
                <a:latin typeface="Songti SC" panose="02010600040101010101" pitchFamily="2" charset="-122"/>
                <a:ea typeface="Songti SC" panose="02010600040101010101" pitchFamily="2" charset="-122"/>
                <a:cs typeface="Times New Roman" panose="02020603050405020304" pitchFamily="18" charset="0"/>
              </a:rPr>
              <a:t>命令（</a:t>
            </a:r>
            <a:r>
              <a:rPr lang="en-US" altLang="zh-CN" sz="1600" smtClean="0">
                <a:effectLst/>
                <a:latin typeface="Songti SC" panose="02010600040101010101" pitchFamily="2" charset="-122"/>
                <a:ea typeface="Songti SC" panose="02010600040101010101" pitchFamily="2" charset="-122"/>
                <a:cs typeface="Times New Roman" panose="02020603050405020304" pitchFamily="18" charset="0"/>
              </a:rPr>
              <a:t>1</a:t>
            </a:r>
            <a:r>
              <a:rPr lang="zh-CN" altLang="en-US" sz="1600" smtClean="0">
                <a:effectLst/>
                <a:latin typeface="Songti SC" panose="02010600040101010101" pitchFamily="2" charset="-122"/>
                <a:ea typeface="Songti SC" panose="02010600040101010101" pitchFamily="2" charset="-122"/>
                <a:cs typeface="Times New Roman" panose="02020603050405020304" pitchFamily="18" charset="0"/>
              </a:rPr>
              <a:t>分）</a:t>
            </a:r>
            <a:endParaRPr lang="en-US" altLang="zh-CN" sz="1600" dirty="0">
              <a:effectLst/>
              <a:latin typeface="Songti SC" panose="02010600040101010101" pitchFamily="2" charset="-122"/>
              <a:ea typeface="Songti SC" panose="02010600040101010101" pitchFamily="2" charset="-122"/>
              <a:cs typeface="Times New Roman" panose="02020603050405020304" pitchFamily="18" charset="0"/>
            </a:endParaRPr>
          </a:p>
          <a:p>
            <a:pPr lvl="2">
              <a:lnSpc>
                <a:spcPct val="100000"/>
              </a:lnSpc>
            </a:pPr>
            <a:endParaRPr lang="en-US" altLang="zh-CN" sz="1600" dirty="0">
              <a:latin typeface="Songti SC" panose="02010600040101010101" pitchFamily="2" charset="-122"/>
              <a:ea typeface="Songti SC" panose="02010600040101010101" pitchFamily="2" charset="-122"/>
              <a:cs typeface="Times New Roman" panose="02020603050405020304" pitchFamily="18" charset="0"/>
            </a:endParaRPr>
          </a:p>
          <a:p>
            <a:pPr lvl="2">
              <a:lnSpc>
                <a:spcPct val="100000"/>
              </a:lnSpc>
            </a:pPr>
            <a:r>
              <a:rPr lang="zh-CN" altLang="en-US" sz="1600" dirty="0">
                <a:effectLst/>
                <a:latin typeface="Songti SC" panose="02010600040101010101" pitchFamily="2" charset="-122"/>
                <a:ea typeface="Songti SC" panose="02010600040101010101" pitchFamily="2" charset="-122"/>
                <a:cs typeface="Times New Roman" panose="02020603050405020304" pitchFamily="18" charset="0"/>
              </a:rPr>
              <a:t>使用</a:t>
            </a:r>
            <a:r>
              <a:rPr lang="en-US" altLang="zh-CN" sz="1600" dirty="0">
                <a:effectLst/>
                <a:latin typeface="Songti SC" panose="02010600040101010101" pitchFamily="2" charset="-122"/>
                <a:ea typeface="Songti SC" panose="02010600040101010101" pitchFamily="2" charset="-122"/>
                <a:cs typeface="Times New Roman" panose="02020603050405020304" pitchFamily="18" charset="0"/>
              </a:rPr>
              <a:t>Spark </a:t>
            </a:r>
            <a:r>
              <a:rPr lang="zh-CN" altLang="en-US" sz="1600" dirty="0">
                <a:effectLst/>
                <a:latin typeface="Songti SC" panose="02010600040101010101" pitchFamily="2" charset="-122"/>
                <a:ea typeface="Songti SC" panose="02010600040101010101" pitchFamily="2" charset="-122"/>
                <a:cs typeface="Times New Roman" panose="02020603050405020304" pitchFamily="18" charset="0"/>
              </a:rPr>
              <a:t>实现词频统计、计算</a:t>
            </a:r>
            <a:r>
              <a:rPr lang="zh-CN" altLang="en-US" sz="1600">
                <a:effectLst/>
                <a:latin typeface="Songti SC" panose="02010600040101010101" pitchFamily="2" charset="-122"/>
                <a:ea typeface="Songti SC" panose="02010600040101010101" pitchFamily="2" charset="-122"/>
                <a:cs typeface="Times New Roman" panose="02020603050405020304" pitchFamily="18" charset="0"/>
              </a:rPr>
              <a:t>数据</a:t>
            </a:r>
            <a:r>
              <a:rPr lang="zh-CN" altLang="en-US" sz="1600" smtClean="0">
                <a:effectLst/>
                <a:latin typeface="Songti SC" panose="02010600040101010101" pitchFamily="2" charset="-122"/>
                <a:ea typeface="Songti SC" panose="02010600040101010101" pitchFamily="2" charset="-122"/>
                <a:cs typeface="Times New Roman" panose="02020603050405020304" pitchFamily="18" charset="0"/>
              </a:rPr>
              <a:t>方差（</a:t>
            </a:r>
            <a:r>
              <a:rPr lang="en-US" altLang="zh-CN" sz="1600" smtClean="0">
                <a:effectLst/>
                <a:latin typeface="Songti SC" panose="02010600040101010101" pitchFamily="2" charset="-122"/>
                <a:ea typeface="Songti SC" panose="02010600040101010101" pitchFamily="2" charset="-122"/>
                <a:cs typeface="Times New Roman" panose="02020603050405020304" pitchFamily="18" charset="0"/>
              </a:rPr>
              <a:t>4</a:t>
            </a:r>
            <a:r>
              <a:rPr lang="zh-CN" altLang="en-US" sz="1600" smtClean="0">
                <a:effectLst/>
                <a:latin typeface="Songti SC" panose="02010600040101010101" pitchFamily="2" charset="-122"/>
                <a:ea typeface="Songti SC" panose="02010600040101010101" pitchFamily="2" charset="-122"/>
                <a:cs typeface="Times New Roman" panose="02020603050405020304" pitchFamily="18" charset="0"/>
              </a:rPr>
              <a:t>分）</a:t>
            </a:r>
            <a:endParaRPr lang="en-US" altLang="zh-CN" sz="1600" smtClean="0">
              <a:effectLst/>
              <a:latin typeface="Songti SC" panose="02010600040101010101" pitchFamily="2" charset="-122"/>
              <a:ea typeface="Songti SC" panose="02010600040101010101" pitchFamily="2" charset="-122"/>
              <a:cs typeface="Times New Roman" panose="02020603050405020304" pitchFamily="18" charset="0"/>
            </a:endParaRPr>
          </a:p>
          <a:p>
            <a:pPr marL="914400" lvl="2" indent="0">
              <a:lnSpc>
                <a:spcPct val="100000"/>
              </a:lnSpc>
              <a:buNone/>
            </a:pPr>
            <a:r>
              <a:rPr lang="en-US" altLang="zh-CN" sz="1600">
                <a:latin typeface="Songti SC" panose="02010600040101010101" pitchFamily="2" charset="-122"/>
                <a:ea typeface="Songti SC" panose="02010600040101010101" pitchFamily="2" charset="-122"/>
                <a:cs typeface="Times New Roman" panose="02020603050405020304" pitchFamily="18" charset="0"/>
              </a:rPr>
              <a:t> </a:t>
            </a:r>
            <a:r>
              <a:rPr lang="en-US" altLang="zh-CN" sz="1600" smtClean="0">
                <a:latin typeface="Songti SC" panose="02010600040101010101" pitchFamily="2" charset="-122"/>
                <a:ea typeface="Songti SC" panose="02010600040101010101" pitchFamily="2" charset="-122"/>
                <a:cs typeface="Times New Roman" panose="02020603050405020304" pitchFamily="18" charset="0"/>
              </a:rPr>
              <a:t> </a:t>
            </a:r>
            <a:r>
              <a:rPr lang="zh-CN" altLang="en-US" sz="1600"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使用</a:t>
            </a:r>
            <a:r>
              <a:rPr lang="en-US" altLang="zh-CN" sz="1600" b="1"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scala</a:t>
            </a:r>
            <a:r>
              <a:rPr lang="zh-CN" altLang="en-US" sz="1600"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语言实现两个函数，约</a:t>
            </a:r>
            <a:r>
              <a:rPr lang="en-US" altLang="zh-CN" sz="1600" b="1"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40</a:t>
            </a:r>
            <a:r>
              <a:rPr lang="zh-CN" altLang="en-US" sz="1600"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行</a:t>
            </a:r>
            <a:endParaRPr lang="en-US" altLang="zh-CN" sz="1600" dirty="0">
              <a:solidFill>
                <a:srgbClr val="FF0000"/>
              </a:solidFill>
              <a:effectLst/>
              <a:latin typeface="Songti SC" panose="02010600040101010101" pitchFamily="2" charset="-122"/>
              <a:ea typeface="Songti SC" panose="02010600040101010101" pitchFamily="2" charset="-122"/>
              <a:cs typeface="Times New Roman" panose="02020603050405020304" pitchFamily="18" charset="0"/>
            </a:endParaRPr>
          </a:p>
          <a:p>
            <a:pPr lvl="2">
              <a:lnSpc>
                <a:spcPct val="100000"/>
              </a:lnSpc>
            </a:pPr>
            <a:endParaRPr lang="en-US" altLang="zh-CN" sz="1600" dirty="0">
              <a:latin typeface="Songti SC" panose="02010600040101010101" pitchFamily="2" charset="-122"/>
              <a:ea typeface="Songti SC" panose="02010600040101010101" pitchFamily="2" charset="-122"/>
              <a:cs typeface="Times New Roman" panose="02020603050405020304" pitchFamily="18" charset="0"/>
            </a:endParaRPr>
          </a:p>
          <a:p>
            <a:pPr lvl="2">
              <a:lnSpc>
                <a:spcPct val="100000"/>
              </a:lnSpc>
            </a:pPr>
            <a:r>
              <a:rPr lang="zh-CN" altLang="en-US" sz="1600" dirty="0">
                <a:effectLst/>
                <a:latin typeface="Songti SC" panose="02010600040101010101" pitchFamily="2" charset="-122"/>
                <a:ea typeface="Songti SC" panose="02010600040101010101" pitchFamily="2" charset="-122"/>
                <a:cs typeface="Times New Roman" panose="02020603050405020304" pitchFamily="18" charset="0"/>
              </a:rPr>
              <a:t>使用</a:t>
            </a:r>
            <a:r>
              <a:rPr lang="en-US" altLang="zh-CN" sz="1600" dirty="0">
                <a:effectLst/>
                <a:latin typeface="Songti SC" panose="02010600040101010101" pitchFamily="2" charset="-122"/>
                <a:ea typeface="Songti SC" panose="02010600040101010101" pitchFamily="2" charset="-122"/>
                <a:cs typeface="Times New Roman" panose="02020603050405020304" pitchFamily="18" charset="0"/>
              </a:rPr>
              <a:t>Spark </a:t>
            </a:r>
            <a:r>
              <a:rPr lang="zh-CN" altLang="en-US" sz="1600" dirty="0">
                <a:effectLst/>
                <a:latin typeface="Songti SC" panose="02010600040101010101" pitchFamily="2" charset="-122"/>
                <a:ea typeface="Songti SC" panose="02010600040101010101" pitchFamily="2" charset="-122"/>
                <a:cs typeface="Times New Roman" panose="02020603050405020304" pitchFamily="18" charset="0"/>
              </a:rPr>
              <a:t>实现线性回归</a:t>
            </a:r>
            <a:r>
              <a:rPr lang="zh-CN" altLang="en-US" sz="1600">
                <a:effectLst/>
                <a:latin typeface="Songti SC" panose="02010600040101010101" pitchFamily="2" charset="-122"/>
                <a:ea typeface="Songti SC" panose="02010600040101010101" pitchFamily="2" charset="-122"/>
                <a:cs typeface="Times New Roman" panose="02020603050405020304" pitchFamily="18" charset="0"/>
              </a:rPr>
              <a:t>训练</a:t>
            </a:r>
            <a:r>
              <a:rPr lang="zh-CN" altLang="en-US" sz="1600" smtClean="0">
                <a:effectLst/>
                <a:latin typeface="Songti SC" panose="02010600040101010101" pitchFamily="2" charset="-122"/>
                <a:ea typeface="Songti SC" panose="02010600040101010101" pitchFamily="2" charset="-122"/>
                <a:cs typeface="Times New Roman" panose="02020603050405020304" pitchFamily="18" charset="0"/>
              </a:rPr>
              <a:t>算法（</a:t>
            </a:r>
            <a:r>
              <a:rPr lang="en-US" altLang="zh-CN" sz="1600" smtClean="0">
                <a:effectLst/>
                <a:latin typeface="Songti SC" panose="02010600040101010101" pitchFamily="2" charset="-122"/>
                <a:ea typeface="Songti SC" panose="02010600040101010101" pitchFamily="2" charset="-122"/>
                <a:cs typeface="Times New Roman" panose="02020603050405020304" pitchFamily="18" charset="0"/>
              </a:rPr>
              <a:t>5</a:t>
            </a:r>
            <a:r>
              <a:rPr lang="zh-CN" altLang="en-US" sz="1600" smtClean="0">
                <a:effectLst/>
                <a:latin typeface="Songti SC" panose="02010600040101010101" pitchFamily="2" charset="-122"/>
                <a:ea typeface="Songti SC" panose="02010600040101010101" pitchFamily="2" charset="-122"/>
                <a:cs typeface="Times New Roman" panose="02020603050405020304" pitchFamily="18" charset="0"/>
              </a:rPr>
              <a:t>分）</a:t>
            </a:r>
            <a:endParaRPr lang="en-US" altLang="zh-CN" sz="1600" smtClean="0">
              <a:effectLst/>
              <a:latin typeface="Songti SC" panose="02010600040101010101" pitchFamily="2" charset="-122"/>
              <a:ea typeface="Songti SC" panose="02010600040101010101" pitchFamily="2" charset="-122"/>
              <a:cs typeface="Times New Roman" panose="02020603050405020304" pitchFamily="18" charset="0"/>
            </a:endParaRPr>
          </a:p>
          <a:p>
            <a:pPr marL="914400" lvl="2" indent="0">
              <a:lnSpc>
                <a:spcPct val="100000"/>
              </a:lnSpc>
              <a:buNone/>
            </a:pPr>
            <a:r>
              <a:rPr lang="en-US" altLang="zh-CN" sz="1600">
                <a:latin typeface="Songti SC" panose="02010600040101010101" pitchFamily="2" charset="-122"/>
                <a:ea typeface="Songti SC" panose="02010600040101010101" pitchFamily="2" charset="-122"/>
                <a:cs typeface="Times New Roman" panose="02020603050405020304" pitchFamily="18" charset="0"/>
              </a:rPr>
              <a:t> </a:t>
            </a:r>
            <a:r>
              <a:rPr lang="en-US" altLang="zh-CN" sz="1600" smtClean="0">
                <a:latin typeface="Songti SC" panose="02010600040101010101" pitchFamily="2" charset="-122"/>
                <a:ea typeface="Songti SC" panose="02010600040101010101" pitchFamily="2" charset="-122"/>
                <a:cs typeface="Times New Roman" panose="02020603050405020304" pitchFamily="18" charset="0"/>
              </a:rPr>
              <a:t> </a:t>
            </a:r>
            <a:r>
              <a:rPr lang="zh-CN" altLang="en-US" sz="1600"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使用</a:t>
            </a:r>
            <a:r>
              <a:rPr lang="en-US" altLang="zh-CN" sz="1600" b="1"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scala</a:t>
            </a:r>
            <a:r>
              <a:rPr lang="zh-CN" altLang="en-US" sz="1600"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或者</a:t>
            </a:r>
            <a:r>
              <a:rPr lang="en-US" altLang="zh-CN" sz="1600" b="1"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python</a:t>
            </a:r>
            <a:r>
              <a:rPr lang="zh-CN" altLang="en-US" sz="1600"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调用</a:t>
            </a:r>
            <a:r>
              <a:rPr lang="en-US" altLang="zh-CN" sz="1600" b="1"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spark</a:t>
            </a:r>
            <a:r>
              <a:rPr lang="zh-CN" altLang="en-US" sz="1600" b="1"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库</a:t>
            </a:r>
            <a:r>
              <a:rPr lang="zh-CN" altLang="en-US" sz="1600"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实现多元线性回归</a:t>
            </a:r>
          </a:p>
          <a:p>
            <a:pPr marL="914400" lvl="2" indent="0">
              <a:lnSpc>
                <a:spcPct val="100000"/>
              </a:lnSpc>
              <a:buNone/>
            </a:pPr>
            <a:r>
              <a:rPr lang="zh-CN" altLang="en-US" sz="1600"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 </a:t>
            </a:r>
            <a:r>
              <a:rPr lang="en-US" altLang="zh-CN" sz="1600"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rPr>
              <a:t> </a:t>
            </a:r>
            <a:r>
              <a:rPr lang="zh-CN" altLang="en-US" sz="1600"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sym typeface="+mn-ea"/>
              </a:rPr>
              <a:t>约</a:t>
            </a:r>
            <a:r>
              <a:rPr lang="en-US" altLang="zh-CN" sz="1600" b="1"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sym typeface="+mn-ea"/>
              </a:rPr>
              <a:t>100-150</a:t>
            </a:r>
            <a:r>
              <a:rPr lang="zh-CN" altLang="en-US" sz="1600" smtClean="0">
                <a:solidFill>
                  <a:srgbClr val="FF0000"/>
                </a:solidFill>
                <a:latin typeface="Songti SC" panose="02010600040101010101" pitchFamily="2" charset="-122"/>
                <a:ea typeface="Songti SC" panose="02010600040101010101" pitchFamily="2" charset="-122"/>
                <a:cs typeface="Times New Roman" panose="02020603050405020304" pitchFamily="18" charset="0"/>
                <a:sym typeface="+mn-ea"/>
              </a:rPr>
              <a:t>行</a:t>
            </a:r>
            <a:endParaRPr lang="zh-CN" altLang="en-US" sz="1600" dirty="0">
              <a:solidFill>
                <a:srgbClr val="FF0000"/>
              </a:solidFill>
              <a:effectLst/>
              <a:latin typeface="Songti SC" panose="02010600040101010101" pitchFamily="2" charset="-122"/>
              <a:ea typeface="Songti SC" panose="02010600040101010101" pitchFamily="2" charset="-122"/>
              <a:cs typeface="Times New Roman" panose="02020603050405020304" pitchFamily="18" charset="0"/>
            </a:endParaRPr>
          </a:p>
          <a:p>
            <a:pPr marL="914400" lvl="2" indent="0">
              <a:lnSpc>
                <a:spcPct val="100000"/>
              </a:lnSpc>
              <a:buNone/>
            </a:pPr>
            <a:endParaRPr lang="en-US" altLang="zh-CN" sz="1600" dirty="0">
              <a:latin typeface="Songti SC" panose="02010600040101010101" pitchFamily="2" charset="-122"/>
              <a:ea typeface="Songti SC" panose="02010600040101010101" pitchFamily="2" charset="-122"/>
              <a:cs typeface="Times New Roman" panose="02020603050405020304" pitchFamily="18" charset="0"/>
            </a:endParaRPr>
          </a:p>
        </p:txBody>
      </p:sp>
      <p:pic>
        <p:nvPicPr>
          <p:cNvPr id="3"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952" y="2438365"/>
            <a:ext cx="3300397" cy="31972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Linear Regression?- Spiceworks - Spiceworks"/>
          <p:cNvPicPr>
            <a:picLocks noChangeAspect="1" noChangeArrowheads="1"/>
          </p:cNvPicPr>
          <p:nvPr/>
        </p:nvPicPr>
        <p:blipFill rotWithShape="1">
          <a:blip r:embed="rId2">
            <a:extLst>
              <a:ext uri="{28A0092B-C50C-407E-A947-70E740481C1C}">
                <a14:useLocalDpi xmlns:a14="http://schemas.microsoft.com/office/drawing/2010/main" val="0"/>
              </a:ext>
            </a:extLst>
          </a:blip>
          <a:srcRect l="5338" t="14435" r="14957"/>
          <a:stretch>
            <a:fillRect/>
          </a:stretch>
        </p:blipFill>
        <p:spPr bwMode="auto">
          <a:xfrm>
            <a:off x="2719953" y="2397481"/>
            <a:ext cx="4560935" cy="42434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AE9F07C-8DCF-0548-96C7-57B9D1FA6FBB}" type="slidenum">
              <a:rPr lang="en-US" smtClean="0"/>
              <a:t>2</a:t>
            </a:fld>
            <a:endParaRPr lang="en-US"/>
          </a:p>
        </p:txBody>
      </p:sp>
      <p:sp>
        <p:nvSpPr>
          <p:cNvPr id="9" name="标题 1"/>
          <p:cNvSpPr txBox="1"/>
          <p:nvPr/>
        </p:nvSpPr>
        <p:spPr>
          <a:xfrm>
            <a:off x="710659" y="291845"/>
            <a:ext cx="9210582" cy="6824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36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简历</a:t>
            </a:r>
            <a:endParaRPr kumimoji="0" lang="zh-CN" altLang="en-US" sz="3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Content Placeholder 2"/>
          <p:cNvSpPr txBox="1"/>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mtClean="0">
                <a:latin typeface="微软雅黑" panose="020B0503020204020204" pitchFamily="34" charset="-122"/>
                <a:ea typeface="微软雅黑" panose="020B0503020204020204" pitchFamily="34" charset="-122"/>
              </a:rPr>
              <a:t>TA</a:t>
            </a:r>
            <a:r>
              <a:rPr lang="zh-CN" altLang="en-US" smtClean="0">
                <a:latin typeface="微软雅黑" panose="020B0503020204020204" pitchFamily="34" charset="-122"/>
                <a:ea typeface="微软雅黑" panose="020B0503020204020204" pitchFamily="34" charset="-122"/>
              </a:rPr>
              <a:t>：路荣伟</a:t>
            </a:r>
            <a:endParaRPr lang="en-US" altLang="zh-CN" smtClean="0">
              <a:latin typeface="微软雅黑" panose="020B0503020204020204" pitchFamily="34" charset="-122"/>
              <a:ea typeface="微软雅黑" panose="020B0503020204020204" pitchFamily="34" charset="-122"/>
            </a:endParaRPr>
          </a:p>
          <a:p>
            <a:pPr>
              <a:lnSpc>
                <a:spcPct val="100000"/>
              </a:lnSpc>
            </a:pP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学习经历：</a:t>
            </a:r>
            <a:endParaRPr lang="en-US" altLang="zh-CN" smtClean="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buNone/>
            </a:pPr>
            <a:r>
              <a:rPr lang="zh-CN" altLang="en-US" sz="2400" smtClean="0">
                <a:latin typeface="微软雅黑" panose="020B0503020204020204" pitchFamily="34" charset="-122"/>
                <a:ea typeface="微软雅黑" panose="020B0503020204020204" pitchFamily="34" charset="-122"/>
                <a:cs typeface="Times New Roman" panose="02020603050405020304" pitchFamily="18" charset="0"/>
              </a:rPr>
              <a:t>      本科：厦门大学；硕士：清华大学</a:t>
            </a:r>
            <a:r>
              <a:rPr lang="en-US" altLang="zh-CN" sz="240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smtClean="0">
                <a:latin typeface="微软雅黑" panose="020B0503020204020204" pitchFamily="34" charset="-122"/>
                <a:ea typeface="微软雅黑" panose="020B0503020204020204" pitchFamily="34" charset="-122"/>
                <a:cs typeface="Times New Roman" panose="02020603050405020304" pitchFamily="18" charset="0"/>
              </a:rPr>
              <a:t>深计研</a:t>
            </a:r>
            <a:r>
              <a:rPr lang="en-US" altLang="zh-CN" sz="2400" smtClean="0">
                <a:latin typeface="微软雅黑" panose="020B0503020204020204" pitchFamily="34" charset="-122"/>
                <a:ea typeface="微软雅黑" panose="020B0503020204020204" pitchFamily="34" charset="-122"/>
                <a:cs typeface="Times New Roman" panose="02020603050405020304" pitchFamily="18" charset="0"/>
              </a:rPr>
              <a:t>212)</a:t>
            </a:r>
          </a:p>
          <a:p>
            <a:pPr>
              <a:lnSpc>
                <a:spcPct val="100000"/>
              </a:lnSpc>
            </a:pP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主要研究方向：</a:t>
            </a:r>
            <a:endParaRPr lang="en-US" altLang="zh-CN" smtClean="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buNone/>
            </a:pPr>
            <a:r>
              <a:rPr lang="zh-CN" altLang="en-US" sz="2400" smtClean="0">
                <a:latin typeface="微软雅黑" panose="020B0503020204020204" pitchFamily="34" charset="-122"/>
                <a:ea typeface="微软雅黑" panose="020B0503020204020204" pitchFamily="34" charset="-122"/>
                <a:cs typeface="Times New Roman" panose="02020603050405020304" pitchFamily="18" charset="0"/>
              </a:rPr>
              <a:t>      分布式机器学习；通讯优化；大模型训练</a:t>
            </a:r>
            <a:endParaRPr lang="en-US" altLang="zh-CN" sz="240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00000"/>
              </a:lnSpc>
            </a:pP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实习经历：</a:t>
            </a:r>
            <a:endParaRPr lang="en-US" altLang="zh-CN" smtClean="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buNone/>
            </a:pPr>
            <a:r>
              <a:rPr lang="en-US" altLang="zh-CN">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smtClean="0">
                <a:latin typeface="微软雅黑" panose="020B0503020204020204" pitchFamily="34" charset="-122"/>
                <a:ea typeface="微软雅黑" panose="020B0503020204020204" pitchFamily="34" charset="-122"/>
                <a:cs typeface="Times New Roman" panose="02020603050405020304" pitchFamily="18" charset="0"/>
              </a:rPr>
              <a:t>MSRA</a:t>
            </a:r>
            <a:r>
              <a:rPr lang="zh-CN" altLang="en-US" sz="240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smtClean="0">
                <a:latin typeface="微软雅黑" panose="020B0503020204020204" pitchFamily="34" charset="-122"/>
                <a:ea typeface="微软雅黑" panose="020B0503020204020204" pitchFamily="34" charset="-122"/>
                <a:cs typeface="Times New Roman" panose="02020603050405020304" pitchFamily="18" charset="0"/>
              </a:rPr>
              <a:t>2022.10-2023.4</a:t>
            </a:r>
            <a:r>
              <a:rPr lang="zh-CN" altLang="en-US" sz="240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a:latin typeface="微软雅黑" panose="020B0503020204020204" pitchFamily="34" charset="-122"/>
              <a:ea typeface="微软雅黑" panose="020B0503020204020204" pitchFamily="34" charset="-122"/>
              <a:cs typeface="Times New Roman" panose="02020603050405020304" pitchFamily="18" charset="0"/>
            </a:endParaRPr>
          </a:p>
          <a:p>
            <a:pPr>
              <a:lnSpc>
                <a:spcPct val="100000"/>
              </a:lnSpc>
            </a:pPr>
            <a:r>
              <a:rPr lang="zh-CN" altLang="en-US" sz="2400" smtClean="0">
                <a:latin typeface="微软雅黑" panose="020B0503020204020204" pitchFamily="34" charset="-122"/>
                <a:ea typeface="微软雅黑" panose="020B0503020204020204" pitchFamily="34" charset="-122"/>
                <a:cs typeface="Times New Roman" panose="02020603050405020304" pitchFamily="18" charset="0"/>
              </a:rPr>
              <a:t>备注：已经转博；主要负责</a:t>
            </a:r>
            <a:r>
              <a:rPr lang="zh-CN" altLang="en-US" sz="24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线下</a:t>
            </a:r>
            <a:endParaRPr lang="en-US" altLang="zh-CN" sz="24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00000"/>
              </a:lnSpc>
            </a:pPr>
            <a:endParaRPr lang="en-US" sz="1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13735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AE9F07C-8DCF-0548-96C7-57B9D1FA6FBB}" type="slidenum">
              <a:rPr lang="en-US" smtClean="0"/>
              <a:t>3</a:t>
            </a:fld>
            <a:endParaRPr lang="en-US"/>
          </a:p>
        </p:txBody>
      </p:sp>
      <p:sp>
        <p:nvSpPr>
          <p:cNvPr id="9" name="标题 1"/>
          <p:cNvSpPr txBox="1"/>
          <p:nvPr/>
        </p:nvSpPr>
        <p:spPr>
          <a:xfrm>
            <a:off x="710659" y="291845"/>
            <a:ext cx="9210582" cy="6824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3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分数分配</a:t>
            </a:r>
          </a:p>
        </p:txBody>
      </p:sp>
      <p:sp>
        <p:nvSpPr>
          <p:cNvPr id="4" name="Content Placeholder 2"/>
          <p:cNvSpPr txBox="1"/>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400" dirty="0">
                <a:latin typeface="微软雅黑" panose="020B0503020204020204" pitchFamily="34" charset="-122"/>
                <a:ea typeface="微软雅黑" panose="020B0503020204020204" pitchFamily="34" charset="-122"/>
              </a:rPr>
              <a:t>论文分享（小组）</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20%</a:t>
            </a:r>
          </a:p>
          <a:p>
            <a:pPr>
              <a:lnSpc>
                <a:spcPct val="100000"/>
              </a:lnSpc>
            </a:pPr>
            <a:endPar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00000"/>
              </a:lnSpc>
            </a:pP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课程实验（个人，</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次）</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40%</a:t>
            </a:r>
          </a:p>
          <a:p>
            <a:pPr>
              <a:lnSpc>
                <a:spcPct val="100000"/>
              </a:lnSpc>
            </a:pP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00000"/>
              </a:lnSpc>
            </a:pP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大作业与答辨（小组）</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40%</a:t>
            </a:r>
            <a:endParaRPr lang="en-US" altLang="zh-CN" sz="10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457200" lvl="1" indent="0">
              <a:lnSpc>
                <a:spcPct val="100000"/>
              </a:lnSpc>
              <a:buNone/>
            </a:pPr>
            <a:endParaRPr lang="en-US" sz="1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9072667" y="6297627"/>
            <a:ext cx="2743200" cy="365125"/>
          </a:xfrm>
        </p:spPr>
        <p:txBody>
          <a:bodyPr/>
          <a:lstStyle/>
          <a:p>
            <a:fld id="{2AE9F07C-8DCF-0548-96C7-57B9D1FA6FBB}" type="slidenum">
              <a:rPr lang="en-US" smtClean="0"/>
              <a:t>4</a:t>
            </a:fld>
            <a:endParaRPr lang="en-US"/>
          </a:p>
        </p:txBody>
      </p:sp>
      <p:sp>
        <p:nvSpPr>
          <p:cNvPr id="9" name="标题 1"/>
          <p:cNvSpPr txBox="1"/>
          <p:nvPr/>
        </p:nvSpPr>
        <p:spPr>
          <a:xfrm>
            <a:off x="710659" y="291845"/>
            <a:ext cx="9210582" cy="6824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CN" altLang="en-US" sz="3600">
                <a:solidFill>
                  <a:schemeClr val="bg1"/>
                </a:solidFill>
                <a:latin typeface="微软雅黑" panose="020B0503020204020204" pitchFamily="34" charset="-122"/>
                <a:ea typeface="微软雅黑" panose="020B0503020204020204" pitchFamily="34" charset="-122"/>
              </a:rPr>
              <a:t>论文分享（</a:t>
            </a:r>
            <a:r>
              <a:rPr lang="zh-CN" altLang="en-US" sz="3600" smtClean="0">
                <a:solidFill>
                  <a:schemeClr val="bg1"/>
                </a:solidFill>
                <a:latin typeface="微软雅黑" panose="020B0503020204020204" pitchFamily="34" charset="-122"/>
                <a:ea typeface="微软雅黑" panose="020B0503020204020204" pitchFamily="34" charset="-122"/>
              </a:rPr>
              <a:t>小组）</a:t>
            </a:r>
            <a:r>
              <a:rPr lang="en-US" altLang="zh-CN" sz="3600" smtClean="0">
                <a:solidFill>
                  <a:schemeClr val="bg1"/>
                </a:solidFill>
                <a:latin typeface="微软雅黑" panose="020B0503020204020204" pitchFamily="34" charset="-122"/>
                <a:ea typeface="微软雅黑" panose="020B0503020204020204" pitchFamily="34" charset="-122"/>
              </a:rPr>
              <a:t>——</a:t>
            </a:r>
            <a:r>
              <a:rPr lang="zh-CN" altLang="en-US" sz="3600" smtClean="0">
                <a:solidFill>
                  <a:schemeClr val="bg1"/>
                </a:solidFill>
                <a:latin typeface="微软雅黑" panose="020B0503020204020204" pitchFamily="34" charset="-122"/>
                <a:ea typeface="微软雅黑" panose="020B0503020204020204" pitchFamily="34" charset="-122"/>
              </a:rPr>
              <a:t> </a:t>
            </a:r>
            <a:r>
              <a:rPr lang="en-US" altLang="zh-CN" sz="3600" smtClean="0">
                <a:solidFill>
                  <a:schemeClr val="bg1"/>
                </a:solidFill>
                <a:latin typeface="微软雅黑" panose="020B0503020204020204" pitchFamily="34" charset="-122"/>
                <a:ea typeface="微软雅黑" panose="020B0503020204020204" pitchFamily="34" charset="-122"/>
              </a:rPr>
              <a:t>20%</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4" name="Content Placeholder 2"/>
          <p:cNvSpPr txBox="1"/>
          <p:nvPr/>
        </p:nvSpPr>
        <p:spPr>
          <a:xfrm>
            <a:off x="488926" y="1559817"/>
            <a:ext cx="10515600" cy="46941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mtClean="0">
                <a:latin typeface="微软雅黑" panose="020B0503020204020204" pitchFamily="34" charset="-122"/>
                <a:ea typeface="微软雅黑" panose="020B0503020204020204" pitchFamily="34" charset="-122"/>
              </a:rPr>
              <a:t>论文分享主题</a:t>
            </a:r>
            <a:endParaRPr lang="en-US" altLang="zh-CN" dirty="0">
              <a:latin typeface="微软雅黑" panose="020B0503020204020204" pitchFamily="34" charset="-122"/>
              <a:ea typeface="微软雅黑" panose="020B0503020204020204" pitchFamily="34" charset="-122"/>
            </a:endParaRPr>
          </a:p>
          <a:p>
            <a:pPr lvl="1">
              <a:lnSpc>
                <a:spcPct val="100000"/>
              </a:lnSpc>
            </a:pPr>
            <a:r>
              <a:rPr lang="en-US" altLang="zh-CN" dirty="0">
                <a:latin typeface="微软雅黑" panose="020B0503020204020204" pitchFamily="34" charset="-122"/>
                <a:ea typeface="微软雅黑" panose="020B0503020204020204" pitchFamily="34" charset="-122"/>
              </a:rPr>
              <a:t>Distributed file system</a:t>
            </a:r>
          </a:p>
          <a:p>
            <a:pPr lvl="1">
              <a:lnSpc>
                <a:spcPct val="100000"/>
              </a:lnSpc>
            </a:pPr>
            <a:r>
              <a:rPr lang="en-US" altLang="zh-CN" dirty="0">
                <a:latin typeface="微软雅黑" panose="020B0503020204020204" pitchFamily="34" charset="-122"/>
                <a:ea typeface="微软雅黑" panose="020B0503020204020204" pitchFamily="34" charset="-122"/>
              </a:rPr>
              <a:t>MapReduce</a:t>
            </a:r>
          </a:p>
          <a:p>
            <a:pPr lvl="1">
              <a:lnSpc>
                <a:spcPct val="100000"/>
              </a:lnSpc>
            </a:pPr>
            <a:r>
              <a:rPr lang="en-US" altLang="zh-CN" dirty="0">
                <a:latin typeface="微软雅黑" panose="020B0503020204020204" pitchFamily="34" charset="-122"/>
                <a:ea typeface="微软雅黑" panose="020B0503020204020204" pitchFamily="34" charset="-122"/>
              </a:rPr>
              <a:t>In-memory processing</a:t>
            </a:r>
          </a:p>
          <a:p>
            <a:pPr lvl="1">
              <a:lnSpc>
                <a:spcPct val="100000"/>
              </a:lnSpc>
            </a:pPr>
            <a:r>
              <a:rPr lang="en-US" altLang="zh-CN" dirty="0">
                <a:latin typeface="微软雅黑" panose="020B0503020204020204" pitchFamily="34" charset="-122"/>
                <a:ea typeface="微软雅黑" panose="020B0503020204020204" pitchFamily="34" charset="-122"/>
              </a:rPr>
              <a:t>Stream data processing</a:t>
            </a:r>
          </a:p>
          <a:p>
            <a:pPr lvl="1">
              <a:lnSpc>
                <a:spcPct val="100000"/>
              </a:lnSpc>
            </a:pPr>
            <a:r>
              <a:rPr lang="en-US" altLang="zh-CN" dirty="0">
                <a:latin typeface="微软雅黑" panose="020B0503020204020204" pitchFamily="34" charset="-122"/>
                <a:ea typeface="微软雅黑" panose="020B0503020204020204" pitchFamily="34" charset="-122"/>
              </a:rPr>
              <a:t>NoSQL</a:t>
            </a:r>
          </a:p>
          <a:p>
            <a:pPr lvl="1">
              <a:lnSpc>
                <a:spcPct val="100000"/>
              </a:lnSpc>
            </a:pPr>
            <a:r>
              <a:rPr lang="en-US" altLang="zh-CN" dirty="0">
                <a:latin typeface="微软雅黑" panose="020B0503020204020204" pitchFamily="34" charset="-122"/>
                <a:ea typeface="微软雅黑" panose="020B0503020204020204" pitchFamily="34" charset="-122"/>
              </a:rPr>
              <a:t>Graph processing</a:t>
            </a:r>
          </a:p>
          <a:p>
            <a:pPr lvl="1">
              <a:lnSpc>
                <a:spcPct val="100000"/>
              </a:lnSpc>
            </a:pPr>
            <a:r>
              <a:rPr lang="en-US" altLang="zh-CN" dirty="0">
                <a:latin typeface="微软雅黑" panose="020B0503020204020204" pitchFamily="34" charset="-122"/>
                <a:ea typeface="微软雅黑" panose="020B0503020204020204" pitchFamily="34" charset="-122"/>
              </a:rPr>
              <a:t>Machine </a:t>
            </a:r>
            <a:r>
              <a:rPr lang="en-US" altLang="zh-CN">
                <a:latin typeface="微软雅黑" panose="020B0503020204020204" pitchFamily="34" charset="-122"/>
                <a:ea typeface="微软雅黑" panose="020B0503020204020204" pitchFamily="34" charset="-122"/>
              </a:rPr>
              <a:t>learning </a:t>
            </a:r>
            <a:r>
              <a:rPr lang="en-US" altLang="zh-CN" smtClean="0">
                <a:latin typeface="微软雅黑" panose="020B0503020204020204" pitchFamily="34" charset="-122"/>
                <a:ea typeface="微软雅黑" panose="020B0503020204020204" pitchFamily="34" charset="-122"/>
              </a:rPr>
              <a:t>system</a:t>
            </a:r>
            <a:endParaRPr lang="en-US" altLang="zh-CN" sz="2400" smtClean="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buNone/>
            </a:pPr>
            <a:r>
              <a:rPr lang="zh-CN" altLang="en-US" sz="2400" smtClean="0">
                <a:latin typeface="微软雅黑" panose="020B0503020204020204" pitchFamily="34" charset="-122"/>
                <a:ea typeface="微软雅黑" panose="020B0503020204020204" pitchFamily="34" charset="-122"/>
                <a:cs typeface="Times New Roman" panose="02020603050405020304" pitchFamily="18" charset="0"/>
              </a:rPr>
              <a:t>备注：展示</a:t>
            </a:r>
            <a:r>
              <a:rPr lang="en-US" altLang="zh-CN" sz="2400" smtClean="0">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sz="2400" smtClean="0">
                <a:latin typeface="微软雅黑" panose="020B0503020204020204" pitchFamily="34" charset="-122"/>
                <a:ea typeface="微软雅黑" panose="020B0503020204020204" pitchFamily="34" charset="-122"/>
                <a:cs typeface="Times New Roman" panose="02020603050405020304" pitchFamily="18" charset="0"/>
              </a:rPr>
              <a:t>分钟，</a:t>
            </a:r>
            <a:r>
              <a:rPr lang="zh-CN" altLang="en-US" sz="2400" b="1" smtClean="0">
                <a:latin typeface="微软雅黑" panose="020B0503020204020204" pitchFamily="34" charset="-122"/>
                <a:ea typeface="微软雅黑" panose="020B0503020204020204" pitchFamily="34" charset="-122"/>
                <a:cs typeface="Times New Roman" panose="02020603050405020304" pitchFamily="18" charset="0"/>
              </a:rPr>
              <a:t>超时扣分</a:t>
            </a:r>
            <a:endParaRPr lang="en-US" altLang="zh-CN" sz="2400" b="1">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6"/>
          <p:cNvPicPr>
            <a:picLocks noChangeAspect="1"/>
          </p:cNvPicPr>
          <p:nvPr/>
        </p:nvPicPr>
        <p:blipFill>
          <a:blip r:embed="rId3"/>
          <a:stretch>
            <a:fillRect/>
          </a:stretch>
        </p:blipFill>
        <p:spPr>
          <a:xfrm>
            <a:off x="6042914" y="2162338"/>
            <a:ext cx="4961612" cy="1446764"/>
          </a:xfrm>
          <a:prstGeom prst="rect">
            <a:avLst/>
          </a:prstGeom>
        </p:spPr>
      </p:pic>
      <p:pic>
        <p:nvPicPr>
          <p:cNvPr id="5" name="图片 12"/>
          <p:cNvPicPr>
            <a:picLocks noChangeAspect="1"/>
          </p:cNvPicPr>
          <p:nvPr/>
        </p:nvPicPr>
        <p:blipFill>
          <a:blip r:embed="rId4"/>
          <a:stretch>
            <a:fillRect/>
          </a:stretch>
        </p:blipFill>
        <p:spPr>
          <a:xfrm>
            <a:off x="5177540" y="2520750"/>
            <a:ext cx="6707510" cy="1956357"/>
          </a:xfrm>
          <a:prstGeom prst="rect">
            <a:avLst/>
          </a:prstGeom>
        </p:spPr>
      </p:pic>
      <p:pic>
        <p:nvPicPr>
          <p:cNvPr id="6" name="图片 14"/>
          <p:cNvPicPr>
            <a:picLocks noChangeAspect="1"/>
          </p:cNvPicPr>
          <p:nvPr/>
        </p:nvPicPr>
        <p:blipFill>
          <a:blip r:embed="rId5"/>
          <a:stretch>
            <a:fillRect/>
          </a:stretch>
        </p:blipFill>
        <p:spPr>
          <a:xfrm>
            <a:off x="4978572" y="2973065"/>
            <a:ext cx="7213428" cy="1468375"/>
          </a:xfrm>
          <a:prstGeom prst="rect">
            <a:avLst/>
          </a:prstGeom>
        </p:spPr>
      </p:pic>
      <p:pic>
        <p:nvPicPr>
          <p:cNvPr id="7" name="图片 16"/>
          <p:cNvPicPr>
            <a:picLocks noChangeAspect="1"/>
          </p:cNvPicPr>
          <p:nvPr/>
        </p:nvPicPr>
        <p:blipFill>
          <a:blip r:embed="rId6"/>
          <a:stretch>
            <a:fillRect/>
          </a:stretch>
        </p:blipFill>
        <p:spPr>
          <a:xfrm>
            <a:off x="5209918" y="3384373"/>
            <a:ext cx="6642753" cy="1519788"/>
          </a:xfrm>
          <a:prstGeom prst="rect">
            <a:avLst/>
          </a:prstGeom>
        </p:spPr>
      </p:pic>
      <p:pic>
        <p:nvPicPr>
          <p:cNvPr id="8" name="图片 18"/>
          <p:cNvPicPr>
            <a:picLocks noChangeAspect="1"/>
          </p:cNvPicPr>
          <p:nvPr/>
        </p:nvPicPr>
        <p:blipFill>
          <a:blip r:embed="rId7"/>
          <a:stretch>
            <a:fillRect/>
          </a:stretch>
        </p:blipFill>
        <p:spPr>
          <a:xfrm>
            <a:off x="5126962" y="3774146"/>
            <a:ext cx="6915730" cy="2118508"/>
          </a:xfrm>
          <a:prstGeom prst="rect">
            <a:avLst/>
          </a:prstGeom>
        </p:spPr>
      </p:pic>
      <p:pic>
        <p:nvPicPr>
          <p:cNvPr id="10" name="图片 22"/>
          <p:cNvPicPr>
            <a:picLocks noChangeAspect="1"/>
          </p:cNvPicPr>
          <p:nvPr/>
        </p:nvPicPr>
        <p:blipFill>
          <a:blip r:embed="rId8"/>
          <a:stretch>
            <a:fillRect/>
          </a:stretch>
        </p:blipFill>
        <p:spPr>
          <a:xfrm>
            <a:off x="5037578" y="4130010"/>
            <a:ext cx="7005114" cy="2216244"/>
          </a:xfrm>
          <a:prstGeom prst="rect">
            <a:avLst/>
          </a:prstGeom>
        </p:spPr>
      </p:pic>
      <p:pic>
        <p:nvPicPr>
          <p:cNvPr id="11" name="图片 24"/>
          <p:cNvPicPr>
            <a:picLocks noChangeAspect="1"/>
          </p:cNvPicPr>
          <p:nvPr/>
        </p:nvPicPr>
        <p:blipFill>
          <a:blip r:embed="rId9"/>
          <a:stretch>
            <a:fillRect/>
          </a:stretch>
        </p:blipFill>
        <p:spPr>
          <a:xfrm>
            <a:off x="5086224" y="4528785"/>
            <a:ext cx="6874992" cy="189068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AE9F07C-8DCF-0548-96C7-57B9D1FA6FBB}" type="slidenum">
              <a:rPr lang="en-US" smtClean="0"/>
              <a:t>5</a:t>
            </a:fld>
            <a:endParaRPr lang="en-US"/>
          </a:p>
        </p:txBody>
      </p:sp>
      <p:sp>
        <p:nvSpPr>
          <p:cNvPr id="9" name="标题 1"/>
          <p:cNvSpPr txBox="1"/>
          <p:nvPr/>
        </p:nvSpPr>
        <p:spPr>
          <a:xfrm>
            <a:off x="710659" y="291845"/>
            <a:ext cx="9210582" cy="6824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CN" altLang="en-US" sz="3600">
                <a:solidFill>
                  <a:schemeClr val="bg1"/>
                </a:solidFill>
                <a:latin typeface="Songti SC" panose="02010600040101010101" pitchFamily="2" charset="-122"/>
                <a:ea typeface="Songti SC" panose="02010600040101010101" pitchFamily="2" charset="-122"/>
                <a:cs typeface="Times New Roman" panose="02020603050405020304" pitchFamily="18" charset="0"/>
              </a:rPr>
              <a:t>课程实验（个人，</a:t>
            </a:r>
            <a:r>
              <a:rPr lang="en-US" altLang="zh-CN" sz="3600">
                <a:solidFill>
                  <a:schemeClr val="bg1"/>
                </a:solidFill>
                <a:latin typeface="Songti SC" panose="02010600040101010101" pitchFamily="2" charset="-122"/>
                <a:ea typeface="Songti SC" panose="02010600040101010101" pitchFamily="2" charset="-122"/>
                <a:cs typeface="Times New Roman" panose="02020603050405020304" pitchFamily="18" charset="0"/>
              </a:rPr>
              <a:t>4</a:t>
            </a:r>
            <a:r>
              <a:rPr lang="zh-CN" altLang="en-US" sz="3600">
                <a:solidFill>
                  <a:schemeClr val="bg1"/>
                </a:solidFill>
                <a:latin typeface="Songti SC" panose="02010600040101010101" pitchFamily="2" charset="-122"/>
                <a:ea typeface="Songti SC" panose="02010600040101010101" pitchFamily="2" charset="-122"/>
                <a:cs typeface="Times New Roman" panose="02020603050405020304" pitchFamily="18" charset="0"/>
              </a:rPr>
              <a:t>次</a:t>
            </a:r>
            <a:r>
              <a:rPr lang="zh-CN" altLang="en-US" sz="3600" smtClean="0">
                <a:solidFill>
                  <a:schemeClr val="bg1"/>
                </a:solidFill>
                <a:latin typeface="Songti SC" panose="02010600040101010101" pitchFamily="2" charset="-122"/>
                <a:ea typeface="Songti SC" panose="02010600040101010101" pitchFamily="2" charset="-122"/>
                <a:cs typeface="Times New Roman" panose="02020603050405020304" pitchFamily="18" charset="0"/>
              </a:rPr>
              <a:t>）</a:t>
            </a:r>
            <a:r>
              <a:rPr lang="en-US" altLang="zh-CN" sz="3600" smtClean="0">
                <a:solidFill>
                  <a:schemeClr val="bg1"/>
                </a:solidFill>
                <a:latin typeface="Songti SC" panose="02010600040101010101" pitchFamily="2" charset="-122"/>
                <a:ea typeface="Songti SC" panose="02010600040101010101" pitchFamily="2" charset="-122"/>
                <a:cs typeface="Times New Roman" panose="02020603050405020304" pitchFamily="18" charset="0"/>
              </a:rPr>
              <a:t>——</a:t>
            </a:r>
            <a:r>
              <a:rPr lang="zh-CN" altLang="en-US" sz="3600" smtClean="0">
                <a:solidFill>
                  <a:schemeClr val="bg1"/>
                </a:solidFill>
                <a:latin typeface="Songti SC" panose="02010600040101010101" pitchFamily="2" charset="-122"/>
                <a:ea typeface="Songti SC" panose="02010600040101010101" pitchFamily="2" charset="-122"/>
                <a:cs typeface="Times New Roman" panose="02020603050405020304" pitchFamily="18" charset="0"/>
              </a:rPr>
              <a:t> </a:t>
            </a:r>
            <a:r>
              <a:rPr lang="en-US" altLang="zh-CN" sz="3600" smtClean="0">
                <a:solidFill>
                  <a:schemeClr val="bg1"/>
                </a:solidFill>
                <a:latin typeface="Songti SC" panose="02010600040101010101" pitchFamily="2" charset="-122"/>
                <a:ea typeface="Songti SC" panose="02010600040101010101" pitchFamily="2" charset="-122"/>
                <a:cs typeface="Times New Roman" panose="02020603050405020304" pitchFamily="18" charset="0"/>
              </a:rPr>
              <a:t>40%</a:t>
            </a:r>
            <a:endParaRPr lang="en-US" altLang="zh-CN" sz="3600" dirty="0">
              <a:solidFill>
                <a:schemeClr val="bg1"/>
              </a:solidFill>
              <a:latin typeface="Songti SC" panose="02010600040101010101" pitchFamily="2" charset="-122"/>
              <a:ea typeface="Songti SC" panose="02010600040101010101" pitchFamily="2" charset="-122"/>
              <a:cs typeface="Times New Roman" panose="02020603050405020304" pitchFamily="18" charset="0"/>
            </a:endParaRPr>
          </a:p>
        </p:txBody>
      </p:sp>
      <p:sp>
        <p:nvSpPr>
          <p:cNvPr id="4" name="Content Placeholder 2"/>
          <p:cNvSpPr txBox="1"/>
          <p:nvPr/>
        </p:nvSpPr>
        <p:spPr>
          <a:xfrm>
            <a:off x="838200" y="1825625"/>
            <a:ext cx="10515600" cy="480167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mtClean="0">
                <a:effectLst/>
                <a:latin typeface="微软雅黑" panose="020B0503020204020204" pitchFamily="34" charset="-122"/>
                <a:ea typeface="微软雅黑" panose="020B0503020204020204" pitchFamily="34" charset="-122"/>
                <a:cs typeface="Times New Roman" panose="02020603050405020304" pitchFamily="18" charset="0"/>
              </a:rPr>
              <a:t>实验主题</a:t>
            </a:r>
            <a:endParaRPr lang="en-US" altLang="zh-CN" smtClean="0">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nSpc>
                <a:spcPct val="100000"/>
              </a:lnSpc>
              <a:buFont typeface="+mj-lt"/>
              <a:buAutoNum type="alphaLcParenR"/>
            </a:pPr>
            <a:r>
              <a:rPr lang="en-US" altLang="zh-CN">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a:latin typeface="微软雅黑" panose="020B0503020204020204" pitchFamily="34" charset="-122"/>
                <a:ea typeface="微软雅黑" panose="020B0503020204020204" pitchFamily="34" charset="-122"/>
                <a:cs typeface="Times New Roman" panose="02020603050405020304" pitchFamily="18" charset="0"/>
              </a:rPr>
              <a:t>基础实验指导（</a:t>
            </a:r>
            <a:r>
              <a:rPr lang="en-US" altLang="zh-CN">
                <a:latin typeface="微软雅黑" panose="020B0503020204020204" pitchFamily="34" charset="-122"/>
                <a:ea typeface="微软雅黑" panose="020B0503020204020204" pitchFamily="34" charset="-122"/>
                <a:cs typeface="Times New Roman" panose="02020603050405020304" pitchFamily="18" charset="0"/>
              </a:rPr>
              <a:t>5</a:t>
            </a:r>
            <a:r>
              <a:rPr lang="zh-CN" altLang="en-US">
                <a:latin typeface="微软雅黑" panose="020B0503020204020204" pitchFamily="34" charset="-122"/>
                <a:ea typeface="微软雅黑" panose="020B0503020204020204" pitchFamily="34" charset="-122"/>
                <a:cs typeface="Times New Roman" panose="02020603050405020304" pitchFamily="18" charset="0"/>
              </a:rPr>
              <a:t>分</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~2h</a:t>
            </a:r>
            <a:endParaRPr lang="en-US" altLang="zh-CN">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nSpc>
                <a:spcPct val="100000"/>
              </a:lnSpc>
              <a:buFont typeface="+mj-lt"/>
              <a:buAutoNum type="alphaLcParenR"/>
            </a:pPr>
            <a:r>
              <a:rPr lang="zh-CN" altLang="en-US">
                <a:latin typeface="微软雅黑" panose="020B0503020204020204" pitchFamily="34" charset="-122"/>
                <a:ea typeface="微软雅黑" panose="020B0503020204020204" pitchFamily="34" charset="-122"/>
                <a:cs typeface="Times New Roman" panose="02020603050405020304" pitchFamily="18" charset="0"/>
              </a:rPr>
              <a:t>分布式文件系统（</a:t>
            </a:r>
            <a:r>
              <a:rPr lang="en-US" altLang="zh-CN">
                <a:latin typeface="微软雅黑" panose="020B0503020204020204" pitchFamily="34" charset="-122"/>
                <a:ea typeface="微软雅黑" panose="020B0503020204020204" pitchFamily="34" charset="-122"/>
                <a:cs typeface="Times New Roman" panose="02020603050405020304" pitchFamily="18" charset="0"/>
              </a:rPr>
              <a:t>15</a:t>
            </a:r>
            <a:r>
              <a:rPr lang="zh-CN" altLang="en-US">
                <a:latin typeface="微软雅黑" panose="020B0503020204020204" pitchFamily="34" charset="-122"/>
                <a:ea typeface="微软雅黑" panose="020B0503020204020204" pitchFamily="34" charset="-122"/>
                <a:cs typeface="Times New Roman" panose="02020603050405020304" pitchFamily="18" charset="0"/>
              </a:rPr>
              <a:t>分</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~15h</a:t>
            </a:r>
            <a:endParaRPr lang="en-US" altLang="zh-CN">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nSpc>
                <a:spcPct val="100000"/>
              </a:lnSpc>
              <a:buFont typeface="+mj-lt"/>
              <a:buAutoNum type="alphaLcParenR"/>
            </a:pPr>
            <a:r>
              <a:rPr lang="en-US" altLang="zh-CN">
                <a:latin typeface="微软雅黑" panose="020B0503020204020204" pitchFamily="34" charset="-122"/>
                <a:ea typeface="微软雅黑" panose="020B0503020204020204" pitchFamily="34" charset="-122"/>
                <a:cs typeface="Times New Roman" panose="02020603050405020304" pitchFamily="18" charset="0"/>
              </a:rPr>
              <a:t>Spark</a:t>
            </a:r>
            <a:r>
              <a:rPr lang="zh-CN" altLang="en-US">
                <a:latin typeface="微软雅黑" panose="020B0503020204020204" pitchFamily="34" charset="-122"/>
                <a:ea typeface="微软雅黑" panose="020B0503020204020204" pitchFamily="34" charset="-122"/>
                <a:cs typeface="Times New Roman" panose="02020603050405020304" pitchFamily="18" charset="0"/>
              </a:rPr>
              <a:t>（</a:t>
            </a:r>
            <a:r>
              <a:rPr lang="en-US" altLang="zh-CN">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a:latin typeface="微软雅黑" panose="020B0503020204020204" pitchFamily="34" charset="-122"/>
                <a:ea typeface="微软雅黑" panose="020B0503020204020204" pitchFamily="34" charset="-122"/>
                <a:cs typeface="Times New Roman" panose="02020603050405020304" pitchFamily="18" charset="0"/>
              </a:rPr>
              <a:t>分</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~10h</a:t>
            </a:r>
            <a:endParaRPr lang="en-US" altLang="zh-CN">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nSpc>
                <a:spcPct val="100000"/>
              </a:lnSpc>
              <a:buFont typeface="+mj-lt"/>
              <a:buAutoNum type="alphaLcParenR"/>
            </a:pPr>
            <a:r>
              <a:rPr lang="en-US" altLang="zh-CN">
                <a:latin typeface="微软雅黑" panose="020B0503020204020204" pitchFamily="34" charset="-122"/>
                <a:ea typeface="微软雅黑" panose="020B0503020204020204" pitchFamily="34" charset="-122"/>
                <a:cs typeface="Times New Roman" panose="02020603050405020304" pitchFamily="18" charset="0"/>
              </a:rPr>
              <a:t>Spark streaming </a:t>
            </a:r>
            <a:r>
              <a:rPr lang="zh-CN" altLang="en-US">
                <a:latin typeface="微软雅黑" panose="020B0503020204020204" pitchFamily="34" charset="-122"/>
                <a:ea typeface="微软雅黑" panose="020B0503020204020204" pitchFamily="34" charset="-122"/>
                <a:cs typeface="Times New Roman" panose="02020603050405020304" pitchFamily="18" charset="0"/>
              </a:rPr>
              <a:t>（</a:t>
            </a:r>
            <a:r>
              <a:rPr lang="en-US" altLang="zh-CN">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a:latin typeface="微软雅黑" panose="020B0503020204020204" pitchFamily="34" charset="-122"/>
                <a:ea typeface="微软雅黑" panose="020B0503020204020204" pitchFamily="34" charset="-122"/>
                <a:cs typeface="Times New Roman" panose="02020603050405020304" pitchFamily="18" charset="0"/>
              </a:rPr>
              <a:t>分</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~4h</a:t>
            </a:r>
            <a:endPar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buNone/>
            </a:pPr>
            <a:r>
              <a:rPr lang="zh-CN" altLang="en-US" sz="2400" smtClean="0">
                <a:latin typeface="微软雅黑" panose="020B0503020204020204" pitchFamily="34" charset="-122"/>
                <a:ea typeface="微软雅黑" panose="020B0503020204020204" pitchFamily="34" charset="-122"/>
                <a:cs typeface="Times New Roman" panose="02020603050405020304" pitchFamily="18" charset="0"/>
              </a:rPr>
              <a:t>备注</a:t>
            </a:r>
            <a:r>
              <a:rPr lang="en-US" altLang="zh-CN" sz="2400" smtClean="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smtClean="0">
                <a:latin typeface="微软雅黑" panose="020B0503020204020204" pitchFamily="34" charset="-122"/>
                <a:ea typeface="微软雅黑" panose="020B0503020204020204" pitchFamily="34" charset="-122"/>
                <a:cs typeface="Times New Roman" panose="02020603050405020304" pitchFamily="18" charset="0"/>
              </a:rPr>
              <a:t>：可以通过完成</a:t>
            </a:r>
            <a:r>
              <a:rPr lang="en-US" altLang="zh-CN" sz="2400" smtClean="0">
                <a:latin typeface="微软雅黑" panose="020B0503020204020204" pitchFamily="34" charset="-122"/>
                <a:ea typeface="微软雅黑" panose="020B0503020204020204" pitchFamily="34" charset="-122"/>
                <a:cs typeface="Times New Roman" panose="02020603050405020304" pitchFamily="18" charset="0"/>
              </a:rPr>
              <a:t>Bonus</a:t>
            </a:r>
            <a:r>
              <a:rPr lang="zh-CN" altLang="en-US" sz="2400" smtClean="0">
                <a:latin typeface="微软雅黑" panose="020B0503020204020204" pitchFamily="34" charset="-122"/>
                <a:ea typeface="微软雅黑" panose="020B0503020204020204" pitchFamily="34" charset="-122"/>
                <a:cs typeface="Times New Roman" panose="02020603050405020304" pitchFamily="18" charset="0"/>
              </a:rPr>
              <a:t>得到额外分数</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buNone/>
            </a:pPr>
            <a:r>
              <a:rPr lang="zh-CN" altLang="en-US" sz="2400" smtClean="0">
                <a:effectLst/>
                <a:latin typeface="微软雅黑" panose="020B0503020204020204" pitchFamily="34" charset="-122"/>
                <a:ea typeface="微软雅黑" panose="020B0503020204020204" pitchFamily="34" charset="-122"/>
                <a:cs typeface="Times New Roman" panose="02020603050405020304" pitchFamily="18" charset="0"/>
              </a:rPr>
              <a:t>备注</a:t>
            </a:r>
            <a:r>
              <a:rPr lang="en-US" altLang="zh-CN" sz="2400" smtClean="0">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smtClean="0">
                <a:effectLst/>
                <a:latin typeface="微软雅黑" panose="020B0503020204020204" pitchFamily="34" charset="-122"/>
                <a:ea typeface="微软雅黑" panose="020B0503020204020204" pitchFamily="34" charset="-122"/>
                <a:cs typeface="Times New Roman" panose="02020603050405020304" pitchFamily="18" charset="0"/>
              </a:rPr>
              <a:t>：报告</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需提交</a:t>
            </a:r>
            <a:r>
              <a:rPr lang="zh-CN" altLang="en-US" sz="2400" b="1" u="sng" dirty="0">
                <a:effectLst/>
                <a:latin typeface="微软雅黑" panose="020B0503020204020204" pitchFamily="34" charset="-122"/>
                <a:ea typeface="微软雅黑" panose="020B0503020204020204" pitchFamily="34" charset="-122"/>
                <a:cs typeface="Times New Roman" panose="02020603050405020304" pitchFamily="18" charset="0"/>
              </a:rPr>
              <a:t>关键代码和注释</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（文本形式），</a:t>
            </a:r>
            <a:r>
              <a:rPr lang="zh-CN" altLang="en-US" sz="2400" b="1" u="sng" dirty="0">
                <a:effectLst/>
                <a:latin typeface="微软雅黑" panose="020B0503020204020204" pitchFamily="34" charset="-122"/>
                <a:ea typeface="微软雅黑" panose="020B0503020204020204" pitchFamily="34" charset="-122"/>
                <a:cs typeface="Times New Roman" panose="02020603050405020304" pitchFamily="18" charset="0"/>
                <a:sym typeface="+mn-ea"/>
              </a:rPr>
              <a:t>中间实验结果</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sym typeface="+mn-ea"/>
              </a:rPr>
              <a:t>（按照指导书要求）</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effectLst/>
                <a:latin typeface="微软雅黑" panose="020B0503020204020204" pitchFamily="34" charset="-122"/>
                <a:ea typeface="微软雅黑" panose="020B0503020204020204" pitchFamily="34" charset="-122"/>
                <a:cs typeface="Times New Roman" panose="02020603050405020304" pitchFamily="18" charset="0"/>
              </a:rPr>
              <a:t>严禁抄袭</a:t>
            </a:r>
            <a:endPar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AE9F07C-8DCF-0548-96C7-57B9D1FA6FBB}" type="slidenum">
              <a:rPr lang="en-US" smtClean="0"/>
              <a:t>6</a:t>
            </a:fld>
            <a:endParaRPr lang="en-US"/>
          </a:p>
        </p:txBody>
      </p:sp>
      <p:sp>
        <p:nvSpPr>
          <p:cNvPr id="9" name="标题 1"/>
          <p:cNvSpPr txBox="1"/>
          <p:nvPr/>
        </p:nvSpPr>
        <p:spPr>
          <a:xfrm>
            <a:off x="710659" y="291845"/>
            <a:ext cx="9210582" cy="6824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3600" b="0" i="0" u="none" strike="noStrike" kern="1200" cap="none" spc="0" normalizeH="0" baseline="0" noProof="0" smtClean="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实验一：</a:t>
            </a:r>
            <a:r>
              <a:rPr kumimoji="0" lang="en-US" altLang="zh-CN" sz="3600" b="0" i="0" u="none" strike="noStrike" kern="1200" cap="none" spc="0" normalizeH="0" baseline="0" noProof="0" smtClean="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Linux</a:t>
            </a:r>
            <a:r>
              <a:rPr kumimoji="0" lang="zh-CN" altLang="en-US" sz="3600" b="0" i="0" u="none" strike="noStrike" kern="1200" cap="none" spc="0" normalizeH="0" baseline="0" noProof="0" smtClean="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基础实验指导</a:t>
            </a:r>
            <a:r>
              <a:rPr kumimoji="0" lang="en-US" altLang="zh-CN" sz="3600" b="0" i="0" u="none" strike="noStrike" kern="1200" cap="none" spc="0" normalizeH="0" baseline="0" noProof="0" smtClean="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a:t>
            </a:r>
            <a:r>
              <a:rPr lang="en-US" altLang="zh-CN" sz="3600" smtClean="0">
                <a:solidFill>
                  <a:schemeClr val="bg1"/>
                </a:solidFill>
                <a:latin typeface="华文中宋" panose="02010600040101010101" pitchFamily="2" charset="-122"/>
                <a:ea typeface="华文中宋" panose="02010600040101010101" pitchFamily="2" charset="-122"/>
                <a:cs typeface="Times New Roman" panose="02020603050405020304" pitchFamily="18" charset="0"/>
              </a:rPr>
              <a:t>2h</a:t>
            </a:r>
            <a:r>
              <a:rPr lang="zh-CN" altLang="en-US" sz="3600" smtClean="0">
                <a:solidFill>
                  <a:schemeClr val="bg1"/>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3600" smtClean="0">
                <a:solidFill>
                  <a:schemeClr val="bg1"/>
                </a:solidFill>
                <a:latin typeface="华文中宋" panose="02010600040101010101" pitchFamily="2" charset="-122"/>
                <a:ea typeface="华文中宋" panose="02010600040101010101" pitchFamily="2" charset="-122"/>
                <a:cs typeface="Times New Roman" panose="02020603050405020304" pitchFamily="18" charset="0"/>
              </a:rPr>
              <a:t>10/10</a:t>
            </a:r>
            <a:r>
              <a:rPr kumimoji="0" lang="en-US" altLang="zh-CN" sz="3600" b="0" i="0" u="none" strike="noStrike" kern="1200" cap="none" spc="0" normalizeH="0" baseline="0" noProof="0" smtClean="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a:t>
            </a:r>
            <a:endParaRPr kumimoji="0" lang="zh-CN" altLang="en-US" sz="3600" b="0" i="0" u="none" strike="noStrike" kern="120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6" name="Content Placeholder 2"/>
          <p:cNvSpPr txBox="1"/>
          <p:nvPr/>
        </p:nvSpPr>
        <p:spPr>
          <a:xfrm>
            <a:off x="838199" y="1825625"/>
            <a:ext cx="11292281" cy="480167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mtClean="0">
                <a:effectLst/>
                <a:latin typeface="微软雅黑" panose="020B0503020204020204" pitchFamily="34" charset="-122"/>
                <a:ea typeface="微软雅黑" panose="020B0503020204020204" pitchFamily="34" charset="-122"/>
                <a:cs typeface="Times New Roman" panose="02020603050405020304" pitchFamily="18" charset="0"/>
              </a:rPr>
              <a:t>实验内容</a:t>
            </a:r>
            <a:endParaRPr lang="en-US" altLang="zh-CN" smtClean="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00000"/>
              </a:lnSpc>
            </a:pPr>
            <a:r>
              <a:rPr lang="zh-CN" altLang="en-US">
                <a:latin typeface="微软雅黑" panose="020B0503020204020204" pitchFamily="34" charset="-122"/>
                <a:ea typeface="微软雅黑" panose="020B0503020204020204" pitchFamily="34" charset="-122"/>
                <a:cs typeface="Times New Roman" panose="02020603050405020304" pitchFamily="18" charset="0"/>
              </a:rPr>
              <a:t>通过对常用命令</a:t>
            </a:r>
            <a:r>
              <a:rPr lang="en-US" altLang="zh-CN">
                <a:latin typeface="微软雅黑" panose="020B0503020204020204" pitchFamily="34" charset="-122"/>
                <a:ea typeface="微软雅黑" panose="020B0503020204020204" pitchFamily="34" charset="-122"/>
                <a:cs typeface="Times New Roman" panose="02020603050405020304" pitchFamily="18" charset="0"/>
              </a:rPr>
              <a:t>`cd</a:t>
            </a:r>
            <a:r>
              <a:rPr lang="zh-CN" altLang="en-US">
                <a:latin typeface="微软雅黑" panose="020B0503020204020204" pitchFamily="34" charset="-122"/>
                <a:ea typeface="微软雅黑" panose="020B0503020204020204" pitchFamily="34" charset="-122"/>
                <a:cs typeface="Times New Roman" panose="02020603050405020304" pitchFamily="18" charset="0"/>
              </a:rPr>
              <a:t>、</a:t>
            </a:r>
            <a:r>
              <a:rPr lang="en-US" altLang="zh-CN">
                <a:latin typeface="微软雅黑" panose="020B0503020204020204" pitchFamily="34" charset="-122"/>
                <a:ea typeface="微软雅黑" panose="020B0503020204020204" pitchFamily="34" charset="-122"/>
                <a:cs typeface="Times New Roman" panose="02020603050405020304" pitchFamily="18" charset="0"/>
              </a:rPr>
              <a:t>ls</a:t>
            </a:r>
            <a:r>
              <a:rPr lang="zh-CN" altLang="en-US">
                <a:latin typeface="微软雅黑" panose="020B0503020204020204" pitchFamily="34" charset="-122"/>
                <a:ea typeface="微软雅黑" panose="020B0503020204020204" pitchFamily="34" charset="-122"/>
                <a:cs typeface="Times New Roman" panose="02020603050405020304" pitchFamily="18" charset="0"/>
              </a:rPr>
              <a:t>、</a:t>
            </a:r>
            <a:r>
              <a:rPr lang="en-US" altLang="zh-CN">
                <a:latin typeface="微软雅黑" panose="020B0503020204020204" pitchFamily="34" charset="-122"/>
                <a:ea typeface="微软雅黑" panose="020B0503020204020204" pitchFamily="34" charset="-122"/>
                <a:cs typeface="Times New Roman" panose="02020603050405020304" pitchFamily="18" charset="0"/>
              </a:rPr>
              <a:t>cp</a:t>
            </a:r>
            <a:r>
              <a:rPr lang="zh-CN" altLang="en-US">
                <a:latin typeface="微软雅黑" panose="020B0503020204020204" pitchFamily="34" charset="-122"/>
                <a:ea typeface="微软雅黑" panose="020B0503020204020204" pitchFamily="34" charset="-122"/>
                <a:cs typeface="Times New Roman" panose="02020603050405020304" pitchFamily="18" charset="0"/>
              </a:rPr>
              <a:t>、</a:t>
            </a:r>
            <a:r>
              <a:rPr lang="en-US" altLang="zh-CN">
                <a:latin typeface="微软雅黑" panose="020B0503020204020204" pitchFamily="34" charset="-122"/>
                <a:ea typeface="微软雅黑" panose="020B0503020204020204" pitchFamily="34" charset="-122"/>
                <a:cs typeface="Times New Roman" panose="02020603050405020304" pitchFamily="18" charset="0"/>
              </a:rPr>
              <a:t>mv</a:t>
            </a:r>
            <a:r>
              <a:rPr lang="zh-CN" altLang="en-US">
                <a:latin typeface="微软雅黑" panose="020B0503020204020204" pitchFamily="34" charset="-122"/>
                <a:ea typeface="微软雅黑" panose="020B0503020204020204" pitchFamily="34" charset="-122"/>
                <a:cs typeface="Times New Roman" panose="02020603050405020304" pitchFamily="18" charset="0"/>
              </a:rPr>
              <a:t>、</a:t>
            </a:r>
            <a:r>
              <a:rPr lang="en-US" altLang="zh-CN">
                <a:latin typeface="微软雅黑" panose="020B0503020204020204" pitchFamily="34" charset="-122"/>
                <a:ea typeface="微软雅黑" panose="020B0503020204020204" pitchFamily="34" charset="-122"/>
                <a:cs typeface="Times New Roman" panose="02020603050405020304" pitchFamily="18" charset="0"/>
              </a:rPr>
              <a:t>rm</a:t>
            </a:r>
            <a:r>
              <a:rPr lang="zh-CN" altLang="en-US">
                <a:latin typeface="微软雅黑" panose="020B0503020204020204" pitchFamily="34" charset="-122"/>
                <a:ea typeface="微软雅黑" panose="020B0503020204020204" pitchFamily="34" charset="-122"/>
                <a:cs typeface="Times New Roman" panose="02020603050405020304" pitchFamily="18" charset="0"/>
              </a:rPr>
              <a:t>、</a:t>
            </a:r>
            <a:r>
              <a:rPr lang="en-US" altLang="zh-CN">
                <a:latin typeface="微软雅黑" panose="020B0503020204020204" pitchFamily="34" charset="-122"/>
                <a:ea typeface="微软雅黑" panose="020B0503020204020204" pitchFamily="34" charset="-122"/>
                <a:cs typeface="Times New Roman" panose="02020603050405020304" pitchFamily="18" charset="0"/>
              </a:rPr>
              <a:t>mkdir`</a:t>
            </a:r>
            <a:r>
              <a:rPr lang="zh-CN" altLang="en-US">
                <a:latin typeface="微软雅黑" panose="020B0503020204020204" pitchFamily="34" charset="-122"/>
                <a:ea typeface="微软雅黑" panose="020B0503020204020204" pitchFamily="34" charset="-122"/>
                <a:cs typeface="Times New Roman" panose="02020603050405020304" pitchFamily="18" charset="0"/>
              </a:rPr>
              <a:t>等文件命令的操作，掌握</a:t>
            </a:r>
            <a:r>
              <a:rPr lang="en-US" altLang="zh-CN">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a:latin typeface="微软雅黑" panose="020B0503020204020204" pitchFamily="34" charset="-122"/>
                <a:ea typeface="微软雅黑" panose="020B0503020204020204" pitchFamily="34" charset="-122"/>
                <a:cs typeface="Times New Roman" panose="02020603050405020304" pitchFamily="18" charset="0"/>
              </a:rPr>
              <a:t>操作系统中文件命令的用法。（</a:t>
            </a:r>
            <a:r>
              <a:rPr lang="en-US" altLang="zh-CN">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a:latin typeface="微软雅黑" panose="020B0503020204020204" pitchFamily="34" charset="-122"/>
                <a:ea typeface="微软雅黑" panose="020B0503020204020204" pitchFamily="34" charset="-122"/>
                <a:cs typeface="Times New Roman" panose="02020603050405020304" pitchFamily="18" charset="0"/>
              </a:rPr>
              <a:t>分</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1" indent="0">
              <a:lnSpc>
                <a:spcPct val="100000"/>
              </a:lnSpc>
              <a:buNone/>
            </a:pPr>
            <a:endParaRPr lang="en-US" altLang="zh-CN" smtClean="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00000"/>
              </a:lnSpc>
            </a:pPr>
            <a:r>
              <a:rPr lang="zh-CN" altLang="en-US">
                <a:latin typeface="微软雅黑" panose="020B0503020204020204" pitchFamily="34" charset="-122"/>
                <a:ea typeface="微软雅黑" panose="020B0503020204020204" pitchFamily="34" charset="-122"/>
                <a:cs typeface="Times New Roman" panose="02020603050405020304" pitchFamily="18" charset="0"/>
              </a:rPr>
              <a:t>了解集群中多主机数据传输、任务处理 </a:t>
            </a:r>
            <a:r>
              <a:rPr lang="en-US" altLang="zh-CN">
                <a:latin typeface="微软雅黑" panose="020B0503020204020204" pitchFamily="34" charset="-122"/>
                <a:ea typeface="微软雅黑" panose="020B0503020204020204" pitchFamily="34" charset="-122"/>
                <a:cs typeface="Times New Roman" panose="02020603050405020304" pitchFamily="18" charset="0"/>
              </a:rPr>
              <a:t>(3</a:t>
            </a:r>
            <a:r>
              <a:rPr lang="zh-CN" altLang="en-US">
                <a:latin typeface="微软雅黑" panose="020B0503020204020204" pitchFamily="34" charset="-122"/>
                <a:ea typeface="微软雅黑" panose="020B0503020204020204" pitchFamily="34" charset="-122"/>
                <a:cs typeface="Times New Roman" panose="02020603050405020304" pitchFamily="18" charset="0"/>
              </a:rPr>
              <a:t>分</a:t>
            </a:r>
            <a:r>
              <a:rPr lang="en-US" altLang="zh-CN">
                <a:latin typeface="微软雅黑" panose="020B0503020204020204" pitchFamily="34" charset="-122"/>
                <a:ea typeface="微软雅黑" panose="020B0503020204020204" pitchFamily="34" charset="-122"/>
                <a:cs typeface="Times New Roman" panose="02020603050405020304" pitchFamily="18" charset="0"/>
              </a:rPr>
              <a:t>)</a:t>
            </a:r>
          </a:p>
          <a:p>
            <a:pPr marL="457200" lvl="1" indent="0">
              <a:lnSpc>
                <a:spcPct val="100000"/>
              </a:lnSpc>
              <a:buNone/>
            </a:pP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b="1">
                <a:latin typeface="微软雅黑" panose="020B0503020204020204" pitchFamily="34" charset="-122"/>
                <a:ea typeface="微软雅黑" panose="020B0503020204020204" pitchFamily="34" charset="-122"/>
                <a:cs typeface="Times New Roman" panose="02020603050405020304" pitchFamily="18" charset="0"/>
              </a:rPr>
              <a:t>linux shell</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脚本</a:t>
            </a:r>
            <a:r>
              <a:rPr lang="zh-CN" altLang="en-US">
                <a:latin typeface="微软雅黑" panose="020B0503020204020204" pitchFamily="34" charset="-122"/>
                <a:ea typeface="微软雅黑" panose="020B0503020204020204" pitchFamily="34" charset="-122"/>
                <a:cs typeface="Times New Roman" panose="02020603050405020304" pitchFamily="18" charset="0"/>
              </a:rPr>
              <a:t>实现（</a:t>
            </a:r>
            <a:r>
              <a:rPr lang="en-US" altLang="zh-CN">
                <a:latin typeface="微软雅黑" panose="020B0503020204020204" pitchFamily="34" charset="-122"/>
                <a:ea typeface="微软雅黑" panose="020B0503020204020204" pitchFamily="34" charset="-122"/>
                <a:cs typeface="Times New Roman" panose="02020603050405020304" pitchFamily="18" charset="0"/>
              </a:rPr>
              <a:t>1</a:t>
            </a:r>
            <a:r>
              <a:rPr lang="zh-CN" altLang="en-US">
                <a:latin typeface="微软雅黑" panose="020B0503020204020204" pitchFamily="34" charset="-122"/>
                <a:ea typeface="微软雅黑" panose="020B0503020204020204" pitchFamily="34" charset="-122"/>
                <a:cs typeface="Times New Roman" panose="02020603050405020304" pitchFamily="18" charset="0"/>
              </a:rPr>
              <a:t>）集群免密登录（</a:t>
            </a:r>
            <a:r>
              <a:rPr lang="en-US" altLang="zh-CN">
                <a:latin typeface="微软雅黑" panose="020B0503020204020204" pitchFamily="34" charset="-122"/>
                <a:ea typeface="微软雅黑" panose="020B0503020204020204" pitchFamily="34" charset="-122"/>
                <a:cs typeface="Times New Roman" panose="02020603050405020304" pitchFamily="18" charset="0"/>
              </a:rPr>
              <a:t>2</a:t>
            </a:r>
            <a:r>
              <a:rPr lang="zh-CN" altLang="en-US">
                <a:latin typeface="微软雅黑" panose="020B0503020204020204" pitchFamily="34" charset="-122"/>
                <a:ea typeface="微软雅黑" panose="020B0503020204020204" pitchFamily="34" charset="-122"/>
                <a:cs typeface="Times New Roman" panose="02020603050405020304" pitchFamily="18" charset="0"/>
              </a:rPr>
              <a:t>）词频统计任务</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smtClean="0">
                <a:latin typeface="微软雅黑" panose="020B0503020204020204" pitchFamily="34" charset="-122"/>
                <a:ea typeface="微软雅黑" panose="020B0503020204020204" pitchFamily="34" charset="-122"/>
                <a:cs typeface="Times New Roman" panose="02020603050405020304" pitchFamily="18" charset="0"/>
              </a:rPr>
              <a:t>30</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行</a:t>
            </a:r>
          </a:p>
          <a:p>
            <a:pPr marL="457200" lvl="1" indent="0">
              <a:lnSpc>
                <a:spcPct val="100000"/>
              </a:lnSpc>
              <a:buNone/>
            </a:pPr>
            <a:endParaRPr lang="zh-CN" altLang="en-US"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AE9F07C-8DCF-0548-96C7-57B9D1FA6FBB}" type="slidenum">
              <a:rPr lang="en-US" smtClean="0"/>
              <a:t>7</a:t>
            </a:fld>
            <a:endParaRPr lang="en-US"/>
          </a:p>
        </p:txBody>
      </p:sp>
      <p:sp>
        <p:nvSpPr>
          <p:cNvPr id="9" name="标题 1"/>
          <p:cNvSpPr txBox="1"/>
          <p:nvPr/>
        </p:nvSpPr>
        <p:spPr>
          <a:xfrm>
            <a:off x="710659" y="291845"/>
            <a:ext cx="9210582" cy="6824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3600" b="0" i="0" u="none" strike="noStrike" kern="1200" cap="none" spc="0" normalizeH="0" baseline="0" noProof="0" smtClean="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实验二：分布式文件系统</a:t>
            </a:r>
            <a:r>
              <a:rPr kumimoji="0" lang="en-US" altLang="zh-CN" sz="3600" b="0" i="0" u="none" strike="noStrike" kern="1200" cap="none" spc="0" normalizeH="0" baseline="0" noProof="0" smtClean="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a:t>
            </a:r>
            <a:r>
              <a:rPr lang="en-US" altLang="zh-CN" sz="3600" smtClean="0">
                <a:solidFill>
                  <a:schemeClr val="bg1"/>
                </a:solidFill>
                <a:latin typeface="华文中宋" panose="02010600040101010101" pitchFamily="2" charset="-122"/>
                <a:ea typeface="华文中宋" panose="02010600040101010101" pitchFamily="2" charset="-122"/>
                <a:cs typeface="Times New Roman" panose="02020603050405020304" pitchFamily="18" charset="0"/>
              </a:rPr>
              <a:t>15h, 10/31</a:t>
            </a:r>
            <a:r>
              <a:rPr kumimoji="0" lang="en-US" altLang="zh-CN" sz="3600" b="0" i="0" u="none" strike="noStrike" kern="1200" cap="none" spc="0" normalizeH="0" baseline="0" noProof="0" smtClean="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a:t>
            </a:r>
            <a:endParaRPr kumimoji="0" lang="zh-CN" altLang="en-US" sz="3600" b="0" i="0" u="none" strike="noStrike" kern="120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6" name="Content Placeholder 2"/>
          <p:cNvSpPr txBox="1"/>
          <p:nvPr/>
        </p:nvSpPr>
        <p:spPr>
          <a:xfrm>
            <a:off x="838199" y="1825625"/>
            <a:ext cx="11292281" cy="480167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mtClean="0">
                <a:effectLst/>
                <a:latin typeface="微软雅黑" panose="020B0503020204020204" pitchFamily="34" charset="-122"/>
                <a:ea typeface="微软雅黑" panose="020B0503020204020204" pitchFamily="34" charset="-122"/>
                <a:cs typeface="Times New Roman" panose="02020603050405020304" pitchFamily="18" charset="0"/>
              </a:rPr>
              <a:t>实验内容</a:t>
            </a:r>
            <a:endParaRPr lang="en-US" altLang="zh-CN" smtClean="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00000"/>
              </a:lnSpc>
            </a:pPr>
            <a:r>
              <a:rPr lang="zh-CN" altLang="en-US">
                <a:latin typeface="微软雅黑" panose="020B0503020204020204" pitchFamily="34" charset="-122"/>
                <a:ea typeface="微软雅黑" panose="020B0503020204020204" pitchFamily="34" charset="-122"/>
                <a:cs typeface="Times New Roman" panose="02020603050405020304" pitchFamily="18" charset="0"/>
              </a:rPr>
              <a:t>了解 </a:t>
            </a:r>
            <a:r>
              <a:rPr lang="en-US" altLang="zh-CN">
                <a:latin typeface="微软雅黑" panose="020B0503020204020204" pitchFamily="34" charset="-122"/>
                <a:ea typeface="微软雅黑" panose="020B0503020204020204" pitchFamily="34" charset="-122"/>
                <a:cs typeface="Times New Roman" panose="02020603050405020304" pitchFamily="18" charset="0"/>
              </a:rPr>
              <a:t>Hadoop </a:t>
            </a:r>
            <a:r>
              <a:rPr lang="zh-CN" altLang="en-US">
                <a:latin typeface="微软雅黑" panose="020B0503020204020204" pitchFamily="34" charset="-122"/>
                <a:ea typeface="微软雅黑" panose="020B0503020204020204" pitchFamily="34" charset="-122"/>
                <a:cs typeface="Times New Roman" panose="02020603050405020304" pitchFamily="18" charset="0"/>
              </a:rPr>
              <a:t>分布式文件系统常用指令（</a:t>
            </a:r>
            <a:r>
              <a:rPr lang="en-US" altLang="zh-CN">
                <a:latin typeface="微软雅黑" panose="020B0503020204020204" pitchFamily="34" charset="-122"/>
                <a:ea typeface="微软雅黑" panose="020B0503020204020204" pitchFamily="34" charset="-122"/>
                <a:cs typeface="Times New Roman" panose="02020603050405020304" pitchFamily="18" charset="0"/>
              </a:rPr>
              <a:t>1</a:t>
            </a:r>
            <a:r>
              <a:rPr lang="zh-CN" altLang="en-US">
                <a:latin typeface="微软雅黑" panose="020B0503020204020204" pitchFamily="34" charset="-122"/>
                <a:ea typeface="微软雅黑" panose="020B0503020204020204" pitchFamily="34" charset="-122"/>
                <a:cs typeface="Times New Roman" panose="02020603050405020304" pitchFamily="18" charset="0"/>
              </a:rPr>
              <a:t>分）</a:t>
            </a:r>
          </a:p>
          <a:p>
            <a:pPr lvl="1">
              <a:lnSpc>
                <a:spcPct val="100000"/>
              </a:lnSpc>
            </a:pPr>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00000"/>
              </a:lnSpc>
            </a:pPr>
            <a:r>
              <a:rPr lang="zh-CN" altLang="en-US">
                <a:latin typeface="微软雅黑" panose="020B0503020204020204" pitchFamily="34" charset="-122"/>
                <a:ea typeface="微软雅黑" panose="020B0503020204020204" pitchFamily="34" charset="-122"/>
                <a:cs typeface="Times New Roman" panose="02020603050405020304" pitchFamily="18" charset="0"/>
              </a:rPr>
              <a:t>补全一个简单的分布式文件系统（</a:t>
            </a:r>
            <a:r>
              <a:rPr lang="en-US" altLang="zh-CN">
                <a:latin typeface="微软雅黑" panose="020B0503020204020204" pitchFamily="34" charset="-122"/>
                <a:ea typeface="微软雅黑" panose="020B0503020204020204" pitchFamily="34" charset="-122"/>
                <a:cs typeface="Times New Roman" panose="02020603050405020304" pitchFamily="18" charset="0"/>
              </a:rPr>
              <a:t>9</a:t>
            </a:r>
            <a:r>
              <a:rPr lang="zh-CN" altLang="en-US">
                <a:latin typeface="微软雅黑" panose="020B0503020204020204" pitchFamily="34" charset="-122"/>
                <a:ea typeface="微软雅黑" panose="020B0503020204020204" pitchFamily="34" charset="-122"/>
                <a:cs typeface="Times New Roman" panose="02020603050405020304" pitchFamily="18" charset="0"/>
              </a:rPr>
              <a:t>分）</a:t>
            </a:r>
          </a:p>
          <a:p>
            <a:pPr marL="457200" lvl="1" indent="0">
              <a:lnSpc>
                <a:spcPct val="100000"/>
              </a:lnSpc>
              <a:buNone/>
            </a:pP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   使用</a:t>
            </a:r>
            <a:r>
              <a:rPr lang="en-US" altLang="zh-CN" b="1">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b="1" smtClean="0">
                <a:latin typeface="微软雅黑" panose="020B0503020204020204" pitchFamily="34" charset="-122"/>
                <a:ea typeface="微软雅黑" panose="020B0503020204020204" pitchFamily="34" charset="-122"/>
                <a:cs typeface="Times New Roman" panose="02020603050405020304" pitchFamily="18" charset="0"/>
              </a:rPr>
              <a:t>实现</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类</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Google File System(GFS)</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中</a:t>
            </a:r>
            <a:r>
              <a:rPr lang="zh-CN" altLang="en-US">
                <a:latin typeface="微软雅黑" panose="020B0503020204020204" pitchFamily="34" charset="-122"/>
                <a:ea typeface="微软雅黑" panose="020B0503020204020204" pitchFamily="34" charset="-122"/>
                <a:cs typeface="Times New Roman" panose="02020603050405020304" pitchFamily="18" charset="0"/>
              </a:rPr>
              <a:t>的若干</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接口</a:t>
            </a:r>
            <a:r>
              <a:rPr lang="zh-CN" altLang="en-US">
                <a:latin typeface="微软雅黑" panose="020B0503020204020204" pitchFamily="34" charset="-122"/>
                <a:ea typeface="微软雅黑" panose="020B0503020204020204" pitchFamily="34" charset="-122"/>
                <a:cs typeface="Times New Roman" panose="02020603050405020304" pitchFamily="18" charset="0"/>
              </a:rPr>
              <a:t>。</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smtClean="0">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行</a:t>
            </a:r>
          </a:p>
          <a:p>
            <a:pPr lvl="1">
              <a:lnSpc>
                <a:spcPct val="100000"/>
              </a:lnSpc>
            </a:pPr>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00000"/>
              </a:lnSpc>
            </a:pPr>
            <a:r>
              <a:rPr lang="zh-CN" altLang="en-US">
                <a:latin typeface="微软雅黑" panose="020B0503020204020204" pitchFamily="34" charset="-122"/>
                <a:ea typeface="微软雅黑" panose="020B0503020204020204" pitchFamily="34" charset="-122"/>
                <a:cs typeface="Times New Roman" panose="02020603050405020304" pitchFamily="18" charset="0"/>
              </a:rPr>
              <a:t>在自己设计的分布式文件系统上实现</a:t>
            </a:r>
            <a:r>
              <a:rPr lang="en-US" altLang="zh-CN" b="1">
                <a:latin typeface="微软雅黑" panose="020B0503020204020204" pitchFamily="34" charset="-122"/>
                <a:ea typeface="微软雅黑" panose="020B0503020204020204" pitchFamily="34" charset="-122"/>
                <a:cs typeface="Times New Roman" panose="02020603050405020304" pitchFamily="18" charset="0"/>
              </a:rPr>
              <a:t>MapReduce</a:t>
            </a:r>
            <a:r>
              <a:rPr lang="zh-CN" altLang="en-US">
                <a:latin typeface="微软雅黑" panose="020B0503020204020204" pitchFamily="34" charset="-122"/>
                <a:ea typeface="微软雅黑" panose="020B0503020204020204" pitchFamily="34" charset="-122"/>
                <a:cs typeface="Times New Roman" panose="02020603050405020304" pitchFamily="18" charset="0"/>
              </a:rPr>
              <a:t>。（</a:t>
            </a:r>
            <a:r>
              <a:rPr lang="en-US" altLang="zh-CN">
                <a:latin typeface="微软雅黑" panose="020B0503020204020204" pitchFamily="34" charset="-122"/>
                <a:ea typeface="微软雅黑" panose="020B0503020204020204" pitchFamily="34" charset="-122"/>
                <a:cs typeface="Times New Roman" panose="02020603050405020304" pitchFamily="18" charset="0"/>
              </a:rPr>
              <a:t>5</a:t>
            </a:r>
            <a:r>
              <a:rPr lang="zh-CN" altLang="en-US">
                <a:latin typeface="微软雅黑" panose="020B0503020204020204" pitchFamily="34" charset="-122"/>
                <a:ea typeface="微软雅黑" panose="020B0503020204020204" pitchFamily="34" charset="-122"/>
                <a:cs typeface="Times New Roman" panose="02020603050405020304" pitchFamily="18" charset="0"/>
              </a:rPr>
              <a:t>分）</a:t>
            </a:r>
          </a:p>
          <a:p>
            <a:pPr marL="457200" lvl="1" indent="0">
              <a:lnSpc>
                <a:spcPct val="100000"/>
              </a:lnSpc>
              <a:buNone/>
            </a:pP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   使用</a:t>
            </a:r>
            <a:r>
              <a:rPr lang="en-US" altLang="zh-CN" b="1">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实现</a:t>
            </a:r>
            <a:r>
              <a:rPr lang="en-US" altLang="zh-CN" b="1">
                <a:latin typeface="微软雅黑" panose="020B0503020204020204" pitchFamily="34" charset="-122"/>
                <a:ea typeface="微软雅黑" panose="020B0503020204020204" pitchFamily="34" charset="-122"/>
                <a:cs typeface="Times New Roman" panose="02020603050405020304" pitchFamily="18" charset="0"/>
              </a:rPr>
              <a:t>map</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a:latin typeface="微软雅黑" panose="020B0503020204020204" pitchFamily="34" charset="-122"/>
                <a:ea typeface="微软雅黑" panose="020B0503020204020204" pitchFamily="34" charset="-122"/>
                <a:cs typeface="Times New Roman" panose="02020603050405020304" pitchFamily="18" charset="0"/>
              </a:rPr>
              <a:t>shuffle</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a:latin typeface="微软雅黑" panose="020B0503020204020204" pitchFamily="34" charset="-122"/>
                <a:ea typeface="微软雅黑" panose="020B0503020204020204" pitchFamily="34" charset="-122"/>
                <a:cs typeface="Times New Roman" panose="02020603050405020304" pitchFamily="18" charset="0"/>
              </a:rPr>
              <a:t>reduce</a:t>
            </a:r>
            <a:r>
              <a:rPr lang="zh-CN" altLang="en-US">
                <a:latin typeface="微软雅黑" panose="020B0503020204020204" pitchFamily="34" charset="-122"/>
                <a:ea typeface="微软雅黑" panose="020B0503020204020204" pitchFamily="34" charset="-122"/>
                <a:cs typeface="Times New Roman" panose="02020603050405020304" pitchFamily="18" charset="0"/>
              </a:rPr>
              <a:t>三个阶段</a:t>
            </a:r>
            <a:r>
              <a:rPr lang="zh-CN" altLang="en-US">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mtClean="0">
                <a:latin typeface="微软雅黑" panose="020B0503020204020204" pitchFamily="34" charset="-122"/>
                <a:ea typeface="微软雅黑" panose="020B0503020204020204" pitchFamily="34" charset="-122"/>
                <a:cs typeface="Times New Roman" panose="02020603050405020304" pitchFamily="18" charset="0"/>
                <a:sym typeface="+mn-ea"/>
              </a:rPr>
              <a:t>~150</a:t>
            </a:r>
            <a:r>
              <a:rPr lang="zh-CN" altLang="en-US" b="1" smtClean="0">
                <a:latin typeface="微软雅黑" panose="020B0503020204020204" pitchFamily="34" charset="-122"/>
                <a:ea typeface="微软雅黑" panose="020B0503020204020204" pitchFamily="34" charset="-122"/>
                <a:cs typeface="Times New Roman" panose="02020603050405020304" pitchFamily="18" charset="0"/>
                <a:sym typeface="+mn-ea"/>
              </a:rPr>
              <a:t>行</a:t>
            </a:r>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a:p>
            <a:pPr marL="457200" lvl="1" indent="0">
              <a:lnSpc>
                <a:spcPct val="100000"/>
              </a:lnSpc>
              <a:buNone/>
            </a:pPr>
            <a:endParaRPr lang="zh-CN" altLang="en-US"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t="8054" r="3185"/>
          <a:stretch>
            <a:fillRect/>
          </a:stretch>
        </p:blipFill>
        <p:spPr>
          <a:xfrm>
            <a:off x="6288047" y="2381810"/>
            <a:ext cx="5865663" cy="3813573"/>
          </a:xfrm>
          <a:prstGeom prst="rect">
            <a:avLst/>
          </a:prstGeom>
        </p:spPr>
      </p:pic>
      <p:cxnSp>
        <p:nvCxnSpPr>
          <p:cNvPr id="4" name="直接连接符 3"/>
          <p:cNvCxnSpPr/>
          <p:nvPr/>
        </p:nvCxnSpPr>
        <p:spPr>
          <a:xfrm>
            <a:off x="6140741" y="1493241"/>
            <a:ext cx="0" cy="511477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558434" y="1677798"/>
            <a:ext cx="3164969" cy="461665"/>
          </a:xfrm>
          <a:prstGeom prst="rect">
            <a:avLst/>
          </a:prstGeom>
          <a:noFill/>
        </p:spPr>
        <p:txBody>
          <a:bodyPr wrap="none" rtlCol="0">
            <a:spAutoFit/>
          </a:bodyPr>
          <a:lstStyle/>
          <a:p>
            <a:r>
              <a:rPr lang="en-US" altLang="zh-CN" sz="2400" smtClean="0">
                <a:latin typeface="微软雅黑" panose="020B0503020204020204" pitchFamily="34" charset="-122"/>
                <a:ea typeface="微软雅黑" panose="020B0503020204020204" pitchFamily="34" charset="-122"/>
              </a:rPr>
              <a:t>MapReduce</a:t>
            </a:r>
            <a:r>
              <a:rPr lang="zh-CN" altLang="en-US" sz="2400" smtClean="0">
                <a:latin typeface="微软雅黑" panose="020B0503020204020204" pitchFamily="34" charset="-122"/>
                <a:ea typeface="微软雅黑" panose="020B0503020204020204" pitchFamily="34" charset="-122"/>
              </a:rPr>
              <a:t>处理流程</a:t>
            </a:r>
            <a:endParaRPr lang="en-US" altLang="zh-CN" sz="2400" smtClean="0">
              <a:latin typeface="微软雅黑" panose="020B0503020204020204" pitchFamily="34" charset="-122"/>
              <a:ea typeface="微软雅黑" panose="020B0503020204020204" pitchFamily="34" charset="-122"/>
            </a:endParaRPr>
          </a:p>
        </p:txBody>
      </p:sp>
      <p:sp>
        <p:nvSpPr>
          <p:cNvPr id="8" name="文本框 7"/>
          <p:cNvSpPr txBox="1"/>
          <p:nvPr/>
        </p:nvSpPr>
        <p:spPr>
          <a:xfrm>
            <a:off x="469425" y="1677797"/>
            <a:ext cx="1982081" cy="461665"/>
          </a:xfrm>
          <a:prstGeom prst="rect">
            <a:avLst/>
          </a:prstGeom>
          <a:noFill/>
        </p:spPr>
        <p:txBody>
          <a:bodyPr wrap="none" rtlCol="0">
            <a:spAutoFit/>
          </a:bodyPr>
          <a:lstStyle/>
          <a:p>
            <a:r>
              <a:rPr lang="en-US" altLang="zh-CN" sz="2400" smtClean="0">
                <a:latin typeface="微软雅黑" panose="020B0503020204020204" pitchFamily="34" charset="-122"/>
                <a:ea typeface="微软雅黑" panose="020B0503020204020204" pitchFamily="34" charset="-122"/>
              </a:rPr>
              <a:t>GFS</a:t>
            </a:r>
            <a:r>
              <a:rPr lang="zh-CN" altLang="en-US" sz="2400" smtClean="0">
                <a:latin typeface="微软雅黑" panose="020B0503020204020204" pitchFamily="34" charset="-122"/>
                <a:ea typeface="微软雅黑" panose="020B0503020204020204" pitchFamily="34" charset="-122"/>
              </a:rPr>
              <a:t>接口实现</a:t>
            </a:r>
            <a:endParaRPr lang="en-US" altLang="zh-CN" sz="2400" smtClean="0">
              <a:latin typeface="微软雅黑" panose="020B0503020204020204" pitchFamily="34" charset="-122"/>
              <a:ea typeface="微软雅黑" panose="020B0503020204020204" pitchFamily="34" charset="-122"/>
            </a:endParaRPr>
          </a:p>
        </p:txBody>
      </p:sp>
      <p:sp>
        <p:nvSpPr>
          <p:cNvPr id="9" name="圆角矩形 8"/>
          <p:cNvSpPr/>
          <p:nvPr/>
        </p:nvSpPr>
        <p:spPr>
          <a:xfrm>
            <a:off x="2281872" y="2383379"/>
            <a:ext cx="1895912" cy="713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t>NameNode</a:t>
            </a:r>
            <a:endParaRPr lang="zh-CN" altLang="en-US" sz="2000"/>
          </a:p>
        </p:txBody>
      </p:sp>
      <p:sp>
        <p:nvSpPr>
          <p:cNvPr id="10" name="流程图: 磁盘 9"/>
          <p:cNvSpPr/>
          <p:nvPr/>
        </p:nvSpPr>
        <p:spPr>
          <a:xfrm>
            <a:off x="604007" y="3867325"/>
            <a:ext cx="1426129" cy="8556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t>DataNode1</a:t>
            </a:r>
            <a:endParaRPr lang="zh-CN" altLang="en-US" sz="2000"/>
          </a:p>
        </p:txBody>
      </p:sp>
      <p:sp>
        <p:nvSpPr>
          <p:cNvPr id="11" name="流程图: 磁盘 10"/>
          <p:cNvSpPr/>
          <p:nvPr/>
        </p:nvSpPr>
        <p:spPr>
          <a:xfrm>
            <a:off x="2516764" y="3862326"/>
            <a:ext cx="1426129" cy="8556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t>DataNode2</a:t>
            </a:r>
            <a:endParaRPr lang="zh-CN" altLang="en-US" sz="2000"/>
          </a:p>
        </p:txBody>
      </p:sp>
      <p:sp>
        <p:nvSpPr>
          <p:cNvPr id="12" name="流程图: 磁盘 11"/>
          <p:cNvSpPr/>
          <p:nvPr/>
        </p:nvSpPr>
        <p:spPr>
          <a:xfrm>
            <a:off x="4429522" y="3862326"/>
            <a:ext cx="1426129" cy="8556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t>DataNode3</a:t>
            </a:r>
            <a:endParaRPr lang="zh-CN" altLang="en-US" sz="2000"/>
          </a:p>
        </p:txBody>
      </p:sp>
      <p:cxnSp>
        <p:nvCxnSpPr>
          <p:cNvPr id="14" name="直接连接符 13"/>
          <p:cNvCxnSpPr/>
          <p:nvPr/>
        </p:nvCxnSpPr>
        <p:spPr>
          <a:xfrm>
            <a:off x="1317070" y="3506598"/>
            <a:ext cx="3825515"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9" idx="2"/>
          </p:cNvCxnSpPr>
          <p:nvPr/>
        </p:nvCxnSpPr>
        <p:spPr>
          <a:xfrm>
            <a:off x="3229828" y="3096443"/>
            <a:ext cx="0" cy="410155"/>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1325459" y="3506598"/>
            <a:ext cx="2" cy="360727"/>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130098" y="3506597"/>
            <a:ext cx="2" cy="360727"/>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3229825" y="3506596"/>
            <a:ext cx="2" cy="360727"/>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69425" y="4826675"/>
            <a:ext cx="5671316" cy="2031325"/>
          </a:xfrm>
          <a:prstGeom prst="rect">
            <a:avLst/>
          </a:prstGeom>
        </p:spPr>
        <p:txBody>
          <a:bodyPr wrap="square">
            <a:spAutoFit/>
          </a:bodyPr>
          <a:lstStyle/>
          <a:p>
            <a:pPr marL="457200" indent="-457200">
              <a:lnSpc>
                <a:spcPct val="120000"/>
              </a:lnSpc>
              <a:buFont typeface="+mj-lt"/>
              <a:buAutoNum type="alphaLcParenR"/>
            </a:pPr>
            <a:r>
              <a:rPr lang="en-US" altLang="zh-CN" sz="2100" smtClean="0">
                <a:latin typeface="微软雅黑" panose="020B0503020204020204" pitchFamily="34" charset="-122"/>
                <a:ea typeface="微软雅黑" panose="020B0503020204020204" pitchFamily="34" charset="-122"/>
                <a:cs typeface="Times New Roman" panose="02020603050405020304" pitchFamily="18" charset="0"/>
              </a:rPr>
              <a:t>ls &lt;dfs_path&gt;</a:t>
            </a:r>
            <a:r>
              <a:rPr lang="zh-CN" altLang="en-US" sz="2100" smtClean="0">
                <a:latin typeface="微软雅黑" panose="020B0503020204020204" pitchFamily="34" charset="-122"/>
                <a:ea typeface="微软雅黑" panose="020B0503020204020204" pitchFamily="34" charset="-122"/>
                <a:cs typeface="Times New Roman" panose="02020603050405020304" pitchFamily="18" charset="0"/>
              </a:rPr>
              <a:t>：显示文件信息</a:t>
            </a:r>
            <a:endParaRPr lang="en-US" altLang="zh-CN" sz="210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20000"/>
              </a:lnSpc>
              <a:buFont typeface="+mj-lt"/>
              <a:buAutoNum type="alphaLcParenR"/>
            </a:pPr>
            <a:r>
              <a:rPr lang="en-US" altLang="zh-CN" sz="2100" smtClean="0">
                <a:latin typeface="微软雅黑" panose="020B0503020204020204" pitchFamily="34" charset="-122"/>
                <a:ea typeface="微软雅黑" panose="020B0503020204020204" pitchFamily="34" charset="-122"/>
                <a:cs typeface="Times New Roman" panose="02020603050405020304" pitchFamily="18" charset="0"/>
              </a:rPr>
              <a:t>copyToLocal &lt;dfs_path&gt; &lt;local_path&gt;</a:t>
            </a:r>
            <a:br>
              <a:rPr lang="en-US" altLang="zh-CN" sz="2100" smtClean="0">
                <a:latin typeface="微软雅黑" panose="020B0503020204020204" pitchFamily="34" charset="-122"/>
                <a:ea typeface="微软雅黑" panose="020B0503020204020204" pitchFamily="34" charset="-122"/>
                <a:cs typeface="Times New Roman" panose="02020603050405020304" pitchFamily="18" charset="0"/>
              </a:rPr>
            </a:br>
            <a:r>
              <a:rPr lang="en-US" altLang="zh-CN" sz="210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100" smtClean="0">
                <a:latin typeface="微软雅黑" panose="020B0503020204020204" pitchFamily="34" charset="-122"/>
                <a:ea typeface="微软雅黑" panose="020B0503020204020204" pitchFamily="34" charset="-122"/>
                <a:cs typeface="Times New Roman" panose="02020603050405020304" pitchFamily="18" charset="0"/>
              </a:rPr>
              <a:t>从</a:t>
            </a:r>
            <a:r>
              <a:rPr lang="en-US" altLang="zh-CN" sz="2100" smtClean="0">
                <a:latin typeface="微软雅黑" panose="020B0503020204020204" pitchFamily="34" charset="-122"/>
                <a:ea typeface="微软雅黑" panose="020B0503020204020204" pitchFamily="34" charset="-122"/>
                <a:cs typeface="Times New Roman" panose="02020603050405020304" pitchFamily="18" charset="0"/>
              </a:rPr>
              <a:t>DFS</a:t>
            </a:r>
            <a:r>
              <a:rPr lang="zh-CN" altLang="en-US" sz="2100" smtClean="0">
                <a:latin typeface="微软雅黑" panose="020B0503020204020204" pitchFamily="34" charset="-122"/>
                <a:ea typeface="微软雅黑" panose="020B0503020204020204" pitchFamily="34" charset="-122"/>
                <a:cs typeface="Times New Roman" panose="02020603050405020304" pitchFamily="18" charset="0"/>
              </a:rPr>
              <a:t>复制文件到本地</a:t>
            </a:r>
            <a:endParaRPr lang="en-US" altLang="zh-CN" sz="210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20000"/>
              </a:lnSpc>
              <a:buFont typeface="+mj-lt"/>
              <a:buAutoNum type="alphaLcParenR"/>
            </a:pPr>
            <a:r>
              <a:rPr lang="en-US" altLang="zh-CN" sz="2100" smtClean="0">
                <a:latin typeface="微软雅黑" panose="020B0503020204020204" pitchFamily="34" charset="-122"/>
                <a:ea typeface="微软雅黑" panose="020B0503020204020204" pitchFamily="34" charset="-122"/>
                <a:cs typeface="Times New Roman" panose="02020603050405020304" pitchFamily="18" charset="0"/>
              </a:rPr>
              <a:t>rm </a:t>
            </a:r>
            <a:r>
              <a:rPr lang="en-US" altLang="zh-CN" sz="2100">
                <a:latin typeface="微软雅黑" panose="020B0503020204020204" pitchFamily="34" charset="-122"/>
                <a:ea typeface="微软雅黑" panose="020B0503020204020204" pitchFamily="34" charset="-122"/>
                <a:cs typeface="Times New Roman" panose="02020603050405020304" pitchFamily="18" charset="0"/>
              </a:rPr>
              <a:t>&lt;dfs_path&gt; </a:t>
            </a:r>
            <a:r>
              <a:rPr lang="zh-CN" altLang="en-US" sz="2100" smtClean="0">
                <a:latin typeface="微软雅黑" panose="020B0503020204020204" pitchFamily="34" charset="-122"/>
                <a:ea typeface="微软雅黑" panose="020B0503020204020204" pitchFamily="34" charset="-122"/>
                <a:cs typeface="Times New Roman" panose="02020603050405020304" pitchFamily="18" charset="0"/>
              </a:rPr>
              <a:t>：删除</a:t>
            </a:r>
            <a:r>
              <a:rPr lang="en-US" altLang="zh-CN" sz="2100" smtClean="0">
                <a:latin typeface="微软雅黑" panose="020B0503020204020204" pitchFamily="34" charset="-122"/>
                <a:ea typeface="微软雅黑" panose="020B0503020204020204" pitchFamily="34" charset="-122"/>
                <a:cs typeface="Times New Roman" panose="02020603050405020304" pitchFamily="18" charset="0"/>
              </a:rPr>
              <a:t>DFS</a:t>
            </a:r>
            <a:r>
              <a:rPr lang="zh-CN" altLang="en-US" sz="2100" smtClean="0">
                <a:latin typeface="微软雅黑" panose="020B0503020204020204" pitchFamily="34" charset="-122"/>
                <a:ea typeface="微软雅黑" panose="020B0503020204020204" pitchFamily="34" charset="-122"/>
                <a:cs typeface="Times New Roman" panose="02020603050405020304" pitchFamily="18" charset="0"/>
              </a:rPr>
              <a:t>文件</a:t>
            </a:r>
            <a:endParaRPr lang="en-US" altLang="zh-CN" sz="210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20000"/>
              </a:lnSpc>
            </a:pPr>
            <a:r>
              <a:rPr lang="en-US" altLang="zh-CN" sz="2100" smtClean="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25" name="标题 1"/>
          <p:cNvSpPr txBox="1"/>
          <p:nvPr/>
        </p:nvSpPr>
        <p:spPr>
          <a:xfrm>
            <a:off x="710659" y="291845"/>
            <a:ext cx="9210582" cy="6824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3600" b="0" i="0" u="none" strike="noStrike" kern="1200" cap="none" spc="0" normalizeH="0" baseline="0" noProof="0" smtClean="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实验二：分布式文件系统</a:t>
            </a:r>
            <a:r>
              <a:rPr kumimoji="0" lang="en-US" altLang="zh-CN" sz="3600" b="0" i="0" u="none" strike="noStrike" kern="1200" cap="none" spc="0" normalizeH="0" baseline="0" noProof="0" smtClean="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a:t>
            </a:r>
            <a:r>
              <a:rPr lang="en-US" altLang="zh-CN" sz="3600">
                <a:solidFill>
                  <a:schemeClr val="bg1"/>
                </a:solidFill>
                <a:latin typeface="华文中宋" panose="02010600040101010101" pitchFamily="2" charset="-122"/>
                <a:ea typeface="华文中宋" panose="02010600040101010101" pitchFamily="2" charset="-122"/>
                <a:cs typeface="Times New Roman" panose="02020603050405020304" pitchFamily="18" charset="0"/>
              </a:rPr>
              <a:t>15h, 10/31</a:t>
            </a:r>
            <a:r>
              <a:rPr kumimoji="0" lang="en-US" altLang="zh-CN" sz="3600" b="0" i="0" u="none" strike="noStrike" kern="1200" cap="none" spc="0" normalizeH="0" baseline="0" noProof="0" smtClean="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a:t>
            </a:r>
            <a:endParaRPr kumimoji="0" lang="zh-CN" altLang="en-US" sz="3600" b="0" i="0" u="none" strike="noStrike" kern="120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AE9F07C-8DCF-0548-96C7-57B9D1FA6FBB}" type="slidenum">
              <a:rPr lang="en-US" smtClean="0"/>
              <a:t>9</a:t>
            </a:fld>
            <a:endParaRPr lang="en-US"/>
          </a:p>
        </p:txBody>
      </p:sp>
      <p:sp>
        <p:nvSpPr>
          <p:cNvPr id="9" name="标题 1"/>
          <p:cNvSpPr txBox="1"/>
          <p:nvPr/>
        </p:nvSpPr>
        <p:spPr>
          <a:xfrm>
            <a:off x="710659" y="291845"/>
            <a:ext cx="9210582" cy="6824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3600" b="0" i="0" u="none" strike="noStrike" kern="1200" cap="none" spc="0" normalizeH="0" baseline="0" noProof="0" smtClean="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实验三：</a:t>
            </a:r>
            <a:r>
              <a:rPr kumimoji="0" lang="en-US" altLang="zh-CN" sz="3600" b="0" i="0" u="none" strike="noStrike" kern="1200" cap="none" spc="0" normalizeH="0" baseline="0" noProof="0" smtClean="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Spark(</a:t>
            </a:r>
            <a:r>
              <a:rPr lang="en-US" altLang="zh-CN" sz="3600" smtClean="0">
                <a:solidFill>
                  <a:schemeClr val="bg1"/>
                </a:solidFill>
                <a:latin typeface="华文中宋" panose="02010600040101010101" pitchFamily="2" charset="-122"/>
                <a:ea typeface="华文中宋" panose="02010600040101010101" pitchFamily="2" charset="-122"/>
                <a:cs typeface="Times New Roman" panose="02020603050405020304" pitchFamily="18" charset="0"/>
              </a:rPr>
              <a:t>10h,11/21</a:t>
            </a:r>
            <a:r>
              <a:rPr kumimoji="0" lang="en-US" altLang="zh-CN" sz="3600" b="0" i="0" u="none" strike="noStrike" kern="1200" cap="none" spc="0" normalizeH="0" baseline="0" noProof="0" smtClean="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a:t>
            </a:r>
            <a:endParaRPr kumimoji="0" lang="zh-CN" altLang="en-US" sz="3600" b="0" i="0" u="none" strike="noStrike" kern="120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6" name="Content Placeholder 2"/>
          <p:cNvSpPr txBox="1"/>
          <p:nvPr/>
        </p:nvSpPr>
        <p:spPr>
          <a:xfrm>
            <a:off x="469425" y="1490065"/>
            <a:ext cx="11292281" cy="480167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mtClean="0">
                <a:effectLst/>
                <a:latin typeface="微软雅黑" panose="020B0503020204020204" pitchFamily="34" charset="-122"/>
                <a:ea typeface="微软雅黑" panose="020B0503020204020204" pitchFamily="34" charset="-122"/>
                <a:cs typeface="Times New Roman" panose="02020603050405020304" pitchFamily="18" charset="0"/>
              </a:rPr>
              <a:t>实验内容</a:t>
            </a:r>
            <a:endParaRPr lang="en-US" altLang="zh-CN" smtClean="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00000"/>
              </a:lnSpc>
            </a:pPr>
            <a:r>
              <a:rPr lang="zh-CN" altLang="en-US">
                <a:latin typeface="微软雅黑" panose="020B0503020204020204" pitchFamily="34" charset="-122"/>
                <a:ea typeface="微软雅黑" panose="020B0503020204020204" pitchFamily="34" charset="-122"/>
                <a:cs typeface="Times New Roman" panose="02020603050405020304" pitchFamily="18" charset="0"/>
              </a:rPr>
              <a:t>学习使用</a:t>
            </a:r>
            <a:r>
              <a:rPr lang="en-US" altLang="zh-CN">
                <a:latin typeface="微软雅黑" panose="020B0503020204020204" pitchFamily="34" charset="-122"/>
                <a:ea typeface="微软雅黑" panose="020B0503020204020204" pitchFamily="34" charset="-122"/>
                <a:cs typeface="Times New Roman" panose="02020603050405020304" pitchFamily="18" charset="0"/>
              </a:rPr>
              <a:t>Spark-shell </a:t>
            </a:r>
            <a:r>
              <a:rPr lang="zh-CN" altLang="en-US">
                <a:latin typeface="微软雅黑" panose="020B0503020204020204" pitchFamily="34" charset="-122"/>
                <a:ea typeface="微软雅黑" panose="020B0503020204020204" pitchFamily="34" charset="-122"/>
                <a:cs typeface="Times New Roman" panose="02020603050405020304" pitchFamily="18" charset="0"/>
              </a:rPr>
              <a:t>基本命令（</a:t>
            </a:r>
            <a:r>
              <a:rPr lang="en-US" altLang="zh-CN">
                <a:latin typeface="微软雅黑" panose="020B0503020204020204" pitchFamily="34" charset="-122"/>
                <a:ea typeface="微软雅黑" panose="020B0503020204020204" pitchFamily="34" charset="-122"/>
                <a:cs typeface="Times New Roman" panose="02020603050405020304" pitchFamily="18" charset="0"/>
              </a:rPr>
              <a:t>1</a:t>
            </a:r>
            <a:r>
              <a:rPr lang="zh-CN" altLang="en-US">
                <a:latin typeface="微软雅黑" panose="020B0503020204020204" pitchFamily="34" charset="-122"/>
                <a:ea typeface="微软雅黑" panose="020B0503020204020204" pitchFamily="34" charset="-122"/>
                <a:cs typeface="Times New Roman" panose="02020603050405020304" pitchFamily="18" charset="0"/>
              </a:rPr>
              <a:t>分）</a:t>
            </a:r>
          </a:p>
          <a:p>
            <a:pPr lvl="1">
              <a:lnSpc>
                <a:spcPct val="100000"/>
              </a:lnSpc>
            </a:pPr>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00000"/>
              </a:lnSpc>
            </a:pPr>
            <a:r>
              <a:rPr lang="zh-CN" altLang="en-US">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a:latin typeface="微软雅黑" panose="020B0503020204020204" pitchFamily="34" charset="-122"/>
                <a:ea typeface="微软雅黑" panose="020B0503020204020204" pitchFamily="34" charset="-122"/>
                <a:cs typeface="Times New Roman" panose="02020603050405020304" pitchFamily="18" charset="0"/>
              </a:rPr>
              <a:t>Spark </a:t>
            </a:r>
            <a:r>
              <a:rPr lang="zh-CN" altLang="en-US">
                <a:latin typeface="微软雅黑" panose="020B0503020204020204" pitchFamily="34" charset="-122"/>
                <a:ea typeface="微软雅黑" panose="020B0503020204020204" pitchFamily="34" charset="-122"/>
                <a:cs typeface="Times New Roman" panose="02020603050405020304" pitchFamily="18" charset="0"/>
              </a:rPr>
              <a:t>实现词频统计、计算数据方差（</a:t>
            </a:r>
            <a:r>
              <a:rPr lang="en-US" altLang="zh-CN">
                <a:latin typeface="微软雅黑" panose="020B0503020204020204" pitchFamily="34" charset="-122"/>
                <a:ea typeface="微软雅黑" panose="020B0503020204020204" pitchFamily="34" charset="-122"/>
                <a:cs typeface="Times New Roman" panose="02020603050405020304" pitchFamily="18" charset="0"/>
              </a:rPr>
              <a:t>4</a:t>
            </a:r>
            <a:r>
              <a:rPr lang="zh-CN" altLang="en-US">
                <a:latin typeface="微软雅黑" panose="020B0503020204020204" pitchFamily="34" charset="-122"/>
                <a:ea typeface="微软雅黑" panose="020B0503020204020204" pitchFamily="34" charset="-122"/>
                <a:cs typeface="Times New Roman" panose="02020603050405020304" pitchFamily="18" charset="0"/>
              </a:rPr>
              <a:t>分）</a:t>
            </a:r>
          </a:p>
          <a:p>
            <a:pPr marL="457200" lvl="1" indent="0">
              <a:lnSpc>
                <a:spcPct val="100000"/>
              </a:lnSpc>
              <a:buNone/>
            </a:pP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   使用</a:t>
            </a:r>
            <a:r>
              <a:rPr lang="en-US" altLang="zh-CN" b="1">
                <a:latin typeface="微软雅黑" panose="020B0503020204020204" pitchFamily="34" charset="-122"/>
                <a:ea typeface="微软雅黑" panose="020B0503020204020204" pitchFamily="34" charset="-122"/>
                <a:cs typeface="Times New Roman" panose="02020603050405020304" pitchFamily="18" charset="0"/>
              </a:rPr>
              <a:t>scala</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语言</a:t>
            </a:r>
            <a:r>
              <a:rPr lang="zh-CN" altLang="en-US">
                <a:latin typeface="微软雅黑" panose="020B0503020204020204" pitchFamily="34" charset="-122"/>
                <a:ea typeface="微软雅黑" panose="020B0503020204020204" pitchFamily="34" charset="-122"/>
                <a:cs typeface="Times New Roman" panose="02020603050405020304" pitchFamily="18" charset="0"/>
              </a:rPr>
              <a:t>实现两个函数，约</a:t>
            </a:r>
            <a:r>
              <a:rPr lang="en-US" altLang="zh-CN">
                <a:latin typeface="微软雅黑" panose="020B0503020204020204" pitchFamily="34" charset="-122"/>
                <a:ea typeface="微软雅黑" panose="020B0503020204020204" pitchFamily="34" charset="-122"/>
                <a:cs typeface="Times New Roman" panose="02020603050405020304" pitchFamily="18" charset="0"/>
              </a:rPr>
              <a:t>40</a:t>
            </a:r>
            <a:r>
              <a:rPr lang="zh-CN" altLang="en-US">
                <a:latin typeface="微软雅黑" panose="020B0503020204020204" pitchFamily="34" charset="-122"/>
                <a:ea typeface="微软雅黑" panose="020B0503020204020204" pitchFamily="34" charset="-122"/>
                <a:cs typeface="Times New Roman" panose="02020603050405020304" pitchFamily="18" charset="0"/>
              </a:rPr>
              <a:t>行</a:t>
            </a:r>
          </a:p>
          <a:p>
            <a:pPr lvl="1">
              <a:lnSpc>
                <a:spcPct val="100000"/>
              </a:lnSpc>
            </a:pPr>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00000"/>
              </a:lnSpc>
            </a:pPr>
            <a:r>
              <a:rPr lang="zh-CN" altLang="en-US">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a:latin typeface="微软雅黑" panose="020B0503020204020204" pitchFamily="34" charset="-122"/>
                <a:ea typeface="微软雅黑" panose="020B0503020204020204" pitchFamily="34" charset="-122"/>
                <a:cs typeface="Times New Roman" panose="02020603050405020304" pitchFamily="18" charset="0"/>
              </a:rPr>
              <a:t>Spark </a:t>
            </a:r>
            <a:r>
              <a:rPr lang="zh-CN" altLang="en-US">
                <a:latin typeface="微软雅黑" panose="020B0503020204020204" pitchFamily="34" charset="-122"/>
                <a:ea typeface="微软雅黑" panose="020B0503020204020204" pitchFamily="34" charset="-122"/>
                <a:cs typeface="Times New Roman" panose="02020603050405020304" pitchFamily="18" charset="0"/>
              </a:rPr>
              <a:t>实现线性回归训练算法（</a:t>
            </a:r>
            <a:r>
              <a:rPr lang="en-US" altLang="zh-CN">
                <a:latin typeface="微软雅黑" panose="020B0503020204020204" pitchFamily="34" charset="-122"/>
                <a:ea typeface="微软雅黑" panose="020B0503020204020204" pitchFamily="34" charset="-122"/>
                <a:cs typeface="Times New Roman" panose="02020603050405020304" pitchFamily="18" charset="0"/>
              </a:rPr>
              <a:t>5</a:t>
            </a:r>
            <a:r>
              <a:rPr lang="zh-CN" altLang="en-US">
                <a:latin typeface="微软雅黑" panose="020B0503020204020204" pitchFamily="34" charset="-122"/>
                <a:ea typeface="微软雅黑" panose="020B0503020204020204" pitchFamily="34" charset="-122"/>
                <a:cs typeface="Times New Roman" panose="02020603050405020304" pitchFamily="18" charset="0"/>
              </a:rPr>
              <a:t>分）</a:t>
            </a:r>
          </a:p>
          <a:p>
            <a:pPr marL="457200" lvl="1" indent="0">
              <a:lnSpc>
                <a:spcPct val="100000"/>
              </a:lnSpc>
              <a:buNone/>
            </a:pP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   使用</a:t>
            </a:r>
            <a:r>
              <a:rPr lang="en-US" altLang="zh-CN" b="1" smtClean="0">
                <a:latin typeface="微软雅黑" panose="020B0503020204020204" pitchFamily="34" charset="-122"/>
                <a:ea typeface="微软雅黑" panose="020B0503020204020204" pitchFamily="34" charset="-122"/>
                <a:cs typeface="Times New Roman" panose="02020603050405020304" pitchFamily="18" charset="0"/>
              </a:rPr>
              <a:t>scala</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b="1" smtClean="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a:latin typeface="微软雅黑" panose="020B0503020204020204" pitchFamily="34" charset="-122"/>
                <a:ea typeface="微软雅黑" panose="020B0503020204020204" pitchFamily="34" charset="-122"/>
                <a:cs typeface="Times New Roman" panose="02020603050405020304" pitchFamily="18" charset="0"/>
              </a:rPr>
              <a:t>调用</a:t>
            </a:r>
            <a:r>
              <a:rPr lang="en-US" altLang="zh-CN">
                <a:latin typeface="微软雅黑" panose="020B0503020204020204" pitchFamily="34" charset="-122"/>
                <a:ea typeface="微软雅黑" panose="020B0503020204020204" pitchFamily="34" charset="-122"/>
                <a:cs typeface="Times New Roman" panose="02020603050405020304" pitchFamily="18" charset="0"/>
              </a:rPr>
              <a:t>spark</a:t>
            </a:r>
            <a:r>
              <a:rPr lang="zh-CN" altLang="en-US">
                <a:latin typeface="微软雅黑" panose="020B0503020204020204" pitchFamily="34" charset="-122"/>
                <a:ea typeface="微软雅黑" panose="020B0503020204020204" pitchFamily="34" charset="-122"/>
                <a:cs typeface="Times New Roman" panose="02020603050405020304" pitchFamily="18" charset="0"/>
              </a:rPr>
              <a:t>库</a:t>
            </a:r>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）实现</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多元线性回归</a:t>
            </a:r>
            <a:r>
              <a:rPr lang="zh-CN" altLang="en-US">
                <a:latin typeface="微软雅黑" panose="020B0503020204020204" pitchFamily="34" charset="-122"/>
                <a:ea typeface="微软雅黑" panose="020B0503020204020204" pitchFamily="34" charset="-122"/>
                <a:cs typeface="Times New Roman" panose="02020603050405020304" pitchFamily="18" charset="0"/>
                <a:sym typeface="+mn-ea"/>
              </a:rPr>
              <a:t>，约</a:t>
            </a:r>
            <a:r>
              <a:rPr lang="en-US" altLang="zh-CN">
                <a:latin typeface="微软雅黑" panose="020B0503020204020204" pitchFamily="34" charset="-122"/>
                <a:ea typeface="微软雅黑" panose="020B0503020204020204" pitchFamily="34" charset="-122"/>
                <a:cs typeface="Times New Roman" panose="02020603050405020304" pitchFamily="18" charset="0"/>
                <a:sym typeface="+mn-ea"/>
              </a:rPr>
              <a:t>100-150</a:t>
            </a:r>
            <a:r>
              <a:rPr lang="zh-CN" altLang="en-US">
                <a:latin typeface="微软雅黑" panose="020B0503020204020204" pitchFamily="34" charset="-122"/>
                <a:ea typeface="微软雅黑" panose="020B0503020204020204" pitchFamily="34" charset="-122"/>
                <a:cs typeface="Times New Roman" panose="02020603050405020304" pitchFamily="18" charset="0"/>
                <a:sym typeface="+mn-ea"/>
              </a:rPr>
              <a:t>行</a:t>
            </a:r>
            <a:endParaRPr lang="zh-CN" altLang="en-US" b="1">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cyNWU2YzAzYTEwN2EyODQ5YmY5YzU0NDc5ZWM0MTc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1844</Words>
  <Application>Microsoft Office PowerPoint</Application>
  <PresentationFormat>宽屏</PresentationFormat>
  <Paragraphs>180</Paragraphs>
  <Slides>17</Slides>
  <Notes>16</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17</vt:i4>
      </vt:variant>
    </vt:vector>
  </HeadingPairs>
  <TitlesOfParts>
    <vt:vector size="28" baseType="lpstr">
      <vt:lpstr>Songti SC</vt:lpstr>
      <vt:lpstr>等线</vt:lpstr>
      <vt:lpstr>华文楷体</vt:lpstr>
      <vt:lpstr>华文中宋</vt:lpstr>
      <vt:lpstr>微软雅黑</vt:lpstr>
      <vt:lpstr>Arial</vt:lpstr>
      <vt:lpstr>Calibri</vt:lpstr>
      <vt:lpstr>Calibri Light</vt:lpstr>
      <vt:lpstr>Times New Roman</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 Yuan</dc:creator>
  <cp:lastModifiedBy>路荣伟</cp:lastModifiedBy>
  <cp:revision>374</cp:revision>
  <dcterms:created xsi:type="dcterms:W3CDTF">2022-09-07T09:26:00Z</dcterms:created>
  <dcterms:modified xsi:type="dcterms:W3CDTF">2023-09-19T12:52:00Z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1FA9A466B09B43F28BEA4031742ADCA0_13</vt:lpwstr>
  </property>
  <property fmtid="{D5CDD505-2E9C-101B-9397-08002B2CF9AE}" pid="3" name="KSOProductBuildVer">
    <vt:lpwstr>2052-12.1.0.15120</vt:lpwstr>
  </property>
</Properties>
</file>