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"/>
  </p:notesMasterIdLst>
  <p:handoutMasterIdLst>
    <p:handoutMasterId r:id="rId6"/>
  </p:handoutMasterIdLst>
  <p:sldIdLst>
    <p:sldId id="574" r:id="rId2"/>
    <p:sldId id="573" r:id="rId3"/>
    <p:sldId id="576" r:id="rId4"/>
  </p:sldIdLst>
  <p:sldSz cx="9144000" cy="6858000" type="screen4x3"/>
  <p:notesSz cx="6784975" cy="98567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8000"/>
    <a:srgbClr val="FF9900"/>
    <a:srgbClr val="B2B2B2"/>
    <a:srgbClr val="6666FF"/>
    <a:srgbClr val="FFFFFF"/>
    <a:srgbClr val="00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1" autoAdjust="0"/>
    <p:restoredTop sz="95837" autoAdjust="0"/>
  </p:normalViewPr>
  <p:slideViewPr>
    <p:cSldViewPr>
      <p:cViewPr varScale="1">
        <p:scale>
          <a:sx n="101" d="100"/>
          <a:sy n="101" d="100"/>
        </p:scale>
        <p:origin x="120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2658" y="-84"/>
      </p:cViewPr>
      <p:guideLst>
        <p:guide orient="horz" pos="3104"/>
        <p:guide pos="21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F0E30B9-8424-4CBC-A358-92CA180E8A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45" tIns="46122" rIns="92245" bIns="46122" numCol="1" anchor="t" anchorCtr="0" compatLnSpc="1">
            <a:prstTxWarp prst="textNoShape">
              <a:avLst/>
            </a:prstTxWarp>
          </a:bodyPr>
          <a:lstStyle>
            <a:lvl1pPr algn="l" defTabSz="922338" eaLnBrk="1" hangingPunct="1"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1A09126-1ECD-4DE4-83B9-AF79B4A207B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45" tIns="46122" rIns="92245" bIns="46122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4EBAEA87-24BC-4FB4-96A9-293BDB949FE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3075"/>
            <a:ext cx="294005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45" tIns="46122" rIns="92245" bIns="46122" numCol="1" anchor="b" anchorCtr="0" compatLnSpc="1">
            <a:prstTxWarp prst="textNoShape">
              <a:avLst/>
            </a:prstTxWarp>
          </a:bodyPr>
          <a:lstStyle>
            <a:lvl1pPr algn="l" defTabSz="922338" eaLnBrk="1" hangingPunct="1"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2631ED4-1F7B-44D0-AC20-DCC143D8E0A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45" tIns="46122" rIns="92245" bIns="46122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C51578D-9FBD-4A8A-A3AF-5953C41A7A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8FF3F9D-4BA4-48F6-88B1-7E9944E443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45" tIns="46122" rIns="92245" bIns="46122" numCol="1" anchor="t" anchorCtr="0" compatLnSpc="1">
            <a:prstTxWarp prst="textNoShape">
              <a:avLst/>
            </a:prstTxWarp>
          </a:bodyPr>
          <a:lstStyle>
            <a:lvl1pPr algn="l" defTabSz="922338" eaLnBrk="1" hangingPunct="1"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4FC8137-3CB7-4C65-A383-2B81C728D9C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45" tIns="46122" rIns="92245" bIns="46122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1FACE41-9462-4F19-A10C-A4669D092324}"/>
              </a:ext>
            </a:extLst>
          </p:cNvPr>
          <p:cNvSpPr>
            <a:spLocks noChangeArrowheads="1"/>
          </p:cNvSpPr>
          <p:nvPr>
            <p:ph type="sldImg" idx="2"/>
          </p:nvPr>
        </p:nvSpPr>
        <p:spPr bwMode="auto">
          <a:xfrm>
            <a:off x="928688" y="739775"/>
            <a:ext cx="4929187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8307927-9825-4706-9AEC-F12E932F33E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1538"/>
            <a:ext cx="4975225" cy="4435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45" tIns="46122" rIns="92245" bIns="461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55767028-1D14-46C7-BD3F-245FE749A7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3075"/>
            <a:ext cx="294005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45" tIns="46122" rIns="92245" bIns="46122" numCol="1" anchor="b" anchorCtr="0" compatLnSpc="1">
            <a:prstTxWarp prst="textNoShape">
              <a:avLst/>
            </a:prstTxWarp>
          </a:bodyPr>
          <a:lstStyle>
            <a:lvl1pPr algn="l" defTabSz="922338" eaLnBrk="1" hangingPunct="1"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0C5042F1-CB0A-45A5-AF4C-2B68E8EB1E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45" tIns="46122" rIns="92245" bIns="46122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284A66-3450-45DC-B1ED-1685B99BF0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8930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2888" y="504825"/>
            <a:ext cx="2005012" cy="57753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7850" y="504825"/>
            <a:ext cx="5862638" cy="57753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0681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843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7850" y="1301750"/>
            <a:ext cx="3933825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4075" y="1301750"/>
            <a:ext cx="3933825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3445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1596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5821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92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529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661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6938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3">
            <a:extLst>
              <a:ext uri="{FF2B5EF4-FFF2-40B4-BE49-F238E27FC236}">
                <a16:creationId xmlns:a16="http://schemas.microsoft.com/office/drawing/2014/main" id="{7353B299-CF2B-468E-9549-261F604FE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342900"/>
            <a:ext cx="8670925" cy="6362700"/>
          </a:xfrm>
          <a:prstGeom prst="roundRect">
            <a:avLst>
              <a:gd name="adj" fmla="val 5620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algn="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algn="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algn="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algn="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algn="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AutoShape 22">
            <a:extLst>
              <a:ext uri="{FF2B5EF4-FFF2-40B4-BE49-F238E27FC236}">
                <a16:creationId xmlns:a16="http://schemas.microsoft.com/office/drawing/2014/main" id="{027C5C7F-47BB-42FA-A8FE-259AD7C00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215900"/>
            <a:ext cx="8748713" cy="6453188"/>
          </a:xfrm>
          <a:prstGeom prst="roundRect">
            <a:avLst>
              <a:gd name="adj" fmla="val 5620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79178" tIns="39589" rIns="79178" bIns="39589" anchor="ctr"/>
          <a:lstStyle>
            <a:lvl1pPr algn="r" defTabSz="792163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algn="r" defTabSz="792163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algn="r" defTabSz="792163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algn="r" defTabSz="792163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algn="r" defTabSz="792163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r" defTabSz="79216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r" defTabSz="79216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r" defTabSz="79216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r" defTabSz="79216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17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Rectangle 17">
            <a:extLst>
              <a:ext uri="{FF2B5EF4-FFF2-40B4-BE49-F238E27FC236}">
                <a16:creationId xmlns:a16="http://schemas.microsoft.com/office/drawing/2014/main" id="{D6633B7F-DCF7-4124-8C78-2FF31DBB2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504825"/>
            <a:ext cx="77724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1" tIns="46031" rIns="92061" bIns="460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8">
            <a:extLst>
              <a:ext uri="{FF2B5EF4-FFF2-40B4-BE49-F238E27FC236}">
                <a16:creationId xmlns:a16="http://schemas.microsoft.com/office/drawing/2014/main" id="{8474EFC0-3F34-47F9-898B-BBFA56055C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7850" y="1301750"/>
            <a:ext cx="802005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1" tIns="46031" rIns="92061" bIns="460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8025" name="Text Box 25">
            <a:extLst>
              <a:ext uri="{FF2B5EF4-FFF2-40B4-BE49-F238E27FC236}">
                <a16:creationId xmlns:a16="http://schemas.microsoft.com/office/drawing/2014/main" id="{9B003CE4-AC08-4E91-AAE7-23051FF24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400800"/>
            <a:ext cx="8077200" cy="2333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79178" tIns="39589" rIns="79178" bIns="39589">
            <a:spAutoFit/>
          </a:bodyPr>
          <a:lstStyle>
            <a:lvl1pPr algn="r" defTabSz="792163">
              <a:tabLst>
                <a:tab pos="7532688" algn="l"/>
              </a:tabLs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algn="r" defTabSz="792163">
              <a:tabLst>
                <a:tab pos="7532688" algn="l"/>
              </a:tabLs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algn="r" defTabSz="792163">
              <a:tabLst>
                <a:tab pos="7532688" algn="l"/>
              </a:tabLs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algn="r" defTabSz="792163">
              <a:tabLst>
                <a:tab pos="7532688" algn="l"/>
              </a:tabLs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algn="r" defTabSz="792163">
              <a:tabLst>
                <a:tab pos="7532688" algn="l"/>
              </a:tabLs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r" defTabSz="792163" eaLnBrk="0" fontAlgn="base" hangingPunct="0">
              <a:spcBef>
                <a:spcPct val="0"/>
              </a:spcBef>
              <a:spcAft>
                <a:spcPct val="0"/>
              </a:spcAft>
              <a:tabLst>
                <a:tab pos="7532688" algn="l"/>
              </a:tabLs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r" defTabSz="792163" eaLnBrk="0" fontAlgn="base" hangingPunct="0">
              <a:spcBef>
                <a:spcPct val="0"/>
              </a:spcBef>
              <a:spcAft>
                <a:spcPct val="0"/>
              </a:spcAft>
              <a:tabLst>
                <a:tab pos="7532688" algn="l"/>
              </a:tabLs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r" defTabSz="792163" eaLnBrk="0" fontAlgn="base" hangingPunct="0">
              <a:spcBef>
                <a:spcPct val="0"/>
              </a:spcBef>
              <a:spcAft>
                <a:spcPct val="0"/>
              </a:spcAft>
              <a:tabLst>
                <a:tab pos="7532688" algn="l"/>
              </a:tabLs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r" defTabSz="792163" eaLnBrk="0" fontAlgn="base" hangingPunct="0">
              <a:spcBef>
                <a:spcPct val="0"/>
              </a:spcBef>
              <a:spcAft>
                <a:spcPct val="0"/>
              </a:spcAft>
              <a:tabLst>
                <a:tab pos="7532688" algn="l"/>
              </a:tabLs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1000">
                <a:solidFill>
                  <a:schemeClr val="folHlink"/>
                </a:solidFill>
                <a:ea typeface="楷体_GB2312" pitchFamily="49" charset="-122"/>
              </a:rPr>
              <a:t>Digital Image Processing &amp; its Applications – Graduate School at Shenzhen, Tsinghua University 	</a:t>
            </a:r>
            <a:fld id="{CB6497D1-32EA-4A87-92D9-9C8B4C1035B7}" type="slidenum">
              <a:rPr lang="en-US" altLang="zh-CN" sz="1000" smtClean="0">
                <a:solidFill>
                  <a:schemeClr val="folHlink"/>
                </a:solidFill>
                <a:ea typeface="楷体_GB2312" pitchFamily="49" charset="-122"/>
              </a:rPr>
              <a:pPr algn="l" eaLnBrk="1" hangingPunct="1">
                <a:defRPr/>
              </a:pPr>
              <a:t>‹#›</a:t>
            </a:fld>
            <a:r>
              <a:rPr lang="en-US" altLang="zh-CN" sz="1000">
                <a:solidFill>
                  <a:schemeClr val="folHlink"/>
                </a:solidFill>
                <a:ea typeface="楷体_GB2312" pitchFamily="49" charset="-122"/>
              </a:rPr>
              <a:t>/26</a:t>
            </a:r>
            <a:endParaRPr lang="zh-CN" altLang="en-US" sz="100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1031" name="Line 27">
            <a:extLst>
              <a:ext uri="{FF2B5EF4-FFF2-40B4-BE49-F238E27FC236}">
                <a16:creationId xmlns:a16="http://schemas.microsoft.com/office/drawing/2014/main" id="{751E9234-441C-45B6-A8FD-636BA5128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6400800"/>
            <a:ext cx="8113713" cy="0"/>
          </a:xfrm>
          <a:prstGeom prst="line">
            <a:avLst/>
          </a:prstGeom>
          <a:noFill/>
          <a:ln w="12700" cap="sq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161925" indent="-161925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58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912813" indent="-8255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325563" indent="-104775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1649413" indent="-34925" algn="l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5pPr>
      <a:lvl6pPr marL="2106613" indent="-34925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6pPr>
      <a:lvl7pPr marL="2563813" indent="-34925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7pPr>
      <a:lvl8pPr marL="3021013" indent="-34925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8pPr>
      <a:lvl9pPr marL="3478213" indent="-34925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1324FA0-A7A5-45EB-856A-98290D83D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Homework-1 Interpolation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2C9953E-966B-4E85-A504-1BCEE3886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4700" y="1301750"/>
            <a:ext cx="7594600" cy="5051425"/>
          </a:xfrm>
        </p:spPr>
        <p:txBody>
          <a:bodyPr/>
          <a:lstStyle/>
          <a:p>
            <a:r>
              <a:rPr lang="en-US" altLang="zh-CN" dirty="0"/>
              <a:t>For depth_4x.png(gray, 8bits/pixels, 80*60 pixels), and</a:t>
            </a:r>
            <a:r>
              <a:rPr lang="zh-CN" altLang="en-US" dirty="0"/>
              <a:t> </a:t>
            </a:r>
            <a:r>
              <a:rPr lang="en-US" altLang="zh-CN" dirty="0"/>
              <a:t>depth_2x.png(gray, 8bits/pixels, 160*120 pixels)</a:t>
            </a:r>
          </a:p>
          <a:p>
            <a:r>
              <a:rPr lang="en-US" altLang="zh-CN" dirty="0"/>
              <a:t>Do bilinear interpolation into 320*240 pixels.</a:t>
            </a:r>
          </a:p>
          <a:p>
            <a:r>
              <a:rPr lang="en-US" altLang="zh-CN" dirty="0"/>
              <a:t>Do bicubic interpolation into 320*240 pixels.</a:t>
            </a:r>
          </a:p>
        </p:txBody>
      </p:sp>
      <p:pic>
        <p:nvPicPr>
          <p:cNvPr id="4100" name="图片 3">
            <a:extLst>
              <a:ext uri="{FF2B5EF4-FFF2-40B4-BE49-F238E27FC236}">
                <a16:creationId xmlns:a16="http://schemas.microsoft.com/office/drawing/2014/main" id="{2BB82A80-3DA0-4BC5-9216-309100630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2131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5">
            <a:extLst>
              <a:ext uri="{FF2B5EF4-FFF2-40B4-BE49-F238E27FC236}">
                <a16:creationId xmlns:a16="http://schemas.microsoft.com/office/drawing/2014/main" id="{D701FF7E-E7CB-49CE-B493-DC7FED407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3217863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文本框 6">
            <a:extLst>
              <a:ext uri="{FF2B5EF4-FFF2-40B4-BE49-F238E27FC236}">
                <a16:creationId xmlns:a16="http://schemas.microsoft.com/office/drawing/2014/main" id="{1660824F-DD4B-4EC0-BF2E-D2E57C380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0" y="5526088"/>
            <a:ext cx="158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sz="2000"/>
              <a:t>depth_4x.png</a:t>
            </a:r>
            <a:endParaRPr lang="zh-CN" altLang="en-US" sz="2000"/>
          </a:p>
        </p:txBody>
      </p:sp>
      <p:sp>
        <p:nvSpPr>
          <p:cNvPr id="4103" name="文本框 11">
            <a:extLst>
              <a:ext uri="{FF2B5EF4-FFF2-40B4-BE49-F238E27FC236}">
                <a16:creationId xmlns:a16="http://schemas.microsoft.com/office/drawing/2014/main" id="{92A1140E-939C-4D64-8722-F7C8D8A34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5526088"/>
            <a:ext cx="1203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sz="2000"/>
              <a:t>depth.png</a:t>
            </a: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BF162E0-42C4-4DFA-B3A2-5FD8C2DB5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Homework-1 3D Visualization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50DF71C-58BB-4E96-8629-1B98D58CA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7850" y="1301750"/>
            <a:ext cx="4857750" cy="5051425"/>
          </a:xfrm>
        </p:spPr>
        <p:txBody>
          <a:bodyPr/>
          <a:lstStyle/>
          <a:p>
            <a:r>
              <a:rPr lang="en-US" altLang="zh-CN" dirty="0"/>
              <a:t>Visualize the depth results together with the RGB image (rgb.jpg) in a 3D pattern.</a:t>
            </a:r>
          </a:p>
          <a:p>
            <a:r>
              <a:rPr lang="en-US" altLang="zh-CN" dirty="0"/>
              <a:t>Using C++ / </a:t>
            </a:r>
            <a:r>
              <a:rPr lang="en-US" altLang="zh-CN" dirty="0" err="1"/>
              <a:t>Matlab</a:t>
            </a:r>
            <a:r>
              <a:rPr lang="en-US" altLang="zh-CN"/>
              <a:t> / Python</a:t>
            </a:r>
            <a:endParaRPr lang="en-US" altLang="zh-CN" dirty="0"/>
          </a:p>
          <a:p>
            <a:r>
              <a:rPr lang="en-US" altLang="zh-CN" dirty="0"/>
              <a:t>Here is a simple demonstration using matplotlib.</a:t>
            </a:r>
          </a:p>
          <a:p>
            <a:r>
              <a:rPr lang="en-US" altLang="zh-CN" dirty="0"/>
              <a:t>If available, you can try with the images in the ‘original’ folder (640*480 pixels) to generate more satisfying results.</a:t>
            </a:r>
          </a:p>
          <a:p>
            <a:r>
              <a:rPr lang="en-US" altLang="zh-CN" dirty="0"/>
              <a:t>Upload a zip/</a:t>
            </a:r>
            <a:r>
              <a:rPr lang="en-US" altLang="zh-CN" dirty="0" err="1"/>
              <a:t>rar</a:t>
            </a:r>
            <a:r>
              <a:rPr lang="en-US" altLang="zh-CN" dirty="0"/>
              <a:t> with a brief report, source codes and results.</a:t>
            </a:r>
          </a:p>
        </p:txBody>
      </p:sp>
      <p:pic>
        <p:nvPicPr>
          <p:cNvPr id="5124" name="图片 1">
            <a:extLst>
              <a:ext uri="{FF2B5EF4-FFF2-40B4-BE49-F238E27FC236}">
                <a16:creationId xmlns:a16="http://schemas.microsoft.com/office/drawing/2014/main" id="{BDAE5FD8-CBFB-4F38-BF91-90DB1DE89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788" y="3933825"/>
            <a:ext cx="2771775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图片 2">
            <a:extLst>
              <a:ext uri="{FF2B5EF4-FFF2-40B4-BE49-F238E27FC236}">
                <a16:creationId xmlns:a16="http://schemas.microsoft.com/office/drawing/2014/main" id="{B9AF3966-49FD-4CCB-82F8-DA6428068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263" y="1330325"/>
            <a:ext cx="278130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BF162E0-42C4-4DFA-B3A2-5FD8C2DB5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Homework-1 Hints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50DF71C-58BB-4E96-8629-1B98D58CA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7850" y="1301751"/>
            <a:ext cx="7990594" cy="939118"/>
          </a:xfrm>
        </p:spPr>
        <p:txBody>
          <a:bodyPr/>
          <a:lstStyle/>
          <a:p>
            <a:r>
              <a:rPr lang="en-US" altLang="zh-CN" dirty="0"/>
              <a:t>While visualizing your results, you may be confused about the intrinsic parameters of our camera. You can take: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4C5D7C4-55D4-4DD9-9965-AE7100A84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548" y="3320988"/>
            <a:ext cx="7990594" cy="248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1" tIns="46031" rIns="92061" bIns="46031" numCol="1" anchor="t" anchorCtr="0" compatLnSpc="1">
            <a:prstTxWarp prst="textNoShape">
              <a:avLst/>
            </a:prstTxWarp>
          </a:bodyPr>
          <a:lstStyle>
            <a:lvl1pPr marL="161925" indent="-1619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58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12813" indent="-825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25563" indent="-1047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49413" indent="-349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106613" indent="-34925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563813" indent="-34925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021013" indent="-34925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478213" indent="-34925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/>
              <a:t>Limited by the course schedule, we do not provide accurate settings of our camera.</a:t>
            </a:r>
          </a:p>
          <a:p>
            <a:r>
              <a:rPr lang="en-US" altLang="zh-CN" kern="0" dirty="0"/>
              <a:t>So please feel free to make your own assumptions of the experimental settings for a better visualization.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7DF2E755-DAE9-4796-A5B6-50EC88C07D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183" y="2174814"/>
                <a:ext cx="7990594" cy="939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2061" tIns="46031" rIns="92061" bIns="46031" numCol="1" anchor="t" anchorCtr="0" compatLnSpc="1">
                <a:prstTxWarp prst="textNoShape">
                  <a:avLst/>
                </a:prstTxWarp>
              </a:bodyPr>
              <a:lstStyle>
                <a:lvl1pPr marL="161925" indent="-1619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4675" indent="-158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12813" indent="-825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25563" indent="-1047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49413" indent="-349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106613" indent="-34925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563813" indent="-34925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021013" indent="-34925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478213" indent="-34925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en-US" altLang="zh-CN" b="0" kern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=160, </m:t>
                      </m:r>
                      <m:sSub>
                        <m:sSubPr>
                          <m:ctrlP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kern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altLang="zh-CN" kern="0" dirty="0"/>
              </a:p>
            </p:txBody>
          </p:sp>
        </mc:Choice>
        <mc:Fallback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7DF2E755-DAE9-4796-A5B6-50EC88C07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183" y="2174814"/>
                <a:ext cx="7990594" cy="939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352921"/>
      </p:ext>
    </p:extLst>
  </p:cSld>
  <p:clrMapOvr>
    <a:masterClrMapping/>
  </p:clrMapOvr>
</p:sld>
</file>

<file path=ppt/theme/theme1.xml><?xml version="1.0" encoding="utf-8"?>
<a:theme xmlns:a="http://schemas.openxmlformats.org/drawingml/2006/main" name="时代型模板">
  <a:themeElements>
    <a:clrScheme name="时代型模板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时代型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61" tIns="46031" rIns="92061" bIns="46031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61" tIns="46031" rIns="92061" bIns="46031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时代型模板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时代型模板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时代型模板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Office\Templates\演示文稿设计\时代型模板.pot</Template>
  <TotalTime>9137</TotalTime>
  <Words>202</Words>
  <Application>Microsoft Office PowerPoint</Application>
  <PresentationFormat>全屏显示(4:3)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Times New Roman</vt:lpstr>
      <vt:lpstr>黑体</vt:lpstr>
      <vt:lpstr>Arial</vt:lpstr>
      <vt:lpstr>宋体</vt:lpstr>
      <vt:lpstr>楷体_GB2312</vt:lpstr>
      <vt:lpstr>时代型模板</vt:lpstr>
      <vt:lpstr>Homework-1 Interpolation</vt:lpstr>
      <vt:lpstr>Homework-1 3D Visualization</vt:lpstr>
      <vt:lpstr>Homework-1 Hints</vt:lpstr>
    </vt:vector>
  </TitlesOfParts>
  <Manager/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绪论和基础</dc:title>
  <dc:subject/>
  <dc:creator>Qingmin LIAO</dc:creator>
  <dc:description/>
  <cp:lastModifiedBy>辜俊皓</cp:lastModifiedBy>
  <cp:revision>354</cp:revision>
  <cp:lastPrinted>2000-11-07T15:00:11Z</cp:lastPrinted>
  <dcterms:created xsi:type="dcterms:W3CDTF">2000-07-07T23:13:46Z</dcterms:created>
  <dcterms:modified xsi:type="dcterms:W3CDTF">2022-09-20T06:12:43Z</dcterms:modified>
</cp:coreProperties>
</file>