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handoutMasterIdLst>
    <p:handoutMasterId r:id="rId20"/>
  </p:handoutMasterIdLst>
  <p:sldIdLst>
    <p:sldId id="256" r:id="rId3"/>
    <p:sldId id="269" r:id="rId4"/>
    <p:sldId id="265" r:id="rId5"/>
    <p:sldId id="266" r:id="rId6"/>
    <p:sldId id="267" r:id="rId7"/>
    <p:sldId id="268" r:id="rId8"/>
    <p:sldId id="270" r:id="rId9"/>
    <p:sldId id="271" r:id="rId10"/>
    <p:sldId id="279" r:id="rId11"/>
    <p:sldId id="272" r:id="rId12"/>
    <p:sldId id="273" r:id="rId13"/>
    <p:sldId id="274" r:id="rId14"/>
    <p:sldId id="275" r:id="rId15"/>
    <p:sldId id="276" r:id="rId16"/>
    <p:sldId id="278" r:id="rId17"/>
    <p:sldId id="280" r:id="rId18"/>
    <p:sldId id="28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5" autoAdjust="0"/>
    <p:restoredTop sz="96405" autoAdjust="0"/>
  </p:normalViewPr>
  <p:slideViewPr>
    <p:cSldViewPr snapToGrid="0" snapToObjects="1">
      <p:cViewPr varScale="1">
        <p:scale>
          <a:sx n="122" d="100"/>
          <a:sy n="122" d="100"/>
        </p:scale>
        <p:origin x="224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5/28/20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5"/>
            <a:ext cx="7265534" cy="2972717"/>
          </a:xfrm>
        </p:spPr>
        <p:txBody>
          <a:bodyPr>
            <a:noAutofit/>
          </a:bodyPr>
          <a:lstStyle>
            <a:lvl1pPr algn="l">
              <a:defRPr sz="78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68580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13"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558212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2A2416-1570-3849-86F9-07F78746E1B2}" type="datetimeFigureOut">
              <a:rPr lang="en-US" smtClean="0"/>
              <a:t>5/28/20</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LINE + 1 COLUMN">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436296" y="392559"/>
            <a:ext cx="6552000" cy="307777"/>
          </a:xfrm>
          <a:prstGeom prst="rect">
            <a:avLst/>
          </a:prstGeom>
        </p:spPr>
        <p:txBody>
          <a:bodyPr wrap="square" lIns="0" tIns="0" rIns="0" bIns="0">
            <a:spAutoFit/>
          </a:bodyPr>
          <a:lstStyle>
            <a:lvl1pPr marL="0" indent="0">
              <a:lnSpc>
                <a:spcPts val="2400"/>
              </a:lnSpc>
              <a:spcBef>
                <a:spcPts val="0"/>
              </a:spcBef>
              <a:buFontTx/>
              <a:buNone/>
              <a:defRPr sz="2400" b="1">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de-DE"/>
              <a:t>HEADLINE H1</a:t>
            </a:r>
          </a:p>
        </p:txBody>
      </p:sp>
      <p:sp>
        <p:nvSpPr>
          <p:cNvPr id="7" name="Textplatzhalter 6"/>
          <p:cNvSpPr>
            <a:spLocks noGrp="1"/>
          </p:cNvSpPr>
          <p:nvPr>
            <p:ph type="body" sz="quarter" idx="11" hasCustomPrompt="1"/>
          </p:nvPr>
        </p:nvSpPr>
        <p:spPr>
          <a:xfrm>
            <a:off x="431027" y="1188533"/>
            <a:ext cx="7173145" cy="615553"/>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a:t>Net ut volo volor repel ipsae nos comnima gnatur abore pere volupti aerunt</a:t>
            </a:r>
          </a:p>
          <a:p>
            <a:pPr lvl="0"/>
            <a:r>
              <a:rPr lang="de-DE"/>
              <a:t>odit, ut eatur, velenis perum am vendam quaiam rest occum etur sunttus.</a:t>
            </a:r>
          </a:p>
        </p:txBody>
      </p:sp>
      <p:sp>
        <p:nvSpPr>
          <p:cNvPr id="9" name="Textplatzhalter 6"/>
          <p:cNvSpPr>
            <a:spLocks noGrp="1"/>
          </p:cNvSpPr>
          <p:nvPr>
            <p:ph type="body" sz="quarter" idx="15" hasCustomPrompt="1"/>
          </p:nvPr>
        </p:nvSpPr>
        <p:spPr>
          <a:xfrm>
            <a:off x="431027" y="2896266"/>
            <a:ext cx="7173145" cy="3077766"/>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a:t>Con pro molupta tiisto min earum quia sum aut as corione cestio eturiatem</a:t>
            </a:r>
          </a:p>
          <a:p>
            <a:pPr lvl="0"/>
            <a:r>
              <a:rPr lang="de-DE"/>
              <a:t>fuga. Et omnihilia essimagnam aut aut restiam re cus, numqui blant lisque</a:t>
            </a:r>
          </a:p>
          <a:p>
            <a:pPr lvl="0"/>
            <a:r>
              <a:rPr lang="de-DE"/>
              <a:t>eum exces dolorem qui cuptaspeles eos volupta pa prehenisquia nobit rem.</a:t>
            </a:r>
          </a:p>
          <a:p>
            <a:pPr lvl="0"/>
            <a:r>
              <a:rPr lang="de-DE"/>
              <a:t>Et rerianis evendis que ni odio. Obita cus.</a:t>
            </a:r>
          </a:p>
          <a:p>
            <a:pPr lvl="0"/>
            <a:r>
              <a:rPr lang="de-DE"/>
              <a:t>Mustotate verum utem faccabo. Itatiusamus, sanim quati cus ad modit voluptatem</a:t>
            </a:r>
          </a:p>
          <a:p>
            <a:pPr lvl="0"/>
            <a:r>
              <a:rPr lang="de-DE"/>
              <a:t>harchil im eaquam re peraeri berrovi ducitatet, sunt alique recto</a:t>
            </a:r>
          </a:p>
          <a:p>
            <a:pPr lvl="0"/>
            <a:r>
              <a:rPr lang="de-DE"/>
              <a:t>modici cum fugit esti iumque minction eaquatus et occabo. Pari occupta epellacearum</a:t>
            </a:r>
          </a:p>
          <a:p>
            <a:pPr lvl="0"/>
            <a:r>
              <a:rPr lang="de-DE"/>
              <a:t>qui que earit, aboremporum haribusam, con plabor ad utaquia aut</a:t>
            </a:r>
          </a:p>
        </p:txBody>
      </p:sp>
      <p:sp>
        <p:nvSpPr>
          <p:cNvPr id="10" name="Textplatzhalter 6"/>
          <p:cNvSpPr>
            <a:spLocks noGrp="1"/>
          </p:cNvSpPr>
          <p:nvPr>
            <p:ph type="body" sz="quarter" idx="16" hasCustomPrompt="1"/>
          </p:nvPr>
        </p:nvSpPr>
        <p:spPr>
          <a:xfrm>
            <a:off x="431027" y="700336"/>
            <a:ext cx="6550888"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accent1"/>
                </a:solidFill>
              </a:defRPr>
            </a:lvl1pPr>
          </a:lstStyle>
          <a:p>
            <a:pPr lvl="0"/>
            <a:r>
              <a:rPr lang="de-DE"/>
              <a:t>WITH OPTIONAL SUBLINE H2</a:t>
            </a:r>
          </a:p>
        </p:txBody>
      </p:sp>
      <p:sp>
        <p:nvSpPr>
          <p:cNvPr id="11" name="Textplatzhalter 6"/>
          <p:cNvSpPr>
            <a:spLocks noGrp="1"/>
          </p:cNvSpPr>
          <p:nvPr>
            <p:ph type="body" sz="quarter" idx="17" hasCustomPrompt="1"/>
          </p:nvPr>
        </p:nvSpPr>
        <p:spPr>
          <a:xfrm>
            <a:off x="431026" y="2533529"/>
            <a:ext cx="7173146"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tx1"/>
                </a:solidFill>
              </a:defRPr>
            </a:lvl1pPr>
          </a:lstStyle>
          <a:p>
            <a:pPr lvl="0"/>
            <a:r>
              <a:rPr lang="de-DE"/>
              <a:t>INBETWEEN HEADLINE H3</a:t>
            </a:r>
          </a:p>
        </p:txBody>
      </p:sp>
      <p:sp>
        <p:nvSpPr>
          <p:cNvPr id="12" name="Datumsplatzhalter 1"/>
          <p:cNvSpPr>
            <a:spLocks noGrp="1"/>
          </p:cNvSpPr>
          <p:nvPr>
            <p:ph type="dt" sz="half" idx="18"/>
          </p:nvPr>
        </p:nvSpPr>
        <p:spPr>
          <a:xfrm>
            <a:off x="6884173" y="6604654"/>
            <a:ext cx="720000" cy="180000"/>
          </a:xfrm>
          <a:prstGeom prst="rect">
            <a:avLst/>
          </a:prstGeom>
        </p:spPr>
        <p:txBody>
          <a:bodyPr/>
          <a:lstStyle/>
          <a:p>
            <a:fld id="{B92CE7AE-4D4B-4F34-9461-F901B2CB1E63}" type="datetime1">
              <a:rPr lang="de-DE" smtClean="0"/>
              <a:t>28.05.20</a:t>
            </a:fld>
            <a:endParaRPr lang="de-DE"/>
          </a:p>
        </p:txBody>
      </p:sp>
      <p:sp>
        <p:nvSpPr>
          <p:cNvPr id="13" name="Fußzeilenplatzhalter 2"/>
          <p:cNvSpPr>
            <a:spLocks noGrp="1"/>
          </p:cNvSpPr>
          <p:nvPr>
            <p:ph type="ftr" sz="quarter" idx="19"/>
          </p:nvPr>
        </p:nvSpPr>
        <p:spPr>
          <a:xfrm>
            <a:off x="431028" y="6603973"/>
            <a:ext cx="5541967" cy="178074"/>
          </a:xfrm>
          <a:prstGeom prst="rect">
            <a:avLst/>
          </a:prstGeom>
        </p:spPr>
        <p:txBody>
          <a:bodyPr/>
          <a:lstStyle/>
          <a:p>
            <a:r>
              <a:rPr lang="de-DE"/>
              <a:t>Project Title</a:t>
            </a:r>
          </a:p>
        </p:txBody>
      </p:sp>
      <p:sp>
        <p:nvSpPr>
          <p:cNvPr id="14" name="Foliennummernplatzhalter 3"/>
          <p:cNvSpPr>
            <a:spLocks noGrp="1"/>
          </p:cNvSpPr>
          <p:nvPr>
            <p:ph type="sldNum" sz="quarter" idx="12"/>
          </p:nvPr>
        </p:nvSpPr>
        <p:spPr>
          <a:xfrm>
            <a:off x="8515350" y="6604654"/>
            <a:ext cx="360000" cy="180000"/>
          </a:xfrm>
          <a:prstGeom prst="rect">
            <a:avLst/>
          </a:prstGeom>
        </p:spPr>
        <p:txBody>
          <a:bodyPr/>
          <a:lstStyle/>
          <a:p>
            <a:fld id="{99FB7372-57D7-4F81-B93C-C2A79929E704}" type="slidenum">
              <a:rPr lang="de-DE" smtClean="0"/>
              <a:t>‹#›</a:t>
            </a:fld>
            <a:endParaRPr lang="de-DE"/>
          </a:p>
        </p:txBody>
      </p:sp>
    </p:spTree>
    <p:extLst>
      <p:ext uri="{BB962C8B-B14F-4D97-AF65-F5344CB8AC3E}">
        <p14:creationId xmlns:p14="http://schemas.microsoft.com/office/powerpoint/2010/main" val="394221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6"/>
            <a:ext cx="7265534" cy="2972717"/>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37748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74638"/>
            <a:ext cx="7106464"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600200"/>
            <a:ext cx="7106464" cy="46481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8"/>
          <p:cNvSpPr>
            <a:spLocks noChangeArrowheads="1"/>
          </p:cNvSpPr>
          <p:nvPr userDrawn="1"/>
        </p:nvSpPr>
        <p:spPr bwMode="auto">
          <a:xfrm>
            <a:off x="-1" y="13"/>
            <a:ext cx="1576384" cy="6857987"/>
          </a:xfrm>
          <a:prstGeom prst="rect">
            <a:avLst/>
          </a:prstGeom>
          <a:solidFill>
            <a:srgbClr val="00A6D6"/>
          </a:solidFill>
          <a:ln w="9525">
            <a:noFill/>
            <a:miter lim="800000"/>
            <a:headEnd/>
            <a:tailEnd/>
          </a:ln>
        </p:spPr>
        <p:txBody>
          <a:bodyPr wrap="none" lIns="91436" tIns="45719" rIns="91436" bIns="45719" anchor="ctr"/>
          <a:lstStyle/>
          <a:p>
            <a:pPr algn="r"/>
            <a:endParaRPr lang="nl-NL" sz="2100" dirty="0">
              <a:latin typeface="Tahoma" pitchFamily="34" charset="0"/>
            </a:endParaRP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3" y="6108245"/>
            <a:ext cx="1368883" cy="843232"/>
          </a:xfrm>
          <a:prstGeom prst="rect">
            <a:avLst/>
          </a:prstGeom>
        </p:spPr>
      </p:pic>
      <p:sp>
        <p:nvSpPr>
          <p:cNvPr id="10"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358328"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35832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7" name="Afbeelding 2" descr="TUDelft_LogoZWART.eps"/>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9"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70" r:id="rId4"/>
    <p:sldLayoutId id="2147483671" r:id="rId5"/>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28.jpeg"/><Relationship Id="rId4" Type="http://schemas.openxmlformats.org/officeDocument/2006/relationships/image" Target="../media/image270.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hyperlink" Target="https://agupubs.onlinelibrary.wiley.com/doi/10.1002/2017WR022402" TargetMode="Externa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eneralized_extreme_value_distribution" TargetMode="External"/><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hyperlink" Target="https://en.wikipedia.org/wiki/Return_perio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naturalhazardscience.oxfordre.com/view/10.1093/acrefore/9780199389407.001.0001/acrefore-9780199389407-e-113?rskey=Mo5B3a&amp;result=4" TargetMode="Externa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jpeg"/><Relationship Id="rId17" Type="http://schemas.openxmlformats.org/officeDocument/2006/relationships/image" Target="../media/image24.png"/><Relationship Id="rId2" Type="http://schemas.openxmlformats.org/officeDocument/2006/relationships/slideLayout" Target="../slideLayouts/slideLayout7.xml"/><Relationship Id="rId16" Type="http://schemas.openxmlformats.org/officeDocument/2006/relationships/image" Target="../media/image23.png"/><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image" Target="../media/image18.jpeg"/><Relationship Id="rId5" Type="http://schemas.openxmlformats.org/officeDocument/2006/relationships/image" Target="../media/image14.jpeg"/><Relationship Id="rId15" Type="http://schemas.openxmlformats.org/officeDocument/2006/relationships/image" Target="../media/image22.jpe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3.png"/><Relationship Id="rId9" Type="http://schemas.openxmlformats.org/officeDocument/2006/relationships/image" Target="../media/image11.wmf"/><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674005"/>
            <a:ext cx="7086339" cy="2926445"/>
          </a:xfrm>
        </p:spPr>
        <p:txBody>
          <a:bodyPr>
            <a:normAutofit/>
          </a:bodyPr>
          <a:lstStyle/>
          <a:p>
            <a:pPr algn="l"/>
            <a:r>
              <a:rPr lang="en-US" sz="8800" dirty="0"/>
              <a:t>Case study presentation</a:t>
            </a:r>
            <a:endParaRPr lang="en-US" sz="8800" dirty="0">
              <a:latin typeface="Arial"/>
              <a:cs typeface="Arial"/>
            </a:endParaRPr>
          </a:p>
        </p:txBody>
      </p:sp>
      <p:sp>
        <p:nvSpPr>
          <p:cNvPr id="3" name="Subtitle 2"/>
          <p:cNvSpPr>
            <a:spLocks noGrp="1"/>
          </p:cNvSpPr>
          <p:nvPr>
            <p:ph type="subTitle" idx="1"/>
          </p:nvPr>
        </p:nvSpPr>
        <p:spPr>
          <a:xfrm>
            <a:off x="1880240" y="4241048"/>
            <a:ext cx="5892160" cy="1752600"/>
          </a:xfrm>
        </p:spPr>
        <p:txBody>
          <a:bodyPr/>
          <a:lstStyle/>
          <a:p>
            <a:pPr algn="l"/>
            <a:r>
              <a:rPr lang="en-US" dirty="0"/>
              <a:t>Alessio Ciullo</a:t>
            </a:r>
          </a:p>
          <a:p>
            <a:pPr algn="l"/>
            <a:r>
              <a:rPr lang="en-US" dirty="0">
                <a:latin typeface="Arial"/>
                <a:cs typeface="Arial"/>
              </a:rPr>
              <a:t>alessio.ciullo@deltares.nl</a:t>
            </a:r>
          </a:p>
        </p:txBody>
      </p:sp>
    </p:spTree>
    <p:extLst>
      <p:ext uri="{BB962C8B-B14F-4D97-AF65-F5344CB8AC3E}">
        <p14:creationId xmlns:p14="http://schemas.microsoft.com/office/powerpoint/2010/main" val="3087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From damage to risk:</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63802"/>
            <a:ext cx="37719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705470"/>
            <a:ext cx="8928992" cy="923330"/>
          </a:xfrm>
          <a:prstGeom prst="rect">
            <a:avLst/>
          </a:prstGeom>
          <a:noFill/>
        </p:spPr>
        <p:txBody>
          <a:bodyPr wrap="square" rtlCol="0">
            <a:spAutoFit/>
          </a:bodyPr>
          <a:lstStyle/>
          <a:p>
            <a:pPr algn="just"/>
            <a:r>
              <a:rPr lang="en-US" dirty="0"/>
              <a:t>At each location, we now have a set of damages each associated to a different upstream high discharge, whose probability is </a:t>
            </a:r>
            <a:r>
              <a:rPr lang="en-US" i="1" dirty="0"/>
              <a:t>known. </a:t>
            </a:r>
            <a:r>
              <a:rPr lang="en-US" dirty="0"/>
              <a:t>Clearly, the lower the probability, the higher the discharge, the higher the damage.</a:t>
            </a:r>
            <a:endParaRPr lang="en-GB" i="1" dirty="0"/>
          </a:p>
        </p:txBody>
      </p:sp>
      <mc:AlternateContent xmlns:mc="http://schemas.openxmlformats.org/markup-compatibility/2006" xmlns:a14="http://schemas.microsoft.com/office/drawing/2010/main">
        <mc:Choice Requires="a14">
          <p:sp>
            <p:nvSpPr>
              <p:cNvPr id="6" name="Rectangle 5"/>
              <p:cNvSpPr/>
              <p:nvPr/>
            </p:nvSpPr>
            <p:spPr>
              <a:xfrm>
                <a:off x="4106417" y="2272383"/>
                <a:ext cx="5290119" cy="509242"/>
              </a:xfrm>
              <a:prstGeom prst="rect">
                <a:avLst/>
              </a:prstGeom>
            </p:spPr>
            <p:txBody>
              <a:bodyPr wrap="square">
                <a:spAutoFit/>
              </a:bodyPr>
              <a:lstStyle/>
              <a:p>
                <a:pPr algn="ctr"/>
                <a14:m>
                  <m:oMath xmlns:m="http://schemas.openxmlformats.org/officeDocument/2006/math">
                    <m:r>
                      <a:rPr lang="en-GB" b="0" i="1">
                        <a:latin typeface="Cambria Math" panose="02040503050406030204" pitchFamily="18" charset="0"/>
                        <a:ea typeface="Cambria Math" panose="02040503050406030204" pitchFamily="18" charset="0"/>
                      </a:rPr>
                      <m:t>𝐸𝐴𝐷</m:t>
                    </m:r>
                    <m:r>
                      <a:rPr lang="en-GB" b="0" i="1">
                        <a:latin typeface="Cambria Math" panose="02040503050406030204" pitchFamily="18" charset="0"/>
                        <a:ea typeface="Cambria Math" panose="02040503050406030204" pitchFamily="18" charset="0"/>
                      </a:rPr>
                      <m:t>= </m:t>
                    </m:r>
                    <m:nary>
                      <m:naryPr>
                        <m:limLoc m:val="subSup"/>
                        <m:ctrlPr>
                          <a:rPr lang="en-GB" i="1">
                            <a:latin typeface="Cambria Math" panose="02040503050406030204" pitchFamily="18" charset="0"/>
                            <a:ea typeface="Cambria Math" panose="02040503050406030204" pitchFamily="18" charset="0"/>
                          </a:rPr>
                        </m:ctrlPr>
                      </m:naryPr>
                      <m:sub>
                        <m:r>
                          <a:rPr lang="en-GB" b="0" i="1" smtClean="0">
                            <a:latin typeface="Cambria Math" panose="02040503050406030204" pitchFamily="18" charset="0"/>
                            <a:ea typeface="Cambria Math" panose="02040503050406030204" pitchFamily="18" charset="0"/>
                          </a:rPr>
                          <m:t>0</m:t>
                        </m:r>
                      </m:sub>
                      <m:sup>
                        <m:r>
                          <a:rPr lang="en-GB" b="0" i="1">
                            <a:latin typeface="Cambria Math" panose="02040503050406030204" pitchFamily="18" charset="0"/>
                            <a:ea typeface="Cambria Math" panose="02040503050406030204" pitchFamily="18" charset="0"/>
                          </a:rPr>
                          <m:t>1</m:t>
                        </m:r>
                      </m:sup>
                      <m:e>
                        <m:r>
                          <a:rPr lang="en-GB" b="0" i="1" smtClean="0">
                            <a:latin typeface="Cambria Math" panose="02040503050406030204" pitchFamily="18" charset="0"/>
                            <a:ea typeface="Cambria Math" panose="02040503050406030204" pitchFamily="18" charset="0"/>
                          </a:rPr>
                          <m:t>𝐿</m:t>
                        </m:r>
                        <m:d>
                          <m:dPr>
                            <m:ctrlPr>
                              <a:rPr lang="en-GB" i="1" smtClean="0">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𝑝</m:t>
                            </m:r>
                          </m:e>
                        </m:d>
                        <m:r>
                          <a:rPr lang="en-GB" b="0" i="1" smtClean="0">
                            <a:latin typeface="Cambria Math" panose="02040503050406030204" pitchFamily="18" charset="0"/>
                            <a:ea typeface="Cambria Math" panose="02040503050406030204" pitchFamily="18" charset="0"/>
                          </a:rPr>
                          <m:t>𝑑𝑝</m:t>
                        </m:r>
                        <m:r>
                          <a:rPr lang="en-GB" b="0" i="1" smtClean="0">
                            <a:latin typeface="Cambria Math" panose="02040503050406030204" pitchFamily="18" charset="0"/>
                            <a:ea typeface="Cambria Math" panose="02040503050406030204" pitchFamily="18" charset="0"/>
                          </a:rPr>
                          <m:t>= </m:t>
                        </m:r>
                        <m:nary>
                          <m:naryPr>
                            <m:limLoc m:val="subSup"/>
                            <m:ctrlPr>
                              <a:rPr lang="en-GB" i="1">
                                <a:latin typeface="Cambria Math" panose="02040503050406030204" pitchFamily="18" charset="0"/>
                                <a:ea typeface="Cambria Math" panose="02040503050406030204" pitchFamily="18" charset="0"/>
                              </a:rPr>
                            </m:ctrlPr>
                          </m:naryPr>
                          <m:sub>
                            <m:sSub>
                              <m:sSubPr>
                                <m:ctrlPr>
                                  <a:rPr lang="en-GB" i="1">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𝑚𝑖𝑛</m:t>
                                </m:r>
                              </m:sub>
                            </m:sSub>
                          </m:sub>
                          <m:sup>
                            <m:sSub>
                              <m:sSubPr>
                                <m:ctrlPr>
                                  <a:rPr lang="en-GB" i="1">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𝑚𝑎𝑥</m:t>
                                </m:r>
                              </m:sub>
                            </m:sSub>
                          </m:sup>
                          <m:e>
                            <m:r>
                              <a:rPr lang="en-GB" b="0" i="1">
                                <a:latin typeface="Cambria Math" panose="02040503050406030204" pitchFamily="18" charset="0"/>
                                <a:ea typeface="Cambria Math" panose="02040503050406030204" pitchFamily="18" charset="0"/>
                              </a:rPr>
                              <m:t>𝑝</m:t>
                            </m:r>
                            <m:d>
                              <m:dPr>
                                <m:ctrlPr>
                                  <a:rPr lang="en-GB" i="1">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𝐿</m:t>
                            </m:r>
                            <m:d>
                              <m:dPr>
                                <m:ctrlPr>
                                  <a:rPr lang="en-GB" i="1">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𝑢</m:t>
                                </m:r>
                                <m:r>
                                  <a:rPr lang="en-GB" b="0" i="1">
                                    <a:latin typeface="Cambria Math" panose="02040503050406030204" pitchFamily="18" charset="0"/>
                                    <a:ea typeface="Cambria Math" panose="02040503050406030204" pitchFamily="18" charset="0"/>
                                  </a:rPr>
                                  <m:t>,  </m:t>
                                </m:r>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𝑑𝐻</m:t>
                            </m:r>
                          </m:e>
                        </m:nary>
                      </m:e>
                    </m:nary>
                  </m:oMath>
                </a14:m>
                <a:r>
                  <a:rPr lang="en-GB" dirty="0">
                    <a:latin typeface="Cambria Math" panose="02040503050406030204" pitchFamily="18" charset="0"/>
                    <a:ea typeface="Cambria Math" panose="02040503050406030204" pitchFamily="18" charset="0"/>
                  </a:rPr>
                  <a:t>         </a:t>
                </a:r>
              </a:p>
            </p:txBody>
          </p:sp>
        </mc:Choice>
        <mc:Fallback xmlns="">
          <p:sp>
            <p:nvSpPr>
              <p:cNvPr id="6" name="Rectangle 5"/>
              <p:cNvSpPr>
                <a:spLocks noRot="1" noChangeAspect="1" noMove="1" noResize="1" noEditPoints="1" noAdjustHandles="1" noChangeArrowheads="1" noChangeShapeType="1" noTextEdit="1"/>
              </p:cNvSpPr>
              <p:nvPr/>
            </p:nvSpPr>
            <p:spPr>
              <a:xfrm>
                <a:off x="4106417" y="2272383"/>
                <a:ext cx="5290119" cy="509242"/>
              </a:xfrm>
              <a:prstGeom prst="rect">
                <a:avLst/>
              </a:prstGeom>
              <a:blipFill rotWithShape="1">
                <a:blip r:embed="rId3"/>
                <a:stretch>
                  <a:fillRect t="-97590" b="-149398"/>
                </a:stretch>
              </a:blipFill>
            </p:spPr>
            <p:txBody>
              <a:bodyPr/>
              <a:lstStyle/>
              <a:p>
                <a:r>
                  <a:rPr lang="en-GB">
                    <a:noFill/>
                  </a:rPr>
                  <a:t> </a:t>
                </a:r>
              </a:p>
            </p:txBody>
          </p:sp>
        </mc:Fallback>
      </mc:AlternateContent>
      <p:grpSp>
        <p:nvGrpSpPr>
          <p:cNvPr id="7" name="Group 6"/>
          <p:cNvGrpSpPr/>
          <p:nvPr/>
        </p:nvGrpSpPr>
        <p:grpSpPr>
          <a:xfrm>
            <a:off x="4427984" y="2980045"/>
            <a:ext cx="4119940" cy="1326549"/>
            <a:chOff x="4427984" y="2273035"/>
            <a:chExt cx="4119940" cy="1326549"/>
          </a:xfrm>
        </p:grpSpPr>
        <mc:AlternateContent xmlns:mc="http://schemas.openxmlformats.org/markup-compatibility/2006" xmlns:a14="http://schemas.microsoft.com/office/drawing/2010/main">
          <mc:Choice Requires="a14">
            <p:sp>
              <p:nvSpPr>
                <p:cNvPr id="8" name="Rectangle 7"/>
                <p:cNvSpPr/>
                <p:nvPr/>
              </p:nvSpPr>
              <p:spPr>
                <a:xfrm>
                  <a:off x="4427984" y="2273035"/>
                  <a:ext cx="2103716" cy="533544"/>
                </a:xfrm>
                <a:prstGeom prst="rect">
                  <a:avLst/>
                </a:prstGeom>
              </p:spPr>
              <p:txBody>
                <a:bodyPr wrap="none">
                  <a:spAutoFit/>
                </a:bodyPr>
                <a:lstStyle/>
                <a:p>
                  <a:pPr algn="ctr"/>
                  <a:r>
                    <a:rPr lang="en-GB" i="1" dirty="0" err="1">
                      <a:latin typeface="Cambria Math" panose="02040503050406030204" pitchFamily="18" charset="0"/>
                      <a:ea typeface="Cambria Math" panose="02040503050406030204" pitchFamily="18" charset="0"/>
                    </a:rPr>
                    <a:t>EAD</a:t>
                  </a:r>
                  <a:r>
                    <a:rPr lang="en-GB" i="1" baseline="-25000" dirty="0" err="1">
                      <a:latin typeface="Cambria Math" panose="02040503050406030204" pitchFamily="18" charset="0"/>
                      <a:ea typeface="Cambria Math" panose="02040503050406030204" pitchFamily="18" charset="0"/>
                    </a:rPr>
                    <a:t>d</a:t>
                  </a:r>
                  <a:r>
                    <a:rPr lang="en-GB" i="1" baseline="-25000" dirty="0">
                      <a:latin typeface="Cambria Math" panose="02040503050406030204" pitchFamily="18" charset="0"/>
                      <a:ea typeface="Cambria Math" panose="02040503050406030204" pitchFamily="18" charset="0"/>
                    </a:rPr>
                    <a:t>   </a:t>
                  </a:r>
                  <a:r>
                    <a:rPr lang="en-GB" i="1" dirty="0">
                      <a:latin typeface="Cambria Math" panose="02040503050406030204" pitchFamily="18" charset="0"/>
                      <a:ea typeface="Cambria Math" panose="02040503050406030204" pitchFamily="18" charset="0"/>
                    </a:rPr>
                    <a:t>= </a:t>
                  </a:r>
                  <a14:m>
                    <m:oMath xmlns:m="http://schemas.openxmlformats.org/officeDocument/2006/math">
                      <m:nary>
                        <m:naryPr>
                          <m:chr m:val="∑"/>
                          <m:limLoc m:val="undOvr"/>
                          <m:ctrlPr>
                            <a:rPr lang="en-GB" i="1">
                              <a:latin typeface="Cambria Math" panose="02040503050406030204" pitchFamily="18" charset="0"/>
                              <a:ea typeface="Cambria Math" panose="02040503050406030204" pitchFamily="18" charset="0"/>
                            </a:rPr>
                          </m:ctrlPr>
                        </m:naryPr>
                        <m:sub>
                          <m:r>
                            <a:rPr lang="en-GB" b="0" i="1">
                              <a:latin typeface="Cambria Math" panose="02040503050406030204" pitchFamily="18" charset="0"/>
                              <a:ea typeface="Cambria Math" panose="02040503050406030204" pitchFamily="18" charset="0"/>
                            </a:rPr>
                            <m:t>𝑡</m:t>
                          </m:r>
                          <m:r>
                            <a:rPr lang="en-GB" b="0" i="1">
                              <a:latin typeface="Cambria Math" panose="02040503050406030204" pitchFamily="18" charset="0"/>
                              <a:ea typeface="Cambria Math" panose="02040503050406030204" pitchFamily="18" charset="0"/>
                            </a:rPr>
                            <m:t>=1</m:t>
                          </m:r>
                        </m:sub>
                        <m:sup>
                          <m:r>
                            <a:rPr lang="en-GB" b="0" i="1">
                              <a:latin typeface="Cambria Math" panose="02040503050406030204" pitchFamily="18" charset="0"/>
                              <a:ea typeface="Cambria Math" panose="02040503050406030204" pitchFamily="18" charset="0"/>
                            </a:rPr>
                            <m:t>𝑇</m:t>
                          </m:r>
                        </m:sup>
                        <m:e>
                          <m:f>
                            <m:fPr>
                              <m:ctrlPr>
                                <a:rPr lang="en-GB" i="1">
                                  <a:latin typeface="Cambria Math" panose="02040503050406030204" pitchFamily="18" charset="0"/>
                                  <a:ea typeface="Cambria Math" panose="02040503050406030204" pitchFamily="18" charset="0"/>
                                </a:rPr>
                              </m:ctrlPr>
                            </m:fPr>
                            <m:num>
                              <m:r>
                                <a:rPr lang="en-GB" b="0" i="1">
                                  <a:latin typeface="Cambria Math" panose="02040503050406030204" pitchFamily="18" charset="0"/>
                                  <a:ea typeface="Cambria Math" panose="02040503050406030204" pitchFamily="18" charset="0"/>
                                </a:rPr>
                                <m:t>𝐸𝐴𝐷</m:t>
                              </m:r>
                            </m:num>
                            <m:den>
                              <m:sSup>
                                <m:sSupPr>
                                  <m:ctrlPr>
                                    <a:rPr lang="en-GB" i="1">
                                      <a:latin typeface="Cambria Math" panose="02040503050406030204" pitchFamily="18" charset="0"/>
                                      <a:ea typeface="Cambria Math" panose="02040503050406030204" pitchFamily="18" charset="0"/>
                                    </a:rPr>
                                  </m:ctrlPr>
                                </m:sSupPr>
                                <m:e>
                                  <m:r>
                                    <a:rPr lang="en-GB" b="0" i="1">
                                      <a:latin typeface="Cambria Math" panose="02040503050406030204" pitchFamily="18" charset="0"/>
                                      <a:ea typeface="Cambria Math" panose="02040503050406030204" pitchFamily="18" charset="0"/>
                                    </a:rPr>
                                    <m:t>(1+</m:t>
                                  </m:r>
                                  <m:r>
                                    <a:rPr lang="en-GB" b="0" i="1">
                                      <a:latin typeface="Cambria Math" panose="02040503050406030204" pitchFamily="18" charset="0"/>
                                      <a:ea typeface="Cambria Math" panose="02040503050406030204" pitchFamily="18" charset="0"/>
                                    </a:rPr>
                                    <m:t>𝑟</m:t>
                                  </m:r>
                                  <m:r>
                                    <a:rPr lang="en-GB" b="0" i="1">
                                      <a:latin typeface="Cambria Math" panose="02040503050406030204" pitchFamily="18" charset="0"/>
                                      <a:ea typeface="Cambria Math" panose="02040503050406030204" pitchFamily="18" charset="0"/>
                                    </a:rPr>
                                    <m:t>)</m:t>
                                  </m:r>
                                </m:e>
                                <m:sup>
                                  <m:r>
                                    <a:rPr lang="en-GB" b="0" i="1">
                                      <a:latin typeface="Cambria Math" panose="02040503050406030204" pitchFamily="18" charset="0"/>
                                      <a:ea typeface="Cambria Math" panose="02040503050406030204" pitchFamily="18" charset="0"/>
                                    </a:rPr>
                                    <m:t>𝑡</m:t>
                                  </m:r>
                                </m:sup>
                              </m:sSup>
                            </m:den>
                          </m:f>
                        </m:e>
                      </m:nary>
                    </m:oMath>
                  </a14:m>
                  <a:endParaRPr lang="en-GB" i="1" dirty="0">
                    <a:latin typeface="Cambria Math" panose="02040503050406030204" pitchFamily="18" charset="0"/>
                    <a:ea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4427984" y="2273035"/>
                  <a:ext cx="2103716" cy="533544"/>
                </a:xfrm>
                <a:prstGeom prst="rect">
                  <a:avLst/>
                </a:prstGeom>
                <a:blipFill rotWithShape="1">
                  <a:blip r:embed="rId4"/>
                  <a:stretch>
                    <a:fillRect l="-580" t="-72414" b="-110345"/>
                  </a:stretch>
                </a:blipFill>
              </p:spPr>
              <p:txBody>
                <a:bodyPr/>
                <a:lstStyle/>
                <a:p>
                  <a:r>
                    <a:rPr lang="en-GB">
                      <a:noFill/>
                    </a:rPr>
                    <a:t> </a:t>
                  </a:r>
                </a:p>
              </p:txBody>
            </p:sp>
          </mc:Fallback>
        </mc:AlternateContent>
        <p:sp>
          <p:nvSpPr>
            <p:cNvPr id="9" name="TextBox 8"/>
            <p:cNvSpPr txBox="1"/>
            <p:nvPr/>
          </p:nvSpPr>
          <p:spPr>
            <a:xfrm>
              <a:off x="4515476" y="2953253"/>
              <a:ext cx="4032448" cy="646331"/>
            </a:xfrm>
            <a:prstGeom prst="rect">
              <a:avLst/>
            </a:prstGeom>
            <a:noFill/>
          </p:spPr>
          <p:txBody>
            <a:bodyPr wrap="square" rtlCol="0">
              <a:spAutoFit/>
            </a:bodyPr>
            <a:lstStyle/>
            <a:p>
              <a:r>
                <a:rPr lang="en-US" dirty="0"/>
                <a:t>T = planning period</a:t>
              </a:r>
            </a:p>
            <a:p>
              <a:r>
                <a:rPr lang="en-US" dirty="0"/>
                <a:t>r = discount rate</a:t>
              </a:r>
              <a:endParaRPr lang="en-GB" dirty="0"/>
            </a:p>
          </p:txBody>
        </p:sp>
      </p:grpSp>
      <p:pic>
        <p:nvPicPr>
          <p:cNvPr id="10"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4801" y="3996498"/>
            <a:ext cx="934971" cy="44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94792" y="599485"/>
            <a:ext cx="8949208" cy="7386638"/>
            <a:chOff x="179512" y="599485"/>
            <a:chExt cx="8949208" cy="7386638"/>
          </a:xfrm>
        </p:grpSpPr>
        <p:grpSp>
          <p:nvGrpSpPr>
            <p:cNvPr id="11" name="Group 10"/>
            <p:cNvGrpSpPr/>
            <p:nvPr/>
          </p:nvGrpSpPr>
          <p:grpSpPr>
            <a:xfrm>
              <a:off x="179512" y="599485"/>
              <a:ext cx="8949208" cy="7386638"/>
              <a:chOff x="179512" y="599485"/>
              <a:chExt cx="8949208" cy="7386638"/>
            </a:xfrm>
          </p:grpSpPr>
          <p:sp>
            <p:nvSpPr>
              <p:cNvPr id="14" name="TextBox 13"/>
              <p:cNvSpPr txBox="1"/>
              <p:nvPr/>
            </p:nvSpPr>
            <p:spPr>
              <a:xfrm>
                <a:off x="179512" y="599485"/>
                <a:ext cx="8949208" cy="7386638"/>
              </a:xfrm>
              <a:prstGeom prst="rect">
                <a:avLst/>
              </a:prstGeom>
              <a:noFill/>
            </p:spPr>
            <p:txBody>
              <a:bodyPr wrap="square" rtlCol="0">
                <a:spAutoFit/>
              </a:bodyPr>
              <a:lstStyle/>
              <a:p>
                <a:pPr marL="285750" indent="-285750">
                  <a:buFont typeface="Arial" panose="020B0604020202020204" pitchFamily="34" charset="0"/>
                  <a:buChar char="•"/>
                </a:pPr>
                <a:r>
                  <a:rPr lang="en-US" dirty="0"/>
                  <a:t>Dike heightening: (per location)</a:t>
                </a:r>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Early warning: </a:t>
                </a:r>
              </a:p>
              <a:p>
                <a:pPr marL="285750" indent="-285750">
                  <a:buFont typeface="Arial" panose="020B0604020202020204" pitchFamily="34" charset="0"/>
                  <a:buChar char="•"/>
                </a:pPr>
                <a:endParaRPr lang="en-US" sz="600" dirty="0"/>
              </a:p>
              <a:p>
                <a:pPr algn="ctr"/>
                <a:r>
                  <a:rPr lang="en-US" dirty="0"/>
                  <a:t>Cost = # of people evacuated*22 [</a:t>
                </a:r>
                <a:r>
                  <a:rPr lang="en-US" sz="900" dirty="0"/>
                  <a:t>euros/person/day</a:t>
                </a:r>
                <a:r>
                  <a:rPr lang="en-US" dirty="0"/>
                  <a:t>] *(warning time [</a:t>
                </a:r>
                <a:r>
                  <a:rPr lang="en-US" sz="900" dirty="0"/>
                  <a:t>days</a:t>
                </a:r>
                <a:r>
                  <a:rPr lang="en-US" dirty="0"/>
                  <a:t>] + 3) 		</a:t>
                </a:r>
                <a:r>
                  <a:rPr lang="en-US" sz="1200" dirty="0"/>
                  <a:t>(based on the 1995 event)</a:t>
                </a:r>
                <a:endParaRPr lang="en-US" dirty="0"/>
              </a:p>
              <a:p>
                <a:pPr algn="ctr"/>
                <a:endParaRPr lang="en-US" dirty="0"/>
              </a:p>
              <a:p>
                <a:pPr marL="285750" indent="-285750">
                  <a:buFont typeface="Arial" panose="020B0604020202020204" pitchFamily="34" charset="0"/>
                  <a:buChar char="•"/>
                </a:pPr>
                <a:r>
                  <a:rPr lang="en-US" dirty="0"/>
                  <a:t>Room for the River: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GB" dirty="0"/>
              </a:p>
            </p:txBody>
          </p:sp>
          <p:pic>
            <p:nvPicPr>
              <p:cNvPr id="15" name="Picture 14"/>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73334" y="908720"/>
                <a:ext cx="3646444"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2" y="3230392"/>
              <a:ext cx="2274047" cy="350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descr="D:\ciullo\Documents\GitHub\EPAcourse-simmodel\rfr_wlredu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5" y="3189448"/>
              <a:ext cx="6023025" cy="3505168"/>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Available measures:</a:t>
            </a:r>
            <a:endParaRPr lang="en-GB" sz="3600" dirty="0">
              <a:solidFill>
                <a:srgbClr val="00B0F0"/>
              </a:solidFill>
              <a:latin typeface="Arial" panose="020B0604020202020204" pitchFamily="34" charset="0"/>
              <a:cs typeface="Arial" panose="020B0604020202020204" pitchFamily="34" charset="0"/>
            </a:endParaRPr>
          </a:p>
        </p:txBody>
      </p:sp>
      <p:pic>
        <p:nvPicPr>
          <p:cNvPr id="17" name="Picture 10" descr="Image result for dike fragility cur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4252" y="565862"/>
            <a:ext cx="2625316" cy="1648824"/>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a:off x="6012160" y="1390274"/>
            <a:ext cx="4320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449170" y="6558108"/>
            <a:ext cx="3643952" cy="307777"/>
          </a:xfrm>
          <a:prstGeom prst="rect">
            <a:avLst/>
          </a:prstGeom>
          <a:noFill/>
        </p:spPr>
        <p:txBody>
          <a:bodyPr wrap="square" rtlCol="0">
            <a:spAutoFit/>
          </a:bodyPr>
          <a:lstStyle/>
          <a:p>
            <a:r>
              <a:rPr lang="en-US" sz="1400" dirty="0"/>
              <a:t>pics and data from </a:t>
            </a:r>
            <a:r>
              <a:rPr lang="en-US" sz="1400" dirty="0">
                <a:hlinkClick r:id="rId6"/>
              </a:rPr>
              <a:t>kind et al. (2018)</a:t>
            </a:r>
            <a:endParaRPr lang="en-GB" sz="1400" dirty="0"/>
          </a:p>
        </p:txBody>
      </p:sp>
      <p:sp>
        <p:nvSpPr>
          <p:cNvPr id="3" name="TextBox 2"/>
          <p:cNvSpPr txBox="1"/>
          <p:nvPr/>
        </p:nvSpPr>
        <p:spPr>
          <a:xfrm>
            <a:off x="1016779" y="1587863"/>
            <a:ext cx="4053385" cy="307777"/>
          </a:xfrm>
          <a:prstGeom prst="rect">
            <a:avLst/>
          </a:prstGeom>
          <a:noFill/>
        </p:spPr>
        <p:txBody>
          <a:bodyPr wrap="square" rtlCol="0">
            <a:spAutoFit/>
          </a:bodyPr>
          <a:lstStyle/>
          <a:p>
            <a:r>
              <a:rPr lang="en-US" sz="1400" dirty="0"/>
              <a:t>cost function from </a:t>
            </a:r>
            <a:r>
              <a:rPr lang="en-GB" sz="1400" dirty="0" err="1"/>
              <a:t>Eijgenraam</a:t>
            </a:r>
            <a:r>
              <a:rPr lang="en-GB" sz="1400" dirty="0"/>
              <a:t> (2017)</a:t>
            </a:r>
          </a:p>
        </p:txBody>
      </p:sp>
    </p:spTree>
    <p:extLst>
      <p:ext uri="{BB962C8B-B14F-4D97-AF65-F5344CB8AC3E}">
        <p14:creationId xmlns:p14="http://schemas.microsoft.com/office/powerpoint/2010/main" val="208521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0087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Outcomes &amp; problem formulations</a:t>
            </a:r>
            <a:endParaRPr lang="en-GB" dirty="0"/>
          </a:p>
        </p:txBody>
      </p:sp>
      <p:sp>
        <p:nvSpPr>
          <p:cNvPr id="4" name="Content Placeholder 2"/>
          <p:cNvSpPr>
            <a:spLocks noGrp="1"/>
          </p:cNvSpPr>
          <p:nvPr>
            <p:ph idx="1"/>
          </p:nvPr>
        </p:nvSpPr>
        <p:spPr>
          <a:xfrm>
            <a:off x="179512" y="764704"/>
            <a:ext cx="8964488" cy="5904656"/>
          </a:xfrm>
        </p:spPr>
        <p:txBody>
          <a:bodyPr>
            <a:normAutofit/>
          </a:bodyPr>
          <a:lstStyle/>
          <a:p>
            <a:pPr marL="0" indent="0">
              <a:buNone/>
            </a:pPr>
            <a:r>
              <a:rPr lang="en-US" sz="2600" dirty="0"/>
              <a:t>17 Outcomes of interest:</a:t>
            </a:r>
          </a:p>
          <a:p>
            <a:pPr marL="0" indent="0">
              <a:buNone/>
            </a:pPr>
            <a:endParaRPr lang="en-US" sz="2600" dirty="0"/>
          </a:p>
          <a:p>
            <a:r>
              <a:rPr lang="en-US" sz="2600" dirty="0"/>
              <a:t>Expected Annual at each location</a:t>
            </a:r>
          </a:p>
          <a:p>
            <a:r>
              <a:rPr lang="en-US" sz="2600" dirty="0"/>
              <a:t>Expected Casualties at each location</a:t>
            </a:r>
          </a:p>
          <a:p>
            <a:r>
              <a:rPr lang="en-US" sz="2600" dirty="0"/>
              <a:t>Dike Investment costs at each location</a:t>
            </a:r>
          </a:p>
          <a:p>
            <a:r>
              <a:rPr lang="en-US" sz="2600" dirty="0"/>
              <a:t>Evacuation costs</a:t>
            </a:r>
          </a:p>
          <a:p>
            <a:r>
              <a:rPr lang="en-US" sz="2600" dirty="0"/>
              <a:t>Room for the river costs</a:t>
            </a:r>
          </a:p>
          <a:p>
            <a:pPr marL="0" indent="0">
              <a:buNone/>
            </a:pPr>
            <a:endParaRPr lang="en-US" sz="2600" dirty="0"/>
          </a:p>
          <a:p>
            <a:pPr marL="0" indent="0" algn="just">
              <a:buNone/>
            </a:pPr>
            <a:r>
              <a:rPr lang="en-US" sz="2600" dirty="0"/>
              <a:t>You should make your own PF, and it should be properly justified. If using direct search, do not use too many objectives (&lt;10).</a:t>
            </a:r>
            <a:endParaRPr lang="en-GB" dirty="0"/>
          </a:p>
        </p:txBody>
      </p:sp>
    </p:spTree>
    <p:extLst>
      <p:ext uri="{BB962C8B-B14F-4D97-AF65-F5344CB8AC3E}">
        <p14:creationId xmlns:p14="http://schemas.microsoft.com/office/powerpoint/2010/main" val="208521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44624"/>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What does the model look like:</a:t>
            </a: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234315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3528" y="1052736"/>
            <a:ext cx="2016224" cy="3240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23528" y="3897052"/>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23528" y="5445224"/>
            <a:ext cx="2016224" cy="32403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23528" y="1700808"/>
            <a:ext cx="2016224"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9" name="Rectangle 8"/>
          <p:cNvSpPr/>
          <p:nvPr/>
        </p:nvSpPr>
        <p:spPr>
          <a:xfrm>
            <a:off x="323528" y="2312876"/>
            <a:ext cx="2016223"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23528" y="2672916"/>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23528" y="3284984"/>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23528" y="4509120"/>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2843808" y="1052736"/>
            <a:ext cx="6192688" cy="1477328"/>
          </a:xfrm>
          <a:prstGeom prst="rect">
            <a:avLst/>
          </a:prstGeom>
          <a:noFill/>
          <a:ln w="25400">
            <a:solidFill>
              <a:srgbClr val="00B0F0"/>
            </a:solidFill>
          </a:ln>
        </p:spPr>
        <p:txBody>
          <a:bodyPr wrap="square" rtlCol="0">
            <a:spAutoFit/>
          </a:bodyPr>
          <a:lstStyle/>
          <a:p>
            <a:pPr algn="just"/>
            <a:r>
              <a:rPr lang="en-US" dirty="0"/>
              <a:t>Input functions in order to model:</a:t>
            </a:r>
          </a:p>
          <a:p>
            <a:pPr marL="285750" indent="-285750" algn="just">
              <a:buFont typeface="Arial" panose="020B0604020202020204" pitchFamily="34" charset="0"/>
              <a:buChar char="•"/>
            </a:pPr>
            <a:r>
              <a:rPr lang="en-US" dirty="0"/>
              <a:t>Dike failure occurrence and dynamic;</a:t>
            </a:r>
          </a:p>
          <a:p>
            <a:pPr marL="285750" indent="-285750" algn="just">
              <a:buFont typeface="Arial" panose="020B0604020202020204" pitchFamily="34" charset="0"/>
              <a:buChar char="•"/>
            </a:pPr>
            <a:r>
              <a:rPr lang="en-US" dirty="0"/>
              <a:t>Dike raising costs and discounting of EAD;</a:t>
            </a:r>
          </a:p>
          <a:p>
            <a:pPr marL="285750" indent="-285750" algn="just">
              <a:buFont typeface="Arial" panose="020B0604020202020204" pitchFamily="34" charset="0"/>
              <a:buChar char="•"/>
            </a:pPr>
            <a:r>
              <a:rPr lang="en-US" dirty="0"/>
              <a:t>Generate the network of locations containing all sort of info;</a:t>
            </a:r>
          </a:p>
          <a:p>
            <a:pPr marL="285750" indent="-285750" algn="just">
              <a:buFont typeface="Arial" panose="020B0604020202020204" pitchFamily="34" charset="0"/>
              <a:buChar char="•"/>
            </a:pPr>
            <a:r>
              <a:rPr lang="en-US" dirty="0"/>
              <a:t>The statistic of high discharges upstream;</a:t>
            </a:r>
          </a:p>
        </p:txBody>
      </p:sp>
      <p:sp>
        <p:nvSpPr>
          <p:cNvPr id="14" name="TextBox 13"/>
          <p:cNvSpPr txBox="1"/>
          <p:nvPr/>
        </p:nvSpPr>
        <p:spPr>
          <a:xfrm>
            <a:off x="2843808" y="2780928"/>
            <a:ext cx="6192688" cy="369332"/>
          </a:xfrm>
          <a:prstGeom prst="rect">
            <a:avLst/>
          </a:prstGeom>
          <a:noFill/>
          <a:ln w="25400">
            <a:solidFill>
              <a:srgbClr val="FFFF00"/>
            </a:solidFill>
          </a:ln>
        </p:spPr>
        <p:txBody>
          <a:bodyPr wrap="square" rtlCol="0">
            <a:spAutoFit/>
          </a:bodyPr>
          <a:lstStyle/>
          <a:p>
            <a:pPr algn="just"/>
            <a:r>
              <a:rPr lang="en-US" dirty="0"/>
              <a:t>Actual model simulating the whole chain;</a:t>
            </a:r>
          </a:p>
        </p:txBody>
      </p:sp>
      <p:sp>
        <p:nvSpPr>
          <p:cNvPr id="15" name="TextBox 14"/>
          <p:cNvSpPr txBox="1"/>
          <p:nvPr/>
        </p:nvSpPr>
        <p:spPr>
          <a:xfrm>
            <a:off x="2843808" y="4581128"/>
            <a:ext cx="6192688" cy="923330"/>
          </a:xfrm>
          <a:prstGeom prst="rect">
            <a:avLst/>
          </a:prstGeom>
          <a:noFill/>
          <a:ln w="25400">
            <a:solidFill>
              <a:srgbClr val="FF0000"/>
            </a:solidFill>
          </a:ln>
        </p:spPr>
        <p:txBody>
          <a:bodyPr wrap="square" rtlCol="0">
            <a:spAutoFit/>
          </a:bodyPr>
          <a:lstStyle/>
          <a:p>
            <a:pPr algn="just"/>
            <a:r>
              <a:rPr lang="en-US" dirty="0"/>
              <a:t>Call the problem formulation and run with the EMA-workbench :</a:t>
            </a:r>
          </a:p>
          <a:p>
            <a:pPr marL="285750" indent="-285750" algn="just">
              <a:buFont typeface="Arial" panose="020B0604020202020204" pitchFamily="34" charset="0"/>
              <a:buChar char="•"/>
            </a:pPr>
            <a:r>
              <a:rPr lang="en-US" dirty="0"/>
              <a:t>search;</a:t>
            </a:r>
          </a:p>
          <a:p>
            <a:pPr marL="285750" indent="-285750" algn="just">
              <a:buFont typeface="Arial" panose="020B0604020202020204" pitchFamily="34" charset="0"/>
              <a:buChar char="•"/>
            </a:pPr>
            <a:r>
              <a:rPr lang="en-US" dirty="0"/>
              <a:t>exploration;</a:t>
            </a:r>
          </a:p>
        </p:txBody>
      </p:sp>
      <p:sp>
        <p:nvSpPr>
          <p:cNvPr id="16" name="TextBox 15"/>
          <p:cNvSpPr txBox="1"/>
          <p:nvPr/>
        </p:nvSpPr>
        <p:spPr>
          <a:xfrm>
            <a:off x="2843808" y="3387432"/>
            <a:ext cx="6192688" cy="923330"/>
          </a:xfrm>
          <a:prstGeom prst="rect">
            <a:avLst/>
          </a:prstGeom>
          <a:noFill/>
          <a:ln w="25400">
            <a:solidFill>
              <a:srgbClr val="FFC000"/>
            </a:solidFill>
          </a:ln>
        </p:spPr>
        <p:txBody>
          <a:bodyPr wrap="square" rtlCol="0">
            <a:spAutoFit/>
          </a:bodyPr>
          <a:lstStyle/>
          <a:p>
            <a:pPr algn="just"/>
            <a:r>
              <a:rPr lang="en-US" dirty="0"/>
              <a:t>Function preparing levers, uncertainties and outcomes to input to the EMA-workbench by choosing one of the four problem formulations; </a:t>
            </a:r>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60181"/>
            <a:ext cx="68580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a:t>dike_model_function.py</a:t>
            </a:r>
            <a:endParaRPr lang="en-GB" dirty="0"/>
          </a:p>
        </p:txBody>
      </p:sp>
      <p:cxnSp>
        <p:nvCxnSpPr>
          <p:cNvPr id="5" name="Straight Arrow Connector 4"/>
          <p:cNvCxnSpPr>
            <a:stCxn id="6" idx="1"/>
          </p:cNvCxnSpPr>
          <p:nvPr/>
        </p:nvCxnSpPr>
        <p:spPr>
          <a:xfrm flipH="1">
            <a:off x="3779912" y="1134617"/>
            <a:ext cx="55913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39046" y="980728"/>
            <a:ext cx="2969258" cy="307777"/>
          </a:xfrm>
          <a:prstGeom prst="rect">
            <a:avLst/>
          </a:prstGeom>
          <a:noFill/>
        </p:spPr>
        <p:txBody>
          <a:bodyPr wrap="square" rtlCol="0">
            <a:spAutoFit/>
          </a:bodyPr>
          <a:lstStyle/>
          <a:p>
            <a:r>
              <a:rPr lang="en-US" sz="1400" dirty="0"/>
              <a:t>1- Hydrological routing function</a:t>
            </a:r>
            <a:endParaRPr lang="en-GB" sz="1400" dirty="0"/>
          </a:p>
        </p:txBody>
      </p:sp>
      <p:sp>
        <p:nvSpPr>
          <p:cNvPr id="7" name="TextBox 6"/>
          <p:cNvSpPr txBox="1"/>
          <p:nvPr/>
        </p:nvSpPr>
        <p:spPr>
          <a:xfrm>
            <a:off x="5580112" y="3212976"/>
            <a:ext cx="3275856" cy="1600438"/>
          </a:xfrm>
          <a:prstGeom prst="rect">
            <a:avLst/>
          </a:prstGeom>
          <a:noFill/>
        </p:spPr>
        <p:txBody>
          <a:bodyPr wrap="square" rtlCol="0">
            <a:spAutoFit/>
          </a:bodyPr>
          <a:lstStyle/>
          <a:p>
            <a:pPr algn="just"/>
            <a:r>
              <a:rPr lang="en-US" sz="1400" dirty="0"/>
              <a:t>4- Uniformly sample events within the selected boundaries, and order them in descending order. In this way we assure to have decreasing EADs. The GEV relates to high discharges of the Rhine @</a:t>
            </a:r>
            <a:r>
              <a:rPr lang="en-US" sz="1400" dirty="0" err="1"/>
              <a:t>Lobith</a:t>
            </a:r>
            <a:r>
              <a:rPr lang="en-US" sz="1400" dirty="0"/>
              <a:t>, and  approx. (this is uncertain) 1/6 of it reaches the </a:t>
            </a:r>
            <a:r>
              <a:rPr lang="en-US" sz="1400" dirty="0" err="1"/>
              <a:t>IJssel</a:t>
            </a:r>
            <a:r>
              <a:rPr lang="en-US" sz="1400" dirty="0"/>
              <a:t>. </a:t>
            </a:r>
            <a:endParaRPr lang="en-GB" sz="1400" dirty="0"/>
          </a:p>
        </p:txBody>
      </p:sp>
      <p:cxnSp>
        <p:nvCxnSpPr>
          <p:cNvPr id="8" name="Straight Arrow Connector 7"/>
          <p:cNvCxnSpPr>
            <a:stCxn id="7" idx="1"/>
          </p:cNvCxnSpPr>
          <p:nvPr/>
        </p:nvCxnSpPr>
        <p:spPr>
          <a:xfrm flipH="1" flipV="1">
            <a:off x="5240898" y="3129168"/>
            <a:ext cx="339214" cy="884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21173" y="1315677"/>
            <a:ext cx="4355976" cy="738664"/>
          </a:xfrm>
          <a:prstGeom prst="rect">
            <a:avLst/>
          </a:prstGeom>
          <a:noFill/>
        </p:spPr>
        <p:txBody>
          <a:bodyPr wrap="square" rtlCol="0">
            <a:spAutoFit/>
          </a:bodyPr>
          <a:lstStyle/>
          <a:p>
            <a:pPr algn="just"/>
            <a:r>
              <a:rPr lang="en-US" sz="1400" dirty="0"/>
              <a:t>2- Properties of the adopted </a:t>
            </a:r>
            <a:r>
              <a:rPr lang="en-US" sz="1400" dirty="0">
                <a:hlinkClick r:id="rId3"/>
              </a:rPr>
              <a:t>GEV </a:t>
            </a:r>
            <a:r>
              <a:rPr lang="en-US" sz="1400" dirty="0"/>
              <a:t>distribution for upstream high discharges. You may want to play with its parameters to simulate climate change.</a:t>
            </a:r>
          </a:p>
        </p:txBody>
      </p:sp>
      <p:sp>
        <p:nvSpPr>
          <p:cNvPr id="10" name="TextBox 9"/>
          <p:cNvSpPr txBox="1"/>
          <p:nvPr/>
        </p:nvSpPr>
        <p:spPr>
          <a:xfrm>
            <a:off x="4716016" y="2192787"/>
            <a:ext cx="4464496" cy="738664"/>
          </a:xfrm>
          <a:prstGeom prst="rect">
            <a:avLst/>
          </a:prstGeom>
          <a:noFill/>
        </p:spPr>
        <p:txBody>
          <a:bodyPr wrap="square" rtlCol="0">
            <a:spAutoFit/>
          </a:bodyPr>
          <a:lstStyle/>
          <a:p>
            <a:pPr algn="just"/>
            <a:r>
              <a:rPr lang="en-US" sz="1400" dirty="0"/>
              <a:t>3- Set the probability boundaries within which events are sampled. Usually in flood risk management we are interested in the upper tail. </a:t>
            </a:r>
            <a:endParaRPr lang="en-GB" sz="1400" dirty="0"/>
          </a:p>
        </p:txBody>
      </p:sp>
      <p:cxnSp>
        <p:nvCxnSpPr>
          <p:cNvPr id="11" name="Elbow Connector 58"/>
          <p:cNvCxnSpPr>
            <a:stCxn id="10" idx="1"/>
          </p:cNvCxnSpPr>
          <p:nvPr/>
        </p:nvCxnSpPr>
        <p:spPr>
          <a:xfrm flipH="1">
            <a:off x="3779912" y="2562119"/>
            <a:ext cx="936104" cy="290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p:cNvCxnSpPr>
          <p:nvPr/>
        </p:nvCxnSpPr>
        <p:spPr>
          <a:xfrm flipH="1">
            <a:off x="4159807" y="1685009"/>
            <a:ext cx="361366" cy="877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51720" y="4781470"/>
            <a:ext cx="3275856" cy="1815882"/>
          </a:xfrm>
          <a:prstGeom prst="rect">
            <a:avLst/>
          </a:prstGeom>
          <a:noFill/>
        </p:spPr>
        <p:txBody>
          <a:bodyPr wrap="square" rtlCol="0">
            <a:spAutoFit/>
          </a:bodyPr>
          <a:lstStyle/>
          <a:p>
            <a:pPr algn="just"/>
            <a:r>
              <a:rPr lang="en-US" sz="1400" dirty="0"/>
              <a:t>5- Find the probability of exceedance of each event, paramount to estimate risk (note: Its inverse is called </a:t>
            </a:r>
            <a:r>
              <a:rPr lang="en-US" sz="1400" dirty="0">
                <a:hlinkClick r:id="rId4"/>
              </a:rPr>
              <a:t>Return Period</a:t>
            </a:r>
            <a:r>
              <a:rPr lang="en-US" sz="1400" dirty="0"/>
              <a:t>). To give an idea, this stretch is designed to withstand events whose RP is 1250 years, which means a non-</a:t>
            </a:r>
            <a:r>
              <a:rPr lang="en-US" sz="1400" dirty="0" err="1"/>
              <a:t>exceedence</a:t>
            </a:r>
            <a:r>
              <a:rPr lang="en-US" sz="1400" dirty="0"/>
              <a:t> probability (like the one you set at point3) of 0.9992.</a:t>
            </a:r>
            <a:endParaRPr lang="en-GB" sz="1400" dirty="0"/>
          </a:p>
        </p:txBody>
      </p:sp>
      <p:cxnSp>
        <p:nvCxnSpPr>
          <p:cNvPr id="14" name="Straight Arrow Connector 13"/>
          <p:cNvCxnSpPr>
            <a:stCxn id="13" idx="0"/>
          </p:cNvCxnSpPr>
          <p:nvPr/>
        </p:nvCxnSpPr>
        <p:spPr>
          <a:xfrm flipH="1" flipV="1">
            <a:off x="2915816" y="3550423"/>
            <a:ext cx="773832" cy="123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dike_model_function.py</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4" y="1381497"/>
            <a:ext cx="552450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691679" y="3630305"/>
            <a:ext cx="519257" cy="2277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eft Brace 5"/>
          <p:cNvSpPr/>
          <p:nvPr/>
        </p:nvSpPr>
        <p:spPr>
          <a:xfrm>
            <a:off x="2792584" y="692695"/>
            <a:ext cx="2880320" cy="6086027"/>
          </a:xfrm>
          <a:prstGeom prst="leftBrace">
            <a:avLst>
              <a:gd name="adj1" fmla="val 535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839224"/>
            <a:ext cx="2376264" cy="583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5220072" y="839224"/>
            <a:ext cx="4096739" cy="5849382"/>
            <a:chOff x="5220072" y="839224"/>
            <a:chExt cx="4096739" cy="5849382"/>
          </a:xfrm>
        </p:grpSpPr>
        <p:sp>
          <p:nvSpPr>
            <p:cNvPr id="9" name="Rectangle 8"/>
            <p:cNvSpPr/>
            <p:nvPr/>
          </p:nvSpPr>
          <p:spPr>
            <a:xfrm>
              <a:off x="5220072" y="839224"/>
              <a:ext cx="2520280" cy="3525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220072" y="4365104"/>
              <a:ext cx="2520280" cy="2323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1" name="TextBox 10"/>
            <p:cNvSpPr txBox="1"/>
            <p:nvPr/>
          </p:nvSpPr>
          <p:spPr>
            <a:xfrm>
              <a:off x="6660232" y="1381497"/>
              <a:ext cx="2036912" cy="369332"/>
            </a:xfrm>
            <a:prstGeom prst="rect">
              <a:avLst/>
            </a:prstGeom>
            <a:solidFill>
              <a:schemeClr val="bg1"/>
            </a:solidFill>
          </p:spPr>
          <p:txBody>
            <a:bodyPr wrap="square" rtlCol="0">
              <a:spAutoFit/>
            </a:bodyPr>
            <a:lstStyle/>
            <a:p>
              <a:r>
                <a:rPr lang="en-US" b="1" dirty="0"/>
                <a:t>uncertainties</a:t>
              </a:r>
              <a:endParaRPr lang="en-GB" b="1" dirty="0"/>
            </a:p>
          </p:txBody>
        </p:sp>
        <p:sp>
          <p:nvSpPr>
            <p:cNvPr id="12" name="TextBox 11"/>
            <p:cNvSpPr txBox="1"/>
            <p:nvPr/>
          </p:nvSpPr>
          <p:spPr>
            <a:xfrm>
              <a:off x="7279899" y="5394247"/>
              <a:ext cx="2036912" cy="369332"/>
            </a:xfrm>
            <a:prstGeom prst="rect">
              <a:avLst/>
            </a:prstGeom>
            <a:solidFill>
              <a:schemeClr val="bg1"/>
            </a:solidFill>
          </p:spPr>
          <p:txBody>
            <a:bodyPr wrap="square" rtlCol="0">
              <a:spAutoFit/>
            </a:bodyPr>
            <a:lstStyle/>
            <a:p>
              <a:r>
                <a:rPr lang="en-US" b="1" dirty="0"/>
                <a:t>levers</a:t>
              </a:r>
              <a:endParaRPr lang="en-GB" b="1" dirty="0"/>
            </a:p>
          </p:txBody>
        </p:sp>
      </p:grpSp>
      <p:sp>
        <p:nvSpPr>
          <p:cNvPr id="13" name="Rectangle 12"/>
          <p:cNvSpPr/>
          <p:nvPr/>
        </p:nvSpPr>
        <p:spPr>
          <a:xfrm>
            <a:off x="5292080" y="781275"/>
            <a:ext cx="1116124" cy="4874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355224" y="4003570"/>
            <a:ext cx="1377016" cy="1455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339242" y="4149080"/>
            <a:ext cx="232910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5344880" y="4365104"/>
            <a:ext cx="2323464" cy="100811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5318480" y="5373215"/>
            <a:ext cx="750658" cy="10900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318480" y="6453336"/>
            <a:ext cx="170179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378074" y="4333627"/>
            <a:ext cx="1116124" cy="369332"/>
          </a:xfrm>
          <a:prstGeom prst="rect">
            <a:avLst/>
          </a:prstGeom>
          <a:noFill/>
          <a:ln w="25400">
            <a:solidFill>
              <a:srgbClr val="00B050"/>
            </a:solidFill>
          </a:ln>
        </p:spPr>
        <p:txBody>
          <a:bodyPr wrap="square" rtlCol="0">
            <a:spAutoFit/>
          </a:bodyPr>
          <a:lstStyle/>
          <a:p>
            <a:pPr algn="ctr"/>
            <a:r>
              <a:rPr lang="en-US" dirty="0"/>
              <a:t>Real</a:t>
            </a:r>
            <a:endParaRPr lang="en-GB" dirty="0"/>
          </a:p>
        </p:txBody>
      </p:sp>
      <p:sp>
        <p:nvSpPr>
          <p:cNvPr id="20" name="TextBox 19"/>
          <p:cNvSpPr txBox="1"/>
          <p:nvPr/>
        </p:nvSpPr>
        <p:spPr>
          <a:xfrm>
            <a:off x="378074" y="4869160"/>
            <a:ext cx="1116124" cy="369332"/>
          </a:xfrm>
          <a:prstGeom prst="rect">
            <a:avLst/>
          </a:prstGeom>
          <a:noFill/>
          <a:ln w="25400">
            <a:solidFill>
              <a:srgbClr val="FFC000"/>
            </a:solidFill>
          </a:ln>
        </p:spPr>
        <p:txBody>
          <a:bodyPr wrap="square" rtlCol="0">
            <a:spAutoFit/>
          </a:bodyPr>
          <a:lstStyle/>
          <a:p>
            <a:pPr algn="ctr"/>
            <a:r>
              <a:rPr lang="en-US" dirty="0"/>
              <a:t>Category</a:t>
            </a:r>
            <a:endParaRPr lang="en-GB" dirty="0"/>
          </a:p>
        </p:txBody>
      </p:sp>
      <p:sp>
        <p:nvSpPr>
          <p:cNvPr id="21" name="TextBox 20"/>
          <p:cNvSpPr txBox="1"/>
          <p:nvPr/>
        </p:nvSpPr>
        <p:spPr>
          <a:xfrm>
            <a:off x="378074" y="5373215"/>
            <a:ext cx="1116124" cy="369332"/>
          </a:xfrm>
          <a:prstGeom prst="rect">
            <a:avLst/>
          </a:prstGeom>
          <a:noFill/>
          <a:ln w="25400">
            <a:solidFill>
              <a:srgbClr val="FFFF00"/>
            </a:solidFill>
          </a:ln>
        </p:spPr>
        <p:txBody>
          <a:bodyPr wrap="square" rtlCol="0">
            <a:spAutoFit/>
          </a:bodyPr>
          <a:lstStyle/>
          <a:p>
            <a:pPr algn="ctr"/>
            <a:r>
              <a:rPr lang="en-US" dirty="0"/>
              <a:t>Integer</a:t>
            </a:r>
            <a:endParaRPr lang="en-GB" dirty="0"/>
          </a:p>
        </p:txBody>
      </p:sp>
      <p:sp>
        <p:nvSpPr>
          <p:cNvPr id="22" name="TextBox 21"/>
          <p:cNvSpPr txBox="1"/>
          <p:nvPr/>
        </p:nvSpPr>
        <p:spPr>
          <a:xfrm>
            <a:off x="378074" y="5869427"/>
            <a:ext cx="1116124" cy="369332"/>
          </a:xfrm>
          <a:prstGeom prst="rect">
            <a:avLst/>
          </a:prstGeom>
          <a:noFill/>
          <a:ln w="25400">
            <a:solidFill>
              <a:schemeClr val="accent2"/>
            </a:solidFill>
          </a:ln>
        </p:spPr>
        <p:txBody>
          <a:bodyPr wrap="square" rtlCol="0">
            <a:spAutoFit/>
          </a:bodyPr>
          <a:lstStyle/>
          <a:p>
            <a:pPr algn="ctr"/>
            <a:r>
              <a:rPr lang="en-US" dirty="0"/>
              <a:t>Boolean</a:t>
            </a:r>
            <a:endParaRPr lang="en-GB" dirty="0"/>
          </a:p>
        </p:txBody>
      </p:sp>
      <p:sp>
        <p:nvSpPr>
          <p:cNvPr id="23" name="Rectangle 22"/>
          <p:cNvSpPr/>
          <p:nvPr/>
        </p:nvSpPr>
        <p:spPr>
          <a:xfrm>
            <a:off x="5369949" y="2513260"/>
            <a:ext cx="1052980" cy="2160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74005"/>
            <a:ext cx="7543799" cy="5030759"/>
          </a:xfrm>
        </p:spPr>
        <p:txBody>
          <a:bodyPr>
            <a:normAutofit/>
          </a:bodyPr>
          <a:lstStyle/>
          <a:p>
            <a:pPr algn="l"/>
            <a:r>
              <a:rPr lang="en-US" sz="8800" dirty="0">
                <a:latin typeface="Arial"/>
                <a:cs typeface="Arial"/>
              </a:rPr>
              <a:t>GOOD LUCK!</a:t>
            </a:r>
          </a:p>
        </p:txBody>
      </p:sp>
    </p:spTree>
    <p:extLst>
      <p:ext uri="{BB962C8B-B14F-4D97-AF65-F5344CB8AC3E}">
        <p14:creationId xmlns:p14="http://schemas.microsoft.com/office/powerpoint/2010/main" val="313699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140609"/>
            <a:ext cx="4967098" cy="1033100"/>
          </a:xfrm>
        </p:spPr>
        <p:txBody>
          <a:bodyPr/>
          <a:lstStyle/>
          <a:p>
            <a:r>
              <a:rPr lang="en-US" dirty="0"/>
              <a:t>References</a:t>
            </a:r>
            <a:endParaRPr lang="en-GB" dirty="0"/>
          </a:p>
        </p:txBody>
      </p:sp>
      <p:sp>
        <p:nvSpPr>
          <p:cNvPr id="3" name="Subtitle 2"/>
          <p:cNvSpPr>
            <a:spLocks noGrp="1"/>
          </p:cNvSpPr>
          <p:nvPr>
            <p:ph type="subTitle" idx="1"/>
          </p:nvPr>
        </p:nvSpPr>
        <p:spPr>
          <a:xfrm>
            <a:off x="40944" y="1269244"/>
            <a:ext cx="9021170" cy="5827593"/>
          </a:xfrm>
        </p:spPr>
        <p:txBody>
          <a:bodyPr>
            <a:normAutofit fontScale="47500" lnSpcReduction="20000"/>
          </a:bodyPr>
          <a:lstStyle/>
          <a:p>
            <a:r>
              <a:rPr lang="en-GB" sz="4400" dirty="0"/>
              <a:t>Hall, J.W., </a:t>
            </a:r>
            <a:r>
              <a:rPr lang="en-GB" sz="4400" dirty="0" err="1"/>
              <a:t>Meadowcroft</a:t>
            </a:r>
            <a:r>
              <a:rPr lang="en-GB" sz="4400" dirty="0"/>
              <a:t>, I.C., Sayers, P.B. </a:t>
            </a:r>
            <a:r>
              <a:rPr lang="en-GB" sz="4400" i="1" dirty="0"/>
              <a:t>et al. </a:t>
            </a:r>
            <a:r>
              <a:rPr lang="en-GB" sz="4400" dirty="0"/>
              <a:t>(2003b). Integrated flood risk </a:t>
            </a:r>
            <a:r>
              <a:rPr lang="en-US" sz="4400" dirty="0"/>
              <a:t>management in England and Wales, </a:t>
            </a:r>
            <a:r>
              <a:rPr lang="en-US" sz="4400" i="1" dirty="0"/>
              <a:t>Nat. Hazards Rev.</a:t>
            </a:r>
            <a:r>
              <a:rPr lang="en-US" sz="4400" dirty="0"/>
              <a:t>, </a:t>
            </a:r>
            <a:r>
              <a:rPr lang="en-US" sz="4400" b="1" dirty="0"/>
              <a:t>4</a:t>
            </a:r>
            <a:r>
              <a:rPr lang="en-US" sz="4400" dirty="0"/>
              <a:t>, 126–135.</a:t>
            </a:r>
          </a:p>
          <a:p>
            <a:endParaRPr lang="en-US" sz="4400" dirty="0"/>
          </a:p>
          <a:p>
            <a:r>
              <a:rPr lang="en-GB" sz="4400" dirty="0" err="1"/>
              <a:t>Eijgenraam</a:t>
            </a:r>
            <a:r>
              <a:rPr lang="en-GB" sz="4400" dirty="0"/>
              <a:t>, C., </a:t>
            </a:r>
            <a:r>
              <a:rPr lang="en-GB" sz="4400" dirty="0" err="1"/>
              <a:t>Brekelmans</a:t>
            </a:r>
            <a:r>
              <a:rPr lang="en-GB" sz="4400" dirty="0"/>
              <a:t>, R., </a:t>
            </a:r>
            <a:r>
              <a:rPr lang="en-GB" sz="4400" dirty="0" err="1"/>
              <a:t>Hertog</a:t>
            </a:r>
            <a:r>
              <a:rPr lang="en-GB" sz="4400" dirty="0"/>
              <a:t>, D. Den and </a:t>
            </a:r>
            <a:r>
              <a:rPr lang="en-GB" sz="4400" dirty="0" err="1"/>
              <a:t>Roos</a:t>
            </a:r>
            <a:r>
              <a:rPr lang="en-GB" sz="4400" dirty="0"/>
              <a:t>, K. (2017) ‘Optimal Strategies for Flood Prevention’, </a:t>
            </a:r>
            <a:r>
              <a:rPr lang="en-GB" sz="4400" i="1" dirty="0"/>
              <a:t>Management Science</a:t>
            </a:r>
            <a:r>
              <a:rPr lang="en-GB" sz="4400" dirty="0"/>
              <a:t>, 63(5), pp. 1644–1656. </a:t>
            </a:r>
            <a:r>
              <a:rPr lang="en-GB" sz="4400" dirty="0" err="1"/>
              <a:t>doi</a:t>
            </a:r>
            <a:r>
              <a:rPr lang="en-GB" sz="4400" dirty="0"/>
              <a:t>: 10.1287/mnsc.2015.2395.</a:t>
            </a:r>
          </a:p>
          <a:p>
            <a:endParaRPr lang="en-US" sz="4400" dirty="0"/>
          </a:p>
          <a:p>
            <a:r>
              <a:rPr lang="en-GB" sz="4400" dirty="0" err="1"/>
              <a:t>Vorogushyn</a:t>
            </a:r>
            <a:r>
              <a:rPr lang="en-GB" sz="4400" dirty="0"/>
              <a:t>, S., </a:t>
            </a:r>
            <a:r>
              <a:rPr lang="en-GB" sz="4400" dirty="0" err="1"/>
              <a:t>Merz</a:t>
            </a:r>
            <a:r>
              <a:rPr lang="en-GB" sz="4400" dirty="0"/>
              <a:t>, B., </a:t>
            </a:r>
            <a:r>
              <a:rPr lang="en-GB" sz="4400" dirty="0" err="1"/>
              <a:t>Lindenschmidt</a:t>
            </a:r>
            <a:r>
              <a:rPr lang="en-GB" sz="4400" dirty="0"/>
              <a:t>, K. E. and </a:t>
            </a:r>
            <a:r>
              <a:rPr lang="en-GB" sz="4400" dirty="0" err="1"/>
              <a:t>Apel</a:t>
            </a:r>
            <a:r>
              <a:rPr lang="en-GB" sz="4400" dirty="0"/>
              <a:t>, H. (2010) ‘A new methodology for flood hazard assessment considering dike breaches’, </a:t>
            </a:r>
            <a:r>
              <a:rPr lang="en-GB" sz="4400" i="1" dirty="0"/>
              <a:t>Water Resources Research</a:t>
            </a:r>
            <a:r>
              <a:rPr lang="en-GB" sz="4400" dirty="0"/>
              <a:t>, 46(8), pp. 1–17. </a:t>
            </a:r>
            <a:r>
              <a:rPr lang="en-GB" sz="4400" dirty="0" err="1"/>
              <a:t>doi</a:t>
            </a:r>
            <a:r>
              <a:rPr lang="en-GB" sz="4400" dirty="0"/>
              <a:t>: 10.1029/2009WR008475.</a:t>
            </a:r>
          </a:p>
          <a:p>
            <a:endParaRPr lang="en-US" sz="4400" dirty="0"/>
          </a:p>
          <a:p>
            <a:r>
              <a:rPr lang="en-GB" sz="4400" dirty="0"/>
              <a:t>R.B. </a:t>
            </a:r>
            <a:r>
              <a:rPr lang="en-GB" sz="4400" dirty="0" err="1"/>
              <a:t>Jongejan</a:t>
            </a:r>
            <a:r>
              <a:rPr lang="en-GB" sz="4400" dirty="0"/>
              <a:t>, S.N. </a:t>
            </a:r>
            <a:r>
              <a:rPr lang="en-GB" sz="4400" dirty="0" err="1"/>
              <a:t>Jonkman</a:t>
            </a:r>
            <a:r>
              <a:rPr lang="en-GB" sz="4400" dirty="0"/>
              <a:t>, J.K. </a:t>
            </a:r>
            <a:r>
              <a:rPr lang="en-GB" sz="4400" dirty="0" err="1"/>
              <a:t>Vrijling</a:t>
            </a:r>
            <a:r>
              <a:rPr lang="en-GB" sz="4400" dirty="0"/>
              <a:t>, The safety chain: A delusive concept, Safety Science, Volume 50, Issue 5, 2012, Pages 1299-1303, </a:t>
            </a:r>
          </a:p>
          <a:p>
            <a:r>
              <a:rPr lang="en-GB" sz="4400" dirty="0"/>
              <a:t>ISSN 0925-7535, https://doi.org/10.1016/j.ssci.2011.12.007.</a:t>
            </a:r>
          </a:p>
          <a:p>
            <a:r>
              <a:rPr lang="en-GB" sz="4400" dirty="0"/>
              <a:t>(http://www.sciencedirect.com/science/article/pii/S0925753511003201)</a:t>
            </a:r>
          </a:p>
          <a:p>
            <a:endParaRPr lang="en-US" dirty="0"/>
          </a:p>
          <a:p>
            <a:endParaRPr lang="en-GB" dirty="0"/>
          </a:p>
          <a:p>
            <a:endParaRPr lang="en-US" dirty="0"/>
          </a:p>
          <a:p>
            <a:endParaRPr lang="en-GB" dirty="0"/>
          </a:p>
          <a:p>
            <a:endParaRPr lang="en-US" dirty="0"/>
          </a:p>
          <a:p>
            <a:endParaRPr lang="en-US" dirty="0"/>
          </a:p>
          <a:p>
            <a:endParaRPr lang="en-GB" dirty="0"/>
          </a:p>
          <a:p>
            <a:endParaRPr lang="en-GB" dirty="0"/>
          </a:p>
        </p:txBody>
      </p:sp>
    </p:spTree>
    <p:extLst>
      <p:ext uri="{BB962C8B-B14F-4D97-AF65-F5344CB8AC3E}">
        <p14:creationId xmlns:p14="http://schemas.microsoft.com/office/powerpoint/2010/main" val="64134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684" y="3196"/>
            <a:ext cx="8941804" cy="4801314"/>
          </a:xfrm>
          <a:prstGeom prst="rect">
            <a:avLst/>
          </a:prstGeom>
          <a:noFill/>
        </p:spPr>
        <p:txBody>
          <a:bodyPr wrap="square" rtlCol="0">
            <a:spAutoFit/>
          </a:bodyPr>
          <a:lstStyle/>
          <a:p>
            <a:pPr algn="ctr"/>
            <a:r>
              <a:rPr lang="en-US" b="1" dirty="0"/>
              <a:t>Aim of the project: </a:t>
            </a:r>
          </a:p>
          <a:p>
            <a:pPr algn="just"/>
            <a:r>
              <a:rPr lang="en-US" dirty="0"/>
              <a:t>Develop a flood risk management plan for the upper branch of the </a:t>
            </a:r>
            <a:r>
              <a:rPr lang="en-US" dirty="0" err="1"/>
              <a:t>IJssel</a:t>
            </a:r>
            <a:r>
              <a:rPr lang="en-US" dirty="0"/>
              <a:t> River applying the notions on decision-making under (deep) uncertainty acquired throughout the course.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ctr"/>
            <a:r>
              <a:rPr lang="en-US" b="1" dirty="0"/>
              <a:t>What is a flood?</a:t>
            </a:r>
          </a:p>
          <a:p>
            <a:pPr algn="just"/>
            <a:r>
              <a:rPr lang="en-US" sz="1600" dirty="0"/>
              <a:t>From Wikipedia: </a:t>
            </a:r>
            <a:r>
              <a:rPr lang="en-US" i="1" dirty="0"/>
              <a:t>A flood is an overflow of water that submerges land that is usually dry.</a:t>
            </a:r>
          </a:p>
          <a:p>
            <a:endParaRPr lang="en-US" dirty="0"/>
          </a:p>
          <a:p>
            <a:endParaRPr lang="en-US" dirty="0"/>
          </a:p>
          <a:p>
            <a:pPr algn="ctr"/>
            <a:r>
              <a:rPr lang="en-US" b="1" dirty="0"/>
              <a:t>What is flood risk management (FRM)?</a:t>
            </a:r>
          </a:p>
          <a:p>
            <a:pPr algn="just"/>
            <a:r>
              <a:rPr lang="en-US" sz="1600" dirty="0"/>
              <a:t>From Hall </a:t>
            </a:r>
            <a:r>
              <a:rPr lang="en-US" sz="1600" i="1" dirty="0"/>
              <a:t>et al. </a:t>
            </a:r>
            <a:r>
              <a:rPr lang="en-US" sz="1600" dirty="0"/>
              <a:t>(2003): </a:t>
            </a:r>
            <a:r>
              <a:rPr lang="en-US" dirty="0"/>
              <a:t>FRM </a:t>
            </a:r>
            <a:r>
              <a:rPr lang="en-US" i="1" dirty="0"/>
              <a:t>is the process of data and information gathering, risk assessment, appraisal of options, and making, implementing and reviewing decisions to reduce, control, accept or redistribute risks of </a:t>
            </a:r>
            <a:r>
              <a:rPr lang="en-GB" i="1" dirty="0"/>
              <a:t>flooding</a:t>
            </a:r>
            <a:r>
              <a:rPr lang="en-GB" dirty="0"/>
              <a:t>”. </a:t>
            </a:r>
          </a:p>
        </p:txBody>
      </p:sp>
      <p:grpSp>
        <p:nvGrpSpPr>
          <p:cNvPr id="8" name="Group 7"/>
          <p:cNvGrpSpPr/>
          <p:nvPr/>
        </p:nvGrpSpPr>
        <p:grpSpPr>
          <a:xfrm>
            <a:off x="22684" y="1204459"/>
            <a:ext cx="8797788" cy="923330"/>
            <a:chOff x="1215900" y="4920847"/>
            <a:chExt cx="6271916" cy="923330"/>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5900" y="5004561"/>
              <a:ext cx="1492651" cy="839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711953" y="4920847"/>
              <a:ext cx="4775863" cy="923330"/>
            </a:xfrm>
            <a:prstGeom prst="rect">
              <a:avLst/>
            </a:prstGeom>
          </p:spPr>
          <p:txBody>
            <a:bodyPr wrap="square">
              <a:spAutoFit/>
            </a:bodyPr>
            <a:lstStyle/>
            <a:p>
              <a:pPr algn="just"/>
              <a:r>
                <a:rPr lang="en-US" dirty="0"/>
                <a:t>this is not a mere modelling project, though modelling takes a big share of it! Each project must appropriately comment on the policy implications of the adopted strategies.</a:t>
              </a:r>
            </a:p>
          </p:txBody>
        </p:sp>
      </p:grpSp>
      <p:pic>
        <p:nvPicPr>
          <p:cNvPr id="11" name="Picture 7" descr="Image result for risk defini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4804510"/>
            <a:ext cx="2607624" cy="195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3" end="13"/>
                                            </p:txEl>
                                          </p:spTgt>
                                        </p:tgtEl>
                                        <p:attrNameLst>
                                          <p:attrName>style.visibility</p:attrName>
                                        </p:attrNameLst>
                                      </p:cBhvr>
                                      <p:to>
                                        <p:strVal val="visible"/>
                                      </p:to>
                                    </p:set>
                                    <p:animEffect transition="in" filter="fade">
                                      <p:cBhvr>
                                        <p:cTn id="23" dur="500"/>
                                        <p:tgtEl>
                                          <p:spTgt spid="7">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179512" y="116632"/>
                <a:ext cx="8856984" cy="6408712"/>
              </a:xfrm>
            </p:spPr>
            <p:txBody>
              <a:bodyPr>
                <a:normAutofit fontScale="92500" lnSpcReduction="20000"/>
              </a:bodyPr>
              <a:lstStyle/>
              <a:p>
                <a:pPr marL="0" indent="0" algn="ctr">
                  <a:buNone/>
                </a:pPr>
                <a:r>
                  <a:rPr lang="en-US" b="1" dirty="0"/>
                  <a:t>A (rather technical) definition of flood risk:</a:t>
                </a:r>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𝑅</m:t>
                      </m:r>
                      <m:d>
                        <m:dPr>
                          <m:ctrlPr>
                            <a:rPr lang="en-GB" i="1">
                              <a:latin typeface="Cambria Math" panose="02040503050406030204" pitchFamily="18" charset="0"/>
                            </a:rPr>
                          </m:ctrlPr>
                        </m:dPr>
                        <m:e>
                          <m:r>
                            <a:rPr lang="en-US" i="1">
                              <a:latin typeface="Cambria Math"/>
                            </a:rPr>
                            <m:t>𝑡</m:t>
                          </m:r>
                        </m:e>
                      </m:d>
                      <m:r>
                        <a:rPr lang="en-US" i="1">
                          <a:latin typeface="Cambria Math"/>
                        </a:rPr>
                        <m:t>= </m:t>
                      </m:r>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US" i="1">
                                  <a:latin typeface="Cambria Math"/>
                                </a:rPr>
                                <m:t>h</m:t>
                              </m:r>
                            </m:e>
                            <m:sub>
                              <m:r>
                                <a:rPr lang="en-US" i="1">
                                  <a:latin typeface="Cambria Math"/>
                                </a:rPr>
                                <m:t>𝐷</m:t>
                              </m:r>
                              <m:d>
                                <m:dPr>
                                  <m:ctrlPr>
                                    <a:rPr lang="en-GB" i="1">
                                      <a:latin typeface="Cambria Math" panose="02040503050406030204" pitchFamily="18" charset="0"/>
                                    </a:rPr>
                                  </m:ctrlPr>
                                </m:dPr>
                                <m:e>
                                  <m:r>
                                    <a:rPr lang="en-US" i="1">
                                      <a:latin typeface="Cambria Math"/>
                                    </a:rPr>
                                    <m:t>𝑡</m:t>
                                  </m:r>
                                </m:e>
                              </m:d>
                            </m:sub>
                          </m:sSub>
                        </m:sub>
                        <m:sup>
                          <m:r>
                            <a:rPr lang="en-US" i="1">
                              <a:latin typeface="Cambria Math"/>
                            </a:rPr>
                            <m:t>∞</m:t>
                          </m:r>
                        </m:sup>
                        <m:e>
                          <m:sSub>
                            <m:sSubPr>
                              <m:ctrlPr>
                                <a:rPr lang="en-GB" i="1">
                                  <a:latin typeface="Cambria Math" panose="02040503050406030204" pitchFamily="18" charset="0"/>
                                </a:rPr>
                              </m:ctrlPr>
                            </m:sSubPr>
                            <m:e>
                              <m:r>
                                <a:rPr lang="en-US" i="1">
                                  <a:latin typeface="Cambria Math"/>
                                </a:rPr>
                                <m:t>𝑓</m:t>
                              </m:r>
                            </m:e>
                            <m:sub>
                              <m:r>
                                <a:rPr lang="en-US" i="1">
                                  <a:latin typeface="Cambria Math"/>
                                </a:rPr>
                                <m:t>h</m:t>
                              </m:r>
                            </m:sub>
                          </m:sSub>
                        </m:e>
                      </m:nary>
                      <m:d>
                        <m:dPr>
                          <m:ctrlPr>
                            <a:rPr lang="en-GB" i="1">
                              <a:latin typeface="Cambria Math" panose="02040503050406030204" pitchFamily="18" charset="0"/>
                            </a:rPr>
                          </m:ctrlPr>
                        </m:dPr>
                        <m:e>
                          <m:r>
                            <a:rPr lang="en-US" i="1">
                              <a:latin typeface="Cambria Math"/>
                            </a:rPr>
                            <m:t>h</m:t>
                          </m:r>
                          <m:r>
                            <a:rPr lang="en-US" i="1">
                              <a:latin typeface="Cambria Math"/>
                            </a:rPr>
                            <m:t>,</m:t>
                          </m:r>
                          <m:r>
                            <a:rPr lang="en-US" i="1">
                              <a:latin typeface="Cambria Math"/>
                            </a:rPr>
                            <m:t>𝑡</m:t>
                          </m:r>
                        </m:e>
                      </m:d>
                      <m:r>
                        <a:rPr lang="en-US" i="1">
                          <a:latin typeface="Cambria Math"/>
                        </a:rPr>
                        <m:t>𝐷</m:t>
                      </m:r>
                      <m:d>
                        <m:dPr>
                          <m:ctrlPr>
                            <a:rPr lang="en-GB" i="1">
                              <a:latin typeface="Cambria Math" panose="02040503050406030204" pitchFamily="18" charset="0"/>
                            </a:rPr>
                          </m:ctrlPr>
                        </m:dPr>
                        <m:e>
                          <m:r>
                            <a:rPr lang="en-US" i="1">
                              <a:latin typeface="Cambria Math"/>
                            </a:rPr>
                            <m:t>h</m:t>
                          </m:r>
                          <m:r>
                            <a:rPr lang="en-US" i="1">
                              <a:latin typeface="Cambria Math"/>
                            </a:rPr>
                            <m:t>,</m:t>
                          </m:r>
                          <m:r>
                            <a:rPr lang="en-US" i="1">
                              <a:latin typeface="Cambria Math"/>
                            </a:rPr>
                            <m:t>𝑡</m:t>
                          </m:r>
                        </m:e>
                      </m:d>
                      <m:r>
                        <a:rPr lang="en-US" i="1">
                          <a:latin typeface="Cambria Math"/>
                        </a:rPr>
                        <m:t>𝑑h</m:t>
                      </m:r>
                    </m:oMath>
                  </m:oMathPara>
                </a14:m>
                <a:endParaRPr lang="en-US" b="1" dirty="0"/>
              </a:p>
              <a:p>
                <a:pPr marL="0" indent="0">
                  <a:buNone/>
                </a:pPr>
                <a:endParaRPr lang="en-US" i="1" dirty="0"/>
              </a:p>
              <a:p>
                <a:pPr marL="0" indent="0">
                  <a:buNone/>
                </a:pPr>
                <a:endParaRPr lang="en-US" i="1" dirty="0"/>
              </a:p>
              <a:p>
                <a:pPr marL="0" indent="0">
                  <a:buNone/>
                </a:pPr>
                <a:endParaRPr lang="en-US" i="1" dirty="0"/>
              </a:p>
              <a:p>
                <a:r>
                  <a:rPr lang="en-US" i="1" dirty="0"/>
                  <a:t>h</a:t>
                </a:r>
                <a:r>
                  <a:rPr lang="en-US" dirty="0"/>
                  <a:t> is the water level;</a:t>
                </a:r>
              </a:p>
              <a:p>
                <a:r>
                  <a:rPr lang="en-US" i="1" dirty="0"/>
                  <a:t>t</a:t>
                </a:r>
                <a:r>
                  <a:rPr lang="en-US" dirty="0"/>
                  <a:t> time;</a:t>
                </a:r>
              </a:p>
              <a:p>
                <a:r>
                  <a:rPr lang="en-US" i="1" dirty="0"/>
                  <a:t>R</a:t>
                </a:r>
                <a:r>
                  <a:rPr lang="en-US" dirty="0"/>
                  <a:t> is risk or, also, Expected Annual Damage (EAD);</a:t>
                </a:r>
              </a:p>
              <a:p>
                <a14:m>
                  <m:oMath xmlns:m="http://schemas.openxmlformats.org/officeDocument/2006/math">
                    <m:sSub>
                      <m:sSubPr>
                        <m:ctrlPr>
                          <a:rPr lang="en-GB" i="1">
                            <a:latin typeface="Cambria Math" panose="02040503050406030204" pitchFamily="18" charset="0"/>
                          </a:rPr>
                        </m:ctrlPr>
                      </m:sSubPr>
                      <m:e>
                        <m:r>
                          <a:rPr lang="en-US" i="1">
                            <a:latin typeface="Cambria Math"/>
                          </a:rPr>
                          <m:t>𝑓</m:t>
                        </m:r>
                      </m:e>
                      <m:sub>
                        <m:r>
                          <a:rPr lang="en-US" i="1">
                            <a:latin typeface="Cambria Math"/>
                          </a:rPr>
                          <m:t>h</m:t>
                        </m:r>
                      </m:sub>
                    </m:sSub>
                    <m:r>
                      <a:rPr lang="en-US" i="1">
                        <a:latin typeface="Cambria Math"/>
                      </a:rPr>
                      <m:t> (</m:t>
                    </m:r>
                    <m:r>
                      <a:rPr lang="en-US" i="1">
                        <a:latin typeface="Cambria Math"/>
                      </a:rPr>
                      <m:t>h</m:t>
                    </m:r>
                    <m:r>
                      <a:rPr lang="en-US" i="1">
                        <a:latin typeface="Cambria Math"/>
                      </a:rPr>
                      <m:t>,</m:t>
                    </m:r>
                    <m:r>
                      <a:rPr lang="en-US" i="1">
                        <a:latin typeface="Cambria Math"/>
                      </a:rPr>
                      <m:t>𝑡</m:t>
                    </m:r>
                    <m:r>
                      <a:rPr lang="en-US" i="1">
                        <a:latin typeface="Cambria Math"/>
                      </a:rPr>
                      <m:t>)</m:t>
                    </m:r>
                  </m:oMath>
                </a14:m>
                <a:r>
                  <a:rPr lang="en-US" dirty="0"/>
                  <a:t> is the probability density function of h;</a:t>
                </a:r>
              </a:p>
              <a:p>
                <a:r>
                  <a:rPr lang="en-US" i="1" dirty="0">
                    <a:latin typeface="Cambria Math" panose="02040503050406030204" pitchFamily="18" charset="0"/>
                    <a:ea typeface="Cambria Math" panose="02040503050406030204" pitchFamily="18" charset="0"/>
                  </a:rPr>
                  <a:t>D(h, t)  </a:t>
                </a:r>
                <a:r>
                  <a:rPr lang="en-US" dirty="0"/>
                  <a:t>is the estimated damage for a given </a:t>
                </a:r>
                <a:r>
                  <a:rPr lang="en-US" i="1" dirty="0"/>
                  <a:t>h, </a:t>
                </a:r>
                <a:r>
                  <a:rPr lang="en-US" dirty="0"/>
                  <a:t>at given </a:t>
                </a:r>
                <a:r>
                  <a:rPr lang="en-US" i="1" dirty="0"/>
                  <a:t>t</a:t>
                </a:r>
                <a:r>
                  <a:rPr lang="en-US" dirty="0"/>
                  <a:t>;</a:t>
                </a:r>
              </a:p>
              <a:p>
                <a14:m>
                  <m:oMath xmlns:m="http://schemas.openxmlformats.org/officeDocument/2006/math">
                    <m:sSub>
                      <m:sSubPr>
                        <m:ctrlPr>
                          <a:rPr lang="en-GB" i="1">
                            <a:latin typeface="Cambria Math" panose="02040503050406030204" pitchFamily="18" charset="0"/>
                          </a:rPr>
                        </m:ctrlPr>
                      </m:sSubPr>
                      <m:e>
                        <m:r>
                          <a:rPr lang="en-US" i="1">
                            <a:latin typeface="Cambria Math"/>
                          </a:rPr>
                          <m:t>h</m:t>
                        </m:r>
                      </m:e>
                      <m:sub>
                        <m:r>
                          <a:rPr lang="en-US" i="1">
                            <a:latin typeface="Cambria Math"/>
                          </a:rPr>
                          <m:t>𝐷</m:t>
                        </m:r>
                        <m:d>
                          <m:dPr>
                            <m:ctrlPr>
                              <a:rPr lang="en-GB" i="1">
                                <a:latin typeface="Cambria Math" panose="02040503050406030204" pitchFamily="18" charset="0"/>
                              </a:rPr>
                            </m:ctrlPr>
                          </m:dPr>
                          <m:e>
                            <m:r>
                              <a:rPr lang="en-US" i="1">
                                <a:latin typeface="Cambria Math"/>
                              </a:rPr>
                              <m:t>𝑡</m:t>
                            </m:r>
                          </m:e>
                        </m:d>
                      </m:sub>
                    </m:sSub>
                  </m:oMath>
                </a14:m>
                <a:r>
                  <a:rPr lang="en-US" dirty="0"/>
                  <a:t> is the water level above which flood damage occurs;</a:t>
                </a:r>
              </a:p>
              <a:p>
                <a:pPr marL="0" indent="0">
                  <a:buNone/>
                </a:pPr>
                <a:endParaRPr lang="en-US" dirty="0"/>
              </a:p>
              <a:p>
                <a:endParaRPr lang="en-GB"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179512" y="116632"/>
                <a:ext cx="8856984" cy="6408712"/>
              </a:xfrm>
              <a:blipFill rotWithShape="1">
                <a:blip r:embed="rId2"/>
                <a:stretch>
                  <a:fillRect l="-1032" t="-2093"/>
                </a:stretch>
              </a:blipFill>
            </p:spPr>
            <p:txBody>
              <a:bodyPr/>
              <a:lstStyle/>
              <a:p>
                <a:r>
                  <a:rPr lang="en-GB">
                    <a:noFill/>
                  </a:rPr>
                  <a:t> </a:t>
                </a:r>
              </a:p>
            </p:txBody>
          </p:sp>
        </mc:Fallback>
      </mc:AlternateContent>
      <p:grpSp>
        <p:nvGrpSpPr>
          <p:cNvPr id="6" name="Group 5"/>
          <p:cNvGrpSpPr/>
          <p:nvPr/>
        </p:nvGrpSpPr>
        <p:grpSpPr>
          <a:xfrm>
            <a:off x="3707904" y="1862352"/>
            <a:ext cx="1872208" cy="1278616"/>
            <a:chOff x="3375202" y="1303758"/>
            <a:chExt cx="1872208" cy="1278616"/>
          </a:xfrm>
        </p:grpSpPr>
        <p:cxnSp>
          <p:nvCxnSpPr>
            <p:cNvPr id="7" name="Straight Arrow Connector 6"/>
            <p:cNvCxnSpPr>
              <a:stCxn id="8" idx="0"/>
            </p:cNvCxnSpPr>
            <p:nvPr/>
          </p:nvCxnSpPr>
          <p:spPr>
            <a:xfrm flipV="1">
              <a:off x="4311306" y="1303758"/>
              <a:ext cx="258721" cy="63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75202" y="1936043"/>
              <a:ext cx="1872208" cy="646331"/>
            </a:xfrm>
            <a:prstGeom prst="rect">
              <a:avLst/>
            </a:prstGeom>
            <a:noFill/>
          </p:spPr>
          <p:txBody>
            <a:bodyPr wrap="square" rtlCol="0">
              <a:spAutoFit/>
            </a:bodyPr>
            <a:lstStyle/>
            <a:p>
              <a:pPr algn="ctr"/>
              <a:r>
                <a:rPr lang="en-US" dirty="0"/>
                <a:t>Flood </a:t>
              </a:r>
              <a:r>
                <a:rPr lang="en-US" b="1" dirty="0"/>
                <a:t>protection </a:t>
              </a:r>
            </a:p>
            <a:p>
              <a:pPr algn="ctr"/>
              <a:r>
                <a:rPr lang="en-US" dirty="0"/>
                <a:t>measures</a:t>
              </a:r>
              <a:endParaRPr lang="en-GB" dirty="0"/>
            </a:p>
          </p:txBody>
        </p:sp>
      </p:grpSp>
      <p:grpSp>
        <p:nvGrpSpPr>
          <p:cNvPr id="9" name="Group 8"/>
          <p:cNvGrpSpPr/>
          <p:nvPr/>
        </p:nvGrpSpPr>
        <p:grpSpPr>
          <a:xfrm>
            <a:off x="5436096" y="1844824"/>
            <a:ext cx="1800200" cy="1297827"/>
            <a:chOff x="5012046" y="1284548"/>
            <a:chExt cx="1800200" cy="1297827"/>
          </a:xfrm>
        </p:grpSpPr>
        <p:cxnSp>
          <p:nvCxnSpPr>
            <p:cNvPr id="10" name="Straight Arrow Connector 9"/>
            <p:cNvCxnSpPr>
              <a:stCxn id="11" idx="0"/>
            </p:cNvCxnSpPr>
            <p:nvPr/>
          </p:nvCxnSpPr>
          <p:spPr>
            <a:xfrm flipH="1" flipV="1">
              <a:off x="5737379" y="1284548"/>
              <a:ext cx="174767" cy="651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12046" y="1936044"/>
              <a:ext cx="1800200" cy="646331"/>
            </a:xfrm>
            <a:prstGeom prst="rect">
              <a:avLst/>
            </a:prstGeom>
            <a:noFill/>
          </p:spPr>
          <p:txBody>
            <a:bodyPr wrap="square" rtlCol="0">
              <a:spAutoFit/>
            </a:bodyPr>
            <a:lstStyle/>
            <a:p>
              <a:pPr algn="ctr"/>
              <a:r>
                <a:rPr lang="en-US" dirty="0"/>
                <a:t>Flood </a:t>
              </a:r>
              <a:r>
                <a:rPr lang="en-US" b="1" dirty="0"/>
                <a:t>mitigation </a:t>
              </a:r>
            </a:p>
            <a:p>
              <a:pPr algn="ctr"/>
              <a:r>
                <a:rPr lang="en-US" dirty="0"/>
                <a:t>measures</a:t>
              </a:r>
              <a:endParaRPr lang="en-GB" dirty="0"/>
            </a:p>
          </p:txBody>
        </p:sp>
      </p:grpSp>
      <p:sp>
        <p:nvSpPr>
          <p:cNvPr id="12" name="TextBox 11"/>
          <p:cNvSpPr txBox="1"/>
          <p:nvPr/>
        </p:nvSpPr>
        <p:spPr>
          <a:xfrm>
            <a:off x="0" y="2305248"/>
            <a:ext cx="3779912" cy="923330"/>
          </a:xfrm>
          <a:prstGeom prst="rect">
            <a:avLst/>
          </a:prstGeom>
          <a:noFill/>
        </p:spPr>
        <p:txBody>
          <a:bodyPr wrap="square" rtlCol="0">
            <a:spAutoFit/>
          </a:bodyPr>
          <a:lstStyle/>
          <a:p>
            <a:r>
              <a:rPr lang="en-US" dirty="0"/>
              <a:t>According to the scope of the measure in decreasing either </a:t>
            </a:r>
            <a:r>
              <a:rPr lang="en-US" i="1" dirty="0"/>
              <a:t>f</a:t>
            </a:r>
            <a:r>
              <a:rPr lang="en-US" dirty="0"/>
              <a:t> or </a:t>
            </a:r>
            <a:r>
              <a:rPr lang="en-US" i="1" dirty="0"/>
              <a:t>D</a:t>
            </a:r>
            <a:r>
              <a:rPr lang="en-US" dirty="0"/>
              <a:t>, we distinguish:</a:t>
            </a:r>
            <a:endParaRPr lang="en-GB" dirty="0"/>
          </a:p>
        </p:txBody>
      </p:sp>
    </p:spTree>
    <p:extLst>
      <p:ext uri="{BB962C8B-B14F-4D97-AF65-F5344CB8AC3E}">
        <p14:creationId xmlns:p14="http://schemas.microsoft.com/office/powerpoint/2010/main" val="273946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Flood protection measures</a:t>
            </a:r>
            <a:endParaRPr lang="en-GB" dirty="0"/>
          </a:p>
        </p:txBody>
      </p:sp>
      <p:sp>
        <p:nvSpPr>
          <p:cNvPr id="3" name="Content Placeholder 2"/>
          <p:cNvSpPr>
            <a:spLocks noGrp="1"/>
          </p:cNvSpPr>
          <p:nvPr>
            <p:ph idx="1"/>
          </p:nvPr>
        </p:nvSpPr>
        <p:spPr>
          <a:xfrm>
            <a:off x="457200" y="1600200"/>
            <a:ext cx="8507288" cy="4525963"/>
          </a:xfrm>
        </p:spPr>
        <p:txBody>
          <a:bodyPr>
            <a:normAutofit/>
          </a:bodyPr>
          <a:lstStyle/>
          <a:p>
            <a:r>
              <a:rPr lang="en-US" sz="2700" dirty="0"/>
              <a:t>Build/raise dikes, dunes and dams. It prevents the occurrence of flood events by increasing the resistance of the embankment system;</a:t>
            </a:r>
          </a:p>
          <a:p>
            <a:endParaRPr lang="en-US" sz="2700" dirty="0"/>
          </a:p>
          <a:p>
            <a:r>
              <a:rPr lang="en-US" sz="2700" dirty="0"/>
              <a:t>Increase the capacity of the river bed (so-called room for the river). It prevents the occurrence of flood events by allowing higher discharges (volume of water per unit time) to be safely conveyed into the river;</a:t>
            </a:r>
          </a:p>
        </p:txBody>
      </p:sp>
    </p:spTree>
    <p:extLst>
      <p:ext uri="{BB962C8B-B14F-4D97-AF65-F5344CB8AC3E}">
        <p14:creationId xmlns:p14="http://schemas.microsoft.com/office/powerpoint/2010/main" val="222059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bg1"/>
          </a:solidFill>
        </p:spPr>
        <p:txBody>
          <a:bodyPr/>
          <a:lstStyle/>
          <a:p>
            <a:r>
              <a:rPr lang="en-US" dirty="0"/>
              <a:t>Flood mitigation measures</a:t>
            </a:r>
            <a:endParaRPr lang="en-GB"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a:t>Early warning systems. It allows a timely communication of the threat;</a:t>
            </a:r>
          </a:p>
          <a:p>
            <a:endParaRPr lang="en-US" dirty="0"/>
          </a:p>
          <a:p>
            <a:r>
              <a:rPr lang="en-US" dirty="0"/>
              <a:t>Elevated buildings. It allows buildings to withstand higher water levels before experiencing damage;</a:t>
            </a:r>
          </a:p>
          <a:p>
            <a:endParaRPr lang="en-US" dirty="0"/>
          </a:p>
          <a:p>
            <a:r>
              <a:rPr lang="en-US" dirty="0"/>
              <a:t>Awareness raising actions. It fosters appropriate and responsible behavior amongst the affected people in case of floods, which then take precautionary measures (e.g. by moving valuable items to elevated areas);</a:t>
            </a:r>
            <a:endParaRPr lang="en-GB" dirty="0"/>
          </a:p>
        </p:txBody>
      </p:sp>
    </p:spTree>
    <p:extLst>
      <p:ext uri="{BB962C8B-B14F-4D97-AF65-F5344CB8AC3E}">
        <p14:creationId xmlns:p14="http://schemas.microsoft.com/office/powerpoint/2010/main" val="222059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to choose measures:</a:t>
            </a:r>
            <a:endParaRPr lang="en-GB"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3" y="2276872"/>
            <a:ext cx="4859040"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034923"/>
            <a:ext cx="4062271" cy="326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663" y="1665591"/>
            <a:ext cx="4735609" cy="369332"/>
          </a:xfrm>
          <a:prstGeom prst="rect">
            <a:avLst/>
          </a:prstGeom>
          <a:noFill/>
        </p:spPr>
        <p:txBody>
          <a:bodyPr wrap="square" rtlCol="0">
            <a:spAutoFit/>
          </a:bodyPr>
          <a:lstStyle/>
          <a:p>
            <a:r>
              <a:rPr lang="en-US" i="1" dirty="0"/>
              <a:t>Search</a:t>
            </a:r>
            <a:r>
              <a:rPr lang="en-US" dirty="0"/>
              <a:t> for the </a:t>
            </a:r>
            <a:r>
              <a:rPr lang="en-US" i="1" dirty="0"/>
              <a:t>optimal</a:t>
            </a:r>
            <a:r>
              <a:rPr lang="en-US" dirty="0"/>
              <a:t> (design) protection level:</a:t>
            </a:r>
            <a:endParaRPr lang="en-GB" dirty="0"/>
          </a:p>
        </p:txBody>
      </p:sp>
      <p:sp>
        <p:nvSpPr>
          <p:cNvPr id="6" name="TextBox 5"/>
          <p:cNvSpPr txBox="1"/>
          <p:nvPr/>
        </p:nvSpPr>
        <p:spPr>
          <a:xfrm>
            <a:off x="4860032" y="1590198"/>
            <a:ext cx="4574841" cy="646331"/>
          </a:xfrm>
          <a:prstGeom prst="rect">
            <a:avLst/>
          </a:prstGeom>
          <a:noFill/>
        </p:spPr>
        <p:txBody>
          <a:bodyPr wrap="square" rtlCol="0">
            <a:spAutoFit/>
          </a:bodyPr>
          <a:lstStyle/>
          <a:p>
            <a:r>
              <a:rPr lang="en-US" i="1" dirty="0"/>
              <a:t>Explore </a:t>
            </a:r>
            <a:r>
              <a:rPr lang="en-US" dirty="0"/>
              <a:t>the pool of available measures, trading-off risk and costs:</a:t>
            </a:r>
            <a:endParaRPr lang="en-GB" dirty="0"/>
          </a:p>
        </p:txBody>
      </p:sp>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9032" y="-448128"/>
            <a:ext cx="9252520" cy="1368152"/>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Flood risk assessment: the modelling chain</a:t>
            </a:r>
            <a:endParaRPr lang="en-GB" dirty="0"/>
          </a:p>
        </p:txBody>
      </p:sp>
      <p:grpSp>
        <p:nvGrpSpPr>
          <p:cNvPr id="3" name="Group 2"/>
          <p:cNvGrpSpPr/>
          <p:nvPr/>
        </p:nvGrpSpPr>
        <p:grpSpPr>
          <a:xfrm>
            <a:off x="1914525" y="546336"/>
            <a:ext cx="5455266" cy="6342786"/>
            <a:chOff x="1914525" y="546336"/>
            <a:chExt cx="5455266" cy="6342786"/>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546336"/>
              <a:ext cx="5314950" cy="600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14525" y="6519790"/>
              <a:ext cx="5455266" cy="369332"/>
            </a:xfrm>
            <a:prstGeom prst="rect">
              <a:avLst/>
            </a:prstGeom>
            <a:noFill/>
          </p:spPr>
          <p:txBody>
            <a:bodyPr wrap="square" rtlCol="0">
              <a:spAutoFit/>
            </a:bodyPr>
            <a:lstStyle/>
            <a:p>
              <a:r>
                <a:rPr lang="en-US" b="1" dirty="0"/>
                <a:t>For a description of the chain and much more, see </a:t>
              </a:r>
              <a:r>
                <a:rPr lang="en-US" b="1" dirty="0">
                  <a:hlinkClick r:id="rId3"/>
                </a:rPr>
                <a:t>here</a:t>
              </a:r>
              <a:endParaRPr lang="en-GB" b="1" dirty="0"/>
            </a:p>
          </p:txBody>
        </p:sp>
      </p:grpSp>
    </p:spTree>
    <p:extLst>
      <p:ext uri="{BB962C8B-B14F-4D97-AF65-F5344CB8AC3E}">
        <p14:creationId xmlns:p14="http://schemas.microsoft.com/office/powerpoint/2010/main" val="2231796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84245" y="197766"/>
            <a:ext cx="8229600" cy="1143000"/>
          </a:xfrm>
        </p:spPr>
        <p:txBody>
          <a:bodyPr/>
          <a:lstStyle/>
          <a:p>
            <a:r>
              <a:rPr lang="en-US" dirty="0"/>
              <a:t>Case study: the </a:t>
            </a:r>
            <a:r>
              <a:rPr lang="en-US" dirty="0" err="1"/>
              <a:t>IJssel</a:t>
            </a:r>
            <a:r>
              <a:rPr lang="en-US" dirty="0"/>
              <a:t> River</a:t>
            </a:r>
            <a:endParaRPr lang="en-GB" dirty="0"/>
          </a:p>
        </p:txBody>
      </p:sp>
      <p:pic>
        <p:nvPicPr>
          <p:cNvPr id="8" name="Picture 7"/>
          <p:cNvPicPr/>
          <p:nvPr/>
        </p:nvPicPr>
        <p:blipFill>
          <a:blip r:embed="rId2"/>
          <a:stretch>
            <a:fillRect/>
          </a:stretch>
        </p:blipFill>
        <p:spPr>
          <a:xfrm>
            <a:off x="4716016" y="1340766"/>
            <a:ext cx="4032448" cy="5332401"/>
          </a:xfrm>
          <a:prstGeom prst="rect">
            <a:avLst/>
          </a:prstGeom>
        </p:spPr>
      </p:pic>
      <p:pic>
        <p:nvPicPr>
          <p:cNvPr id="9"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340768"/>
            <a:ext cx="3800652" cy="5332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8912" y="1700808"/>
            <a:ext cx="748198" cy="414429"/>
          </a:xfrm>
          <a:prstGeom prst="rect">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11" name="Straight Arrow Connector 10"/>
          <p:cNvCxnSpPr>
            <a:stCxn id="10" idx="3"/>
            <a:endCxn id="8" idx="1"/>
          </p:cNvCxnSpPr>
          <p:nvPr/>
        </p:nvCxnSpPr>
        <p:spPr>
          <a:xfrm>
            <a:off x="2277110" y="1908023"/>
            <a:ext cx="2438906" cy="209894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25"/>
          <p:cNvSpPr>
            <a:spLocks noGrp="1"/>
          </p:cNvSpPr>
          <p:nvPr>
            <p:ph type="sldNum" sz="quarter" idx="12"/>
          </p:nvPr>
        </p:nvSpPr>
        <p:spPr/>
        <p:txBody>
          <a:bodyPr/>
          <a:lstStyle/>
          <a:p>
            <a:fld id="{99FB7372-57D7-4F81-B93C-C2A79929E704}" type="slidenum">
              <a:rPr lang="de-DE" smtClean="0"/>
              <a:t>9</a:t>
            </a:fld>
            <a:endParaRPr lang="de-DE"/>
          </a:p>
        </p:txBody>
      </p:sp>
      <p:sp>
        <p:nvSpPr>
          <p:cNvPr id="4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Flood risk assessment: our modelling chain</a:t>
            </a:r>
            <a:endParaRPr lang="en-GB" sz="3600" dirty="0">
              <a:solidFill>
                <a:srgbClr val="00B0F0"/>
              </a:solidFill>
              <a:latin typeface="Arial" panose="020B0604020202020204" pitchFamily="34" charset="0"/>
              <a:cs typeface="Arial" panose="020B0604020202020204" pitchFamily="34" charset="0"/>
            </a:endParaRPr>
          </a:p>
        </p:txBody>
      </p:sp>
      <p:sp>
        <p:nvSpPr>
          <p:cNvPr id="78" name="TextBox 77"/>
          <p:cNvSpPr txBox="1"/>
          <p:nvPr/>
        </p:nvSpPr>
        <p:spPr>
          <a:xfrm>
            <a:off x="6030856" y="620688"/>
            <a:ext cx="2134195" cy="338554"/>
          </a:xfrm>
          <a:prstGeom prst="rect">
            <a:avLst/>
          </a:prstGeom>
          <a:noFill/>
        </p:spPr>
        <p:txBody>
          <a:bodyPr wrap="square" rtlCol="0">
            <a:spAutoFit/>
          </a:bodyPr>
          <a:lstStyle/>
          <a:p>
            <a:pPr algn="ctr"/>
            <a:r>
              <a:rPr lang="en-US" sz="1600" b="1" dirty="0"/>
              <a:t>b</a:t>
            </a:r>
            <a:r>
              <a:rPr lang="en-US" sz="1600" dirty="0"/>
              <a:t>. Evaluate failure</a:t>
            </a:r>
            <a:endParaRPr lang="en-GB" sz="1600" dirty="0"/>
          </a:p>
        </p:txBody>
      </p:sp>
      <p:sp>
        <p:nvSpPr>
          <p:cNvPr id="79" name="TextBox 78"/>
          <p:cNvSpPr txBox="1"/>
          <p:nvPr/>
        </p:nvSpPr>
        <p:spPr>
          <a:xfrm>
            <a:off x="4499992" y="3784842"/>
            <a:ext cx="4589817" cy="338554"/>
          </a:xfrm>
          <a:prstGeom prst="rect">
            <a:avLst/>
          </a:prstGeom>
          <a:noFill/>
        </p:spPr>
        <p:txBody>
          <a:bodyPr wrap="square" rtlCol="0">
            <a:spAutoFit/>
          </a:bodyPr>
          <a:lstStyle/>
          <a:p>
            <a:pPr algn="ctr"/>
            <a:r>
              <a:rPr lang="en-US" sz="1600" b="1" dirty="0"/>
              <a:t>c</a:t>
            </a:r>
            <a:r>
              <a:rPr lang="en-US" sz="1600" dirty="0"/>
              <a:t>. Assess flooding discharge through a weir formula</a:t>
            </a:r>
            <a:endParaRPr lang="en-GB" sz="16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208" y="1052736"/>
            <a:ext cx="2585098" cy="994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89" y="561102"/>
            <a:ext cx="18002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9937" y="1249790"/>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24" name="Multiply 23"/>
          <p:cNvSpPr/>
          <p:nvPr/>
        </p:nvSpPr>
        <p:spPr>
          <a:xfrm>
            <a:off x="4252611" y="1148326"/>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6" name="Picture 10" descr="Image result for dike fragility cur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533" y="908720"/>
            <a:ext cx="3868963" cy="2429893"/>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p:cNvCxnSpPr/>
          <p:nvPr/>
        </p:nvCxnSpPr>
        <p:spPr>
          <a:xfrm>
            <a:off x="5508104" y="1412776"/>
            <a:ext cx="194451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452618" y="1412776"/>
            <a:ext cx="0" cy="17281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48064" y="3333682"/>
            <a:ext cx="4152910" cy="292388"/>
          </a:xfrm>
          <a:prstGeom prst="rect">
            <a:avLst/>
          </a:prstGeom>
          <a:noFill/>
        </p:spPr>
        <p:txBody>
          <a:bodyPr wrap="square" rtlCol="0">
            <a:spAutoFit/>
          </a:bodyPr>
          <a:lstStyle/>
          <a:p>
            <a:r>
              <a:rPr lang="en-US" sz="1300" dirty="0"/>
              <a:t>If any of the </a:t>
            </a:r>
            <a:r>
              <a:rPr lang="en-US" sz="1300" dirty="0" err="1"/>
              <a:t>wl</a:t>
            </a:r>
            <a:r>
              <a:rPr lang="en-US" sz="1300" dirty="0"/>
              <a:t> from step 1 &gt; critical water level </a:t>
            </a:r>
            <a:r>
              <a:rPr lang="en-US" sz="1300" b="1" dirty="0">
                <a:sym typeface="Wingdings" panose="05000000000000000000" pitchFamily="2" charset="2"/>
              </a:rPr>
              <a:t> failure</a:t>
            </a:r>
            <a:endParaRPr lang="en-GB" sz="1300" b="1" dirty="0"/>
          </a:p>
        </p:txBody>
      </p:sp>
      <p:pic>
        <p:nvPicPr>
          <p:cNvPr id="92"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1956" y="1274111"/>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6886927" y="4653136"/>
            <a:ext cx="565691" cy="369332"/>
          </a:xfrm>
          <a:prstGeom prst="rect">
            <a:avLst/>
          </a:prstGeom>
          <a:noFill/>
        </p:spPr>
        <p:txBody>
          <a:bodyPr wrap="square" rtlCol="0">
            <a:spAutoFit/>
          </a:bodyPr>
          <a:lstStyle/>
          <a:p>
            <a:endParaRPr lang="en-GB" dirty="0"/>
          </a:p>
        </p:txBody>
      </p:sp>
      <p:pic>
        <p:nvPicPr>
          <p:cNvPr id="411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4008" y="4160573"/>
            <a:ext cx="2136244" cy="988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7" name="Object 56"/>
          <p:cNvGraphicFramePr>
            <a:graphicFrameLocks noChangeAspect="1"/>
          </p:cNvGraphicFramePr>
          <p:nvPr>
            <p:extLst>
              <p:ext uri="{D42A27DB-BD31-4B8C-83A1-F6EECF244321}">
                <p14:modId xmlns:p14="http://schemas.microsoft.com/office/powerpoint/2010/main" val="3076290913"/>
              </p:ext>
            </p:extLst>
          </p:nvPr>
        </p:nvGraphicFramePr>
        <p:xfrm>
          <a:off x="4644008" y="5038071"/>
          <a:ext cx="2200085" cy="514305"/>
        </p:xfrm>
        <a:graphic>
          <a:graphicData uri="http://schemas.openxmlformats.org/presentationml/2006/ole">
            <mc:AlternateContent xmlns:mc="http://schemas.openxmlformats.org/markup-compatibility/2006">
              <mc:Choice xmlns:v="urn:schemas-microsoft-com:vml" Requires="v">
                <p:oleObj spid="_x0000_s2058" name="Equation" r:id="rId8" imgW="977760" imgH="228600" progId="Equation.DSMT4">
                  <p:embed/>
                </p:oleObj>
              </mc:Choice>
              <mc:Fallback>
                <p:oleObj name="Equation" r:id="rId8" imgW="977760" imgH="228600" progId="Equation.DSMT4">
                  <p:embed/>
                  <p:pic>
                    <p:nvPicPr>
                      <p:cNvPr id="0" name=""/>
                      <p:cNvPicPr/>
                      <p:nvPr/>
                    </p:nvPicPr>
                    <p:blipFill>
                      <a:blip r:embed="rId9"/>
                      <a:stretch>
                        <a:fillRect/>
                      </a:stretch>
                    </p:blipFill>
                    <p:spPr>
                      <a:xfrm>
                        <a:off x="4644008" y="5038071"/>
                        <a:ext cx="2200085" cy="514305"/>
                      </a:xfrm>
                      <a:prstGeom prst="rect">
                        <a:avLst/>
                      </a:prstGeom>
                    </p:spPr>
                  </p:pic>
                </p:oleObj>
              </mc:Fallback>
            </mc:AlternateContent>
          </a:graphicData>
        </a:graphic>
      </p:graphicFrame>
      <p:pic>
        <p:nvPicPr>
          <p:cNvPr id="4114"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7269" y="4051546"/>
            <a:ext cx="2082409" cy="2576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7" descr="Image result for uncertainty"/>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37341" y="4596949"/>
            <a:ext cx="767107" cy="45269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7" descr="Image result for uncertainty"/>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15666" y="4264965"/>
            <a:ext cx="562562" cy="33198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35036" y="4149080"/>
            <a:ext cx="3103879" cy="2407983"/>
            <a:chOff x="35036" y="4149080"/>
            <a:chExt cx="3103879" cy="2407983"/>
          </a:xfrm>
        </p:grpSpPr>
        <p:grpSp>
          <p:nvGrpSpPr>
            <p:cNvPr id="4" name="Group 3"/>
            <p:cNvGrpSpPr/>
            <p:nvPr/>
          </p:nvGrpSpPr>
          <p:grpSpPr>
            <a:xfrm>
              <a:off x="35036" y="4436415"/>
              <a:ext cx="3103879" cy="2120648"/>
              <a:chOff x="35036" y="4436415"/>
              <a:chExt cx="3103879" cy="2120648"/>
            </a:xfrm>
          </p:grpSpPr>
          <p:grpSp>
            <p:nvGrpSpPr>
              <p:cNvPr id="13" name="Group 12"/>
              <p:cNvGrpSpPr/>
              <p:nvPr/>
            </p:nvGrpSpPr>
            <p:grpSpPr>
              <a:xfrm>
                <a:off x="35036" y="4436415"/>
                <a:ext cx="3103879" cy="2120648"/>
                <a:chOff x="35036" y="4436415"/>
                <a:chExt cx="3103879" cy="2120648"/>
              </a:xfrm>
            </p:grpSpPr>
            <p:pic>
              <p:nvPicPr>
                <p:cNvPr id="38" name="Picture 5"/>
                <p:cNvPicPr>
                  <a:picLocks noChangeAspect="1" noChangeArrowheads="1"/>
                </p:cNvPicPr>
                <p:nvPr/>
              </p:nvPicPr>
              <p:blipFill>
                <a:blip r:embed="rId13" cstate="screen">
                  <a:extLst>
                    <a:ext uri="{28A0092B-C50C-407E-A947-70E740481C1C}">
                      <a14:useLocalDpi xmlns:a14="http://schemas.microsoft.com/office/drawing/2010/main" val="0"/>
                    </a:ext>
                  </a:extLst>
                </a:blip>
                <a:srcRect/>
                <a:stretch>
                  <a:fillRect/>
                </a:stretch>
              </p:blipFill>
              <p:spPr bwMode="auto">
                <a:xfrm>
                  <a:off x="395535" y="4436415"/>
                  <a:ext cx="1090960" cy="704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35036" y="5254372"/>
                  <a:ext cx="3103879" cy="1302691"/>
                  <a:chOff x="35036" y="5254372"/>
                  <a:chExt cx="3103879" cy="1302691"/>
                </a:xfrm>
              </p:grpSpPr>
              <p:pic>
                <p:nvPicPr>
                  <p:cNvPr id="4099"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766" y="5254372"/>
                    <a:ext cx="1074149" cy="1302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descr="Image result for normalized hydrograph"/>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036" y="5444853"/>
                    <a:ext cx="1523928" cy="9217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74182" y="5797263"/>
                    <a:ext cx="190700" cy="369332"/>
                  </a:xfrm>
                  <a:prstGeom prst="rect">
                    <a:avLst/>
                  </a:prstGeom>
                  <a:noFill/>
                </p:spPr>
                <p:txBody>
                  <a:bodyPr wrap="square" rtlCol="0">
                    <a:spAutoFit/>
                  </a:bodyPr>
                  <a:lstStyle/>
                  <a:p>
                    <a:r>
                      <a:rPr lang="en-US" dirty="0"/>
                      <a:t>*</a:t>
                    </a:r>
                    <a:endParaRPr lang="en-GB" dirty="0"/>
                  </a:p>
                </p:txBody>
              </p:sp>
            </p:grpSp>
            <p:cxnSp>
              <p:nvCxnSpPr>
                <p:cNvPr id="5" name="Elbow Connector 4"/>
                <p:cNvCxnSpPr>
                  <a:stCxn id="4101" idx="0"/>
                  <a:endCxn id="38" idx="1"/>
                </p:cNvCxnSpPr>
                <p:nvPr/>
              </p:nvCxnSpPr>
              <p:spPr>
                <a:xfrm rot="16200000" flipV="1">
                  <a:off x="268206" y="4916058"/>
                  <a:ext cx="656124" cy="401465"/>
                </a:xfrm>
                <a:prstGeom prst="bentConnector4">
                  <a:avLst>
                    <a:gd name="adj1" fmla="val 23152"/>
                    <a:gd name="adj2" fmla="val 1803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099" idx="0"/>
                  <a:endCxn id="38" idx="3"/>
                </p:cNvCxnSpPr>
                <p:nvPr/>
              </p:nvCxnSpPr>
              <p:spPr>
                <a:xfrm rot="16200000" flipV="1">
                  <a:off x="1811347" y="4463878"/>
                  <a:ext cx="465643" cy="11153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2636940" y="4638629"/>
                <a:ext cx="269719" cy="369332"/>
              </a:xfrm>
              <a:prstGeom prst="rect">
                <a:avLst/>
              </a:prstGeom>
              <a:noFill/>
            </p:spPr>
            <p:txBody>
              <a:bodyPr wrap="square" rtlCol="0">
                <a:spAutoFit/>
              </a:bodyPr>
              <a:lstStyle/>
              <a:p>
                <a:r>
                  <a:rPr lang="en-US" b="1" dirty="0"/>
                  <a:t>1</a:t>
                </a:r>
                <a:endParaRPr lang="en-GB" b="1" dirty="0"/>
              </a:p>
            </p:txBody>
          </p:sp>
        </p:grpSp>
        <p:sp>
          <p:nvSpPr>
            <p:cNvPr id="18" name="Oval 17"/>
            <p:cNvSpPr/>
            <p:nvPr/>
          </p:nvSpPr>
          <p:spPr>
            <a:xfrm>
              <a:off x="107504" y="4149080"/>
              <a:ext cx="97464" cy="104570"/>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p:cNvGrpSpPr/>
          <p:nvPr/>
        </p:nvGrpSpPr>
        <p:grpSpPr>
          <a:xfrm>
            <a:off x="176874" y="2441308"/>
            <a:ext cx="4269788" cy="1783068"/>
            <a:chOff x="176874" y="2441308"/>
            <a:chExt cx="4269788" cy="1783068"/>
          </a:xfrm>
        </p:grpSpPr>
        <p:pic>
          <p:nvPicPr>
            <p:cNvPr id="4104"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50318" y="2441308"/>
              <a:ext cx="3096344" cy="178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Arrow Connector 19"/>
            <p:cNvCxnSpPr/>
            <p:nvPr/>
          </p:nvCxnSpPr>
          <p:spPr>
            <a:xfrm rot="-600000" flipV="1">
              <a:off x="176874" y="3848589"/>
              <a:ext cx="288000" cy="288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74340" y="3825771"/>
              <a:ext cx="269719" cy="369332"/>
            </a:xfrm>
            <a:prstGeom prst="rect">
              <a:avLst/>
            </a:prstGeom>
            <a:noFill/>
          </p:spPr>
          <p:txBody>
            <a:bodyPr wrap="square" rtlCol="0">
              <a:spAutoFit/>
            </a:bodyPr>
            <a:lstStyle/>
            <a:p>
              <a:r>
                <a:rPr lang="en-US" b="1" dirty="0"/>
                <a:t>2</a:t>
              </a:r>
              <a:endParaRPr lang="en-GB" b="1" dirty="0"/>
            </a:p>
          </p:txBody>
        </p:sp>
      </p:grpSp>
      <p:sp>
        <p:nvSpPr>
          <p:cNvPr id="113" name="TextBox 112"/>
          <p:cNvSpPr txBox="1"/>
          <p:nvPr/>
        </p:nvSpPr>
        <p:spPr>
          <a:xfrm>
            <a:off x="1909308" y="447041"/>
            <a:ext cx="269719" cy="369332"/>
          </a:xfrm>
          <a:prstGeom prst="rect">
            <a:avLst/>
          </a:prstGeom>
          <a:noFill/>
        </p:spPr>
        <p:txBody>
          <a:bodyPr wrap="square" rtlCol="0">
            <a:spAutoFit/>
          </a:bodyPr>
          <a:lstStyle/>
          <a:p>
            <a:r>
              <a:rPr lang="en-US" b="1" dirty="0"/>
              <a:t>3</a:t>
            </a:r>
            <a:endParaRPr lang="en-GB" b="1" dirty="0"/>
          </a:p>
        </p:txBody>
      </p:sp>
      <p:grpSp>
        <p:nvGrpSpPr>
          <p:cNvPr id="6" name="Group 5"/>
          <p:cNvGrpSpPr/>
          <p:nvPr/>
        </p:nvGrpSpPr>
        <p:grpSpPr>
          <a:xfrm>
            <a:off x="834561" y="5112929"/>
            <a:ext cx="2674444" cy="693197"/>
            <a:chOff x="834561" y="5112929"/>
            <a:chExt cx="2674444" cy="693197"/>
          </a:xfrm>
        </p:grpSpPr>
        <p:pic>
          <p:nvPicPr>
            <p:cNvPr id="4103"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4034" y="5112929"/>
              <a:ext cx="934971" cy="55175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4561" y="5254372"/>
              <a:ext cx="934971" cy="551754"/>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p:cNvSpPr txBox="1"/>
          <p:nvPr/>
        </p:nvSpPr>
        <p:spPr>
          <a:xfrm>
            <a:off x="1911614" y="620688"/>
            <a:ext cx="3768654" cy="338554"/>
          </a:xfrm>
          <a:prstGeom prst="rect">
            <a:avLst/>
          </a:prstGeom>
          <a:noFill/>
        </p:spPr>
        <p:txBody>
          <a:bodyPr wrap="square" rtlCol="0">
            <a:spAutoFit/>
          </a:bodyPr>
          <a:lstStyle/>
          <a:p>
            <a:pPr algn="ctr"/>
            <a:r>
              <a:rPr lang="en-US" sz="1600" b="1" dirty="0"/>
              <a:t>a</a:t>
            </a:r>
            <a:r>
              <a:rPr lang="en-US" sz="1600" dirty="0"/>
              <a:t>. Translate discharges into water levels</a:t>
            </a:r>
            <a:endParaRPr lang="en-GB" sz="1600" dirty="0"/>
          </a:p>
        </p:txBody>
      </p:sp>
      <p:pic>
        <p:nvPicPr>
          <p:cNvPr id="6146" name="Picture 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23928" y="5567054"/>
            <a:ext cx="1134014" cy="1251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4048" y="5567054"/>
            <a:ext cx="1134000" cy="12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3" name="Table 52"/>
          <p:cNvGraphicFramePr>
            <a:graphicFrameLocks noGrp="1"/>
          </p:cNvGraphicFramePr>
          <p:nvPr>
            <p:extLst>
              <p:ext uri="{D42A27DB-BD31-4B8C-83A1-F6EECF244321}">
                <p14:modId xmlns:p14="http://schemas.microsoft.com/office/powerpoint/2010/main" val="2595300523"/>
              </p:ext>
            </p:extLst>
          </p:nvPr>
        </p:nvGraphicFramePr>
        <p:xfrm>
          <a:off x="3937412" y="5530249"/>
          <a:ext cx="2203554" cy="1327750"/>
        </p:xfrm>
        <a:graphic>
          <a:graphicData uri="http://schemas.openxmlformats.org/drawingml/2006/table">
            <a:tbl>
              <a:tblPr firstRow="1" bandRow="1">
                <a:tableStyleId>{5C22544A-7EE6-4342-B048-85BDC9FD1C3A}</a:tableStyleId>
              </a:tblPr>
              <a:tblGrid>
                <a:gridCol w="854126">
                  <a:extLst>
                    <a:ext uri="{9D8B030D-6E8A-4147-A177-3AD203B41FA5}">
                      <a16:colId xmlns:a16="http://schemas.microsoft.com/office/drawing/2014/main" val="20000"/>
                    </a:ext>
                  </a:extLst>
                </a:gridCol>
                <a:gridCol w="674714">
                  <a:extLst>
                    <a:ext uri="{9D8B030D-6E8A-4147-A177-3AD203B41FA5}">
                      <a16:colId xmlns:a16="http://schemas.microsoft.com/office/drawing/2014/main" val="20001"/>
                    </a:ext>
                  </a:extLst>
                </a:gridCol>
                <a:gridCol w="674714">
                  <a:extLst>
                    <a:ext uri="{9D8B030D-6E8A-4147-A177-3AD203B41FA5}">
                      <a16:colId xmlns:a16="http://schemas.microsoft.com/office/drawing/2014/main" val="20002"/>
                    </a:ext>
                  </a:extLst>
                </a:gridCol>
              </a:tblGrid>
              <a:tr h="456415">
                <a:tc>
                  <a:txBody>
                    <a:bodyPr/>
                    <a:lstStyle/>
                    <a:p>
                      <a:pPr algn="ctr"/>
                      <a:r>
                        <a:rPr lang="en-US" sz="800" dirty="0"/>
                        <a:t>Probability of the event</a:t>
                      </a:r>
                      <a:endParaRPr lang="en-GB" sz="800" dirty="0"/>
                    </a:p>
                  </a:txBody>
                  <a:tcPr/>
                </a:tc>
                <a:tc>
                  <a:txBody>
                    <a:bodyPr/>
                    <a:lstStyle/>
                    <a:p>
                      <a:pPr algn="ctr"/>
                      <a:r>
                        <a:rPr lang="en-US" sz="800" dirty="0"/>
                        <a:t>Water level</a:t>
                      </a:r>
                      <a:endParaRPr lang="en-GB" sz="800" dirty="0"/>
                    </a:p>
                  </a:txBody>
                  <a:tcPr/>
                </a:tc>
                <a:tc>
                  <a:txBody>
                    <a:bodyPr/>
                    <a:lstStyle/>
                    <a:p>
                      <a:pPr algn="ctr"/>
                      <a:r>
                        <a:rPr lang="en-US" sz="800" dirty="0"/>
                        <a:t>Damage</a:t>
                      </a:r>
                      <a:endParaRPr lang="en-GB" sz="800" dirty="0"/>
                    </a:p>
                  </a:txBody>
                  <a:tcPr/>
                </a:tc>
                <a:extLst>
                  <a:ext uri="{0D108BD9-81ED-4DB2-BD59-A6C34878D82A}">
                    <a16:rowId xmlns:a16="http://schemas.microsoft.com/office/drawing/2014/main" val="10000"/>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1"/>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2"/>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3"/>
                  </a:ext>
                </a:extLst>
              </a:tr>
            </a:tbl>
          </a:graphicData>
        </a:graphic>
      </p:graphicFrame>
      <p:sp>
        <p:nvSpPr>
          <p:cNvPr id="14" name="AutoShape 7" descr="Image result for repe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17" name="Group 16"/>
          <p:cNvGrpSpPr/>
          <p:nvPr/>
        </p:nvGrpSpPr>
        <p:grpSpPr>
          <a:xfrm>
            <a:off x="3248900" y="1801544"/>
            <a:ext cx="2871762" cy="2871762"/>
            <a:chOff x="3248900" y="1801544"/>
            <a:chExt cx="2871762" cy="2871762"/>
          </a:xfrm>
        </p:grpSpPr>
        <p:pic>
          <p:nvPicPr>
            <p:cNvPr id="6152"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48900" y="1801544"/>
              <a:ext cx="2871762" cy="2871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995936" y="2630530"/>
              <a:ext cx="1131389" cy="1200329"/>
            </a:xfrm>
            <a:prstGeom prst="rect">
              <a:avLst/>
            </a:prstGeom>
            <a:noFill/>
          </p:spPr>
          <p:txBody>
            <a:bodyPr wrap="square" rtlCol="0">
              <a:spAutoFit/>
            </a:bodyPr>
            <a:lstStyle/>
            <a:p>
              <a:pPr algn="ctr"/>
              <a:r>
                <a:rPr lang="en-US" b="1" dirty="0"/>
                <a:t>For all locations &amp; more events</a:t>
              </a:r>
              <a:endParaRPr lang="en-GB" b="1" dirty="0"/>
            </a:p>
          </p:txBody>
        </p:sp>
      </p:grpSp>
      <p:pic>
        <p:nvPicPr>
          <p:cNvPr id="61" name="Picture 7" descr="Image result for uncertainty"/>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57965" y="6062168"/>
            <a:ext cx="562562" cy="331984"/>
          </a:xfrm>
          <a:prstGeom prst="rect">
            <a:avLst/>
          </a:prstGeom>
          <a:noFill/>
          <a:extLst>
            <a:ext uri="{909E8E84-426E-40DD-AFC4-6F175D3DCCD1}">
              <a14:hiddenFill xmlns:a14="http://schemas.microsoft.com/office/drawing/2010/main">
                <a:solidFill>
                  <a:srgbClr val="FFFFFF"/>
                </a:solidFill>
              </a14:hiddenFill>
            </a:ext>
          </a:extLst>
        </p:spPr>
      </p:pic>
      <p:sp>
        <p:nvSpPr>
          <p:cNvPr id="62" name="Multiply 61"/>
          <p:cNvSpPr/>
          <p:nvPr/>
        </p:nvSpPr>
        <p:spPr>
          <a:xfrm>
            <a:off x="5508104" y="5863594"/>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2124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1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1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24" grpId="0" animBg="1"/>
      <p:bldP spid="45" grpId="0"/>
      <p:bldP spid="113" grpId="0"/>
      <p:bldP spid="47" grpId="0"/>
      <p:bldP spid="62" grpId="0" animBg="1"/>
    </p:bldLst>
  </p:timing>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331</TotalTime>
  <Words>1193</Words>
  <Application>Microsoft Macintosh PowerPoint</Application>
  <PresentationFormat>On-screen Show (4:3)</PresentationFormat>
  <Paragraphs>158</Paragraphs>
  <Slides>17</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Cambria Math</vt:lpstr>
      <vt:lpstr>Tahoma</vt:lpstr>
      <vt:lpstr>Office Theme</vt:lpstr>
      <vt:lpstr>Custom Design</vt:lpstr>
      <vt:lpstr>Equation</vt:lpstr>
      <vt:lpstr>Case study presentation</vt:lpstr>
      <vt:lpstr>PowerPoint Presentation</vt:lpstr>
      <vt:lpstr>PowerPoint Presentation</vt:lpstr>
      <vt:lpstr>Flood protection measures</vt:lpstr>
      <vt:lpstr>Flood mitigation measures</vt:lpstr>
      <vt:lpstr>How to choose measures:</vt:lpstr>
      <vt:lpstr>PowerPoint Presentation</vt:lpstr>
      <vt:lpstr>Case study: the IJssel River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LUCK!</vt:lpstr>
      <vt:lpstr>References</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Jan Kwakkel</cp:lastModifiedBy>
  <cp:revision>30</cp:revision>
  <dcterms:created xsi:type="dcterms:W3CDTF">2015-07-09T11:57:30Z</dcterms:created>
  <dcterms:modified xsi:type="dcterms:W3CDTF">2020-05-28T07:12:07Z</dcterms:modified>
</cp:coreProperties>
</file>