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Ubuntu Mono" panose="020B050903060203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9525dcc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9525dcc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9525dcc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9525dcc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525dcc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525dcc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9525dc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9525dc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Beginnend ICT studenten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 leren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Sfeer proeven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discord bot bouwen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507d65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507d65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5eb512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5eb512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507d65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507d65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507d659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507d659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5eb512a6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5eb512a6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9525dc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9525dc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 is een rekenmachine on steroids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Epressi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9525dcc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9525dcc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EA1039E1-0831-47E9-A7A7-EDCEECDAE800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DBFE140-44A4-4D94-9EA5-599CA57E964B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6997957B-DA0A-4135-B197-A2FEEEF51D0D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F76C03D6-41AD-4CAB-8487-8B01C300A678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94C24B38-0266-42CF-9DB7-11A147D17021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id="{4C434206-2CCA-4837-98A7-2F7644446AB5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with text">
  <p:cSld name="TITLE_AND_TWO_COLUMNS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11700" y="1152475"/>
            <a:ext cx="3999900" cy="3416400"/>
          </a:xfrm>
          <a:prstGeom prst="roundRect">
            <a:avLst>
              <a:gd name="adj" fmla="val 3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EEEE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●"/>
              <a:defRPr sz="1400">
                <a:latin typeface="Ubuntu Mono"/>
                <a:ea typeface="Ubuntu Mono"/>
                <a:cs typeface="Ubuntu Mono"/>
                <a:sym typeface="Ubuntu Mon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○"/>
              <a:defRPr>
                <a:latin typeface="Ubuntu Mono"/>
                <a:ea typeface="Ubuntu Mono"/>
                <a:cs typeface="Ubuntu Mono"/>
                <a:sym typeface="Ubuntu Mon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■"/>
              <a:defRPr>
                <a:latin typeface="Ubuntu Mono"/>
                <a:ea typeface="Ubuntu Mono"/>
                <a:cs typeface="Ubuntu Mono"/>
                <a:sym typeface="Ubuntu Mon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●"/>
              <a:defRPr>
                <a:latin typeface="Ubuntu Mono"/>
                <a:ea typeface="Ubuntu Mono"/>
                <a:cs typeface="Ubuntu Mono"/>
                <a:sym typeface="Ubuntu Mon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○"/>
              <a:defRPr>
                <a:latin typeface="Ubuntu Mono"/>
                <a:ea typeface="Ubuntu Mono"/>
                <a:cs typeface="Ubuntu Mono"/>
                <a:sym typeface="Ubuntu Mon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■"/>
              <a:defRPr>
                <a:latin typeface="Ubuntu Mono"/>
                <a:ea typeface="Ubuntu Mono"/>
                <a:cs typeface="Ubuntu Mono"/>
                <a:sym typeface="Ubuntu Mon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●"/>
              <a:defRPr>
                <a:latin typeface="Ubuntu Mono"/>
                <a:ea typeface="Ubuntu Mono"/>
                <a:cs typeface="Ubuntu Mono"/>
                <a:sym typeface="Ubuntu Mon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○"/>
              <a:defRPr>
                <a:latin typeface="Ubuntu Mono"/>
                <a:ea typeface="Ubuntu Mono"/>
                <a:cs typeface="Ubuntu Mono"/>
                <a:sym typeface="Ubuntu Mon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 Mono"/>
              <a:buChar char="■"/>
              <a:defRPr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8AC65079-2C62-43F1-B3A0-3F76E07BCB50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347B193C-A906-491D-8E3D-0AFE367470F3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in één kolom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77E2C89A-5A6C-4471-A74A-009DD434DAEC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0039726A-B702-4ED5-8018-D55DA0588034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220A5251-00A4-448D-AD2A-23EFF59FF865}"/>
              </a:ext>
            </a:extLst>
          </p:cNvPr>
          <p:cNvSpPr txBox="1">
            <a:spLocks/>
          </p:cNvSpPr>
          <p:nvPr userDrawn="1"/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of 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●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7408" y="4663217"/>
            <a:ext cx="8037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mtClean="0"/>
              <a:pPr/>
              <a:t>‹#›</a:t>
            </a:fld>
            <a:r>
              <a:rPr lang="nl" dirty="0"/>
              <a:t> of 12</a:t>
            </a:r>
            <a:endParaRPr dirty="0"/>
          </a:p>
        </p:txBody>
      </p:sp>
      <p:grpSp>
        <p:nvGrpSpPr>
          <p:cNvPr id="9" name="Google Shape;9;p1"/>
          <p:cNvGrpSpPr/>
          <p:nvPr/>
        </p:nvGrpSpPr>
        <p:grpSpPr>
          <a:xfrm>
            <a:off x="8066078" y="445172"/>
            <a:ext cx="669941" cy="572427"/>
            <a:chOff x="785075" y="257825"/>
            <a:chExt cx="5970950" cy="5115525"/>
          </a:xfrm>
        </p:grpSpPr>
        <p:sp>
          <p:nvSpPr>
            <p:cNvPr id="10" name="Google Shape;10;p1"/>
            <p:cNvSpPr/>
            <p:nvPr/>
          </p:nvSpPr>
          <p:spPr>
            <a:xfrm>
              <a:off x="785075" y="257825"/>
              <a:ext cx="2559000" cy="5115525"/>
            </a:xfrm>
            <a:custGeom>
              <a:avLst/>
              <a:gdLst/>
              <a:ahLst/>
              <a:cxnLst/>
              <a:rect l="l" t="t" r="r" b="b"/>
              <a:pathLst>
                <a:path w="102360" h="204621" extrusionOk="0">
                  <a:moveTo>
                    <a:pt x="68240" y="1"/>
                  </a:moveTo>
                  <a:lnTo>
                    <a:pt x="68240" y="85300"/>
                  </a:lnTo>
                  <a:lnTo>
                    <a:pt x="102359" y="85300"/>
                  </a:lnTo>
                  <a:lnTo>
                    <a:pt x="102359" y="1"/>
                  </a:lnTo>
                  <a:close/>
                  <a:moveTo>
                    <a:pt x="1" y="1"/>
                  </a:moveTo>
                  <a:lnTo>
                    <a:pt x="1" y="204620"/>
                  </a:lnTo>
                  <a:lnTo>
                    <a:pt x="34120" y="204620"/>
                  </a:lnTo>
                  <a:lnTo>
                    <a:pt x="34120" y="1"/>
                  </a:lnTo>
                  <a:close/>
                  <a:moveTo>
                    <a:pt x="68240" y="119420"/>
                  </a:moveTo>
                  <a:lnTo>
                    <a:pt x="68240" y="204620"/>
                  </a:lnTo>
                  <a:lnTo>
                    <a:pt x="102359" y="204620"/>
                  </a:lnTo>
                  <a:lnTo>
                    <a:pt x="102359" y="119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197050" y="257825"/>
              <a:ext cx="2558975" cy="3838500"/>
            </a:xfrm>
            <a:custGeom>
              <a:avLst/>
              <a:gdLst/>
              <a:ahLst/>
              <a:cxnLst/>
              <a:rect l="l" t="t" r="r" b="b"/>
              <a:pathLst>
                <a:path w="102359" h="153540" extrusionOk="0">
                  <a:moveTo>
                    <a:pt x="0" y="1"/>
                  </a:moveTo>
                  <a:lnTo>
                    <a:pt x="0" y="102360"/>
                  </a:lnTo>
                  <a:cubicBezTo>
                    <a:pt x="0" y="130661"/>
                    <a:pt x="22878" y="153539"/>
                    <a:pt x="51179" y="153539"/>
                  </a:cubicBezTo>
                  <a:cubicBezTo>
                    <a:pt x="79481" y="153539"/>
                    <a:pt x="102359" y="130661"/>
                    <a:pt x="102359" y="102360"/>
                  </a:cubicBezTo>
                  <a:lnTo>
                    <a:pt x="102359" y="1"/>
                  </a:lnTo>
                  <a:lnTo>
                    <a:pt x="68239" y="1"/>
                  </a:lnTo>
                  <a:lnTo>
                    <a:pt x="68239" y="102360"/>
                  </a:lnTo>
                  <a:cubicBezTo>
                    <a:pt x="68239" y="111728"/>
                    <a:pt x="60548" y="119420"/>
                    <a:pt x="51179" y="119420"/>
                  </a:cubicBezTo>
                  <a:cubicBezTo>
                    <a:pt x="41713" y="119420"/>
                    <a:pt x="34120" y="111728"/>
                    <a:pt x="34120" y="102360"/>
                  </a:cubicBezTo>
                  <a:lnTo>
                    <a:pt x="34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Les 1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Hallo Wereld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Logica!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Als dit dan dat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Logische operatoren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==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!=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&lt;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&gt;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indentatie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Booleans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a </a:t>
            </a:r>
            <a:r>
              <a:rPr lang="nl">
                <a:solidFill>
                  <a:srgbClr val="F92672"/>
                </a:solidFill>
              </a:rPr>
              <a:t>=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3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b </a:t>
            </a:r>
            <a:r>
              <a:rPr lang="nl">
                <a:solidFill>
                  <a:srgbClr val="F92672"/>
                </a:solidFill>
              </a:rPr>
              <a:t>=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5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92672"/>
                </a:solidFill>
              </a:rPr>
              <a:t>if</a:t>
            </a:r>
            <a:r>
              <a:rPr lang="nl">
                <a:solidFill>
                  <a:srgbClr val="FDFFF1"/>
                </a:solidFill>
              </a:rPr>
              <a:t> a </a:t>
            </a:r>
            <a:r>
              <a:rPr lang="nl">
                <a:solidFill>
                  <a:srgbClr val="F92672"/>
                </a:solidFill>
              </a:rPr>
              <a:t>&lt;</a:t>
            </a:r>
            <a:r>
              <a:rPr lang="nl">
                <a:solidFill>
                  <a:srgbClr val="FDFFF1"/>
                </a:solidFill>
              </a:rPr>
              <a:t> b</a:t>
            </a:r>
            <a:r>
              <a:rPr lang="nl">
                <a:solidFill>
                  <a:srgbClr val="919288"/>
                </a:solidFill>
              </a:rPr>
              <a:t>: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    </a:t>
            </a:r>
            <a:r>
              <a:rPr lang="nl">
                <a:solidFill>
                  <a:srgbClr val="A6E22E"/>
                </a:solidFill>
              </a:rPr>
              <a:t>print</a:t>
            </a:r>
            <a:r>
              <a:rPr lang="nl">
                <a:solidFill>
                  <a:srgbClr val="919288"/>
                </a:solidFill>
              </a:rPr>
              <a:t>('</a:t>
            </a:r>
            <a:r>
              <a:rPr lang="nl">
                <a:solidFill>
                  <a:srgbClr val="E6DB74"/>
                </a:solidFill>
              </a:rPr>
              <a:t>a is kleiner dan b</a:t>
            </a:r>
            <a:r>
              <a:rPr lang="nl">
                <a:solidFill>
                  <a:srgbClr val="919288"/>
                </a:solidFill>
              </a:rPr>
              <a:t>')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92672"/>
                </a:solidFill>
              </a:rPr>
              <a:t>if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4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&gt;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2</a:t>
            </a:r>
            <a:r>
              <a:rPr lang="nl">
                <a:solidFill>
                  <a:srgbClr val="919288"/>
                </a:solidFill>
              </a:rPr>
              <a:t>: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    </a:t>
            </a:r>
            <a:r>
              <a:rPr lang="nl">
                <a:solidFill>
                  <a:srgbClr val="A6E22E"/>
                </a:solidFill>
              </a:rPr>
              <a:t>print</a:t>
            </a:r>
            <a:r>
              <a:rPr lang="nl">
                <a:solidFill>
                  <a:srgbClr val="919288"/>
                </a:solidFill>
              </a:rPr>
              <a:t>('</a:t>
            </a:r>
            <a:r>
              <a:rPr lang="nl">
                <a:solidFill>
                  <a:srgbClr val="E6DB74"/>
                </a:solidFill>
              </a:rPr>
              <a:t>Hopelijk is dit niet waar</a:t>
            </a:r>
            <a:r>
              <a:rPr lang="nl">
                <a:solidFill>
                  <a:srgbClr val="919288"/>
                </a:solidFill>
              </a:rPr>
              <a:t>')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92672"/>
                </a:solidFill>
              </a:rPr>
              <a:t>if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4.0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==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4</a:t>
            </a:r>
            <a:r>
              <a:rPr lang="nl">
                <a:solidFill>
                  <a:srgbClr val="919288"/>
                </a:solidFill>
              </a:rPr>
              <a:t>: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A6E22E"/>
                </a:solidFill>
              </a:rPr>
              <a:t>    print</a:t>
            </a:r>
            <a:r>
              <a:rPr lang="nl">
                <a:solidFill>
                  <a:srgbClr val="919288"/>
                </a:solidFill>
              </a:rPr>
              <a:t>('</a:t>
            </a:r>
            <a:r>
              <a:rPr lang="nl">
                <a:solidFill>
                  <a:srgbClr val="E6DB74"/>
                </a:solidFill>
              </a:rPr>
              <a:t>nu gaat het fout! :(</a:t>
            </a:r>
            <a:r>
              <a:rPr lang="nl">
                <a:solidFill>
                  <a:srgbClr val="919288"/>
                </a:solidFill>
              </a:rPr>
              <a:t>')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Volgende keer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Meer strings!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Meer logica! (Booleans en conditionals)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Interactieve programma's maken!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 nu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Verspreid je over de Discord kanalen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Help elkaar!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Schroom niet een student assistent te vragen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Experimenteer met de opdrachten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Wat als je dingen gaat veranderen?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Hoe maak ik de code kapot?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978075" y="-5224050"/>
            <a:ext cx="5854200" cy="6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Welkom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wie is de cursus?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Wat gaan we doen?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2372620"/>
            <a:ext cx="4041726" cy="21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32713" y="2636150"/>
            <a:ext cx="2399700" cy="16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Welkom!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Welkom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Python hoe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Python wat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Python waarom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 + 1 =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“Hello World”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Logica?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2" y="1017725"/>
            <a:ext cx="2617524" cy="2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 hoe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Slides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Videos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Opdrachten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Samenwerken</a:t>
            </a:r>
            <a:endParaRPr/>
          </a:p>
        </p:txBody>
      </p:sp>
      <p:pic>
        <p:nvPicPr>
          <p:cNvPr id="86" name="Google Shape;86;p17" title="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425" y="749454"/>
            <a:ext cx="4863826" cy="22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 rot="-1997723">
            <a:off x="4783104" y="2283116"/>
            <a:ext cx="2234607" cy="7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Een PYchart HA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 wat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Ex-dictator Guido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1991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Top 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25" y="971025"/>
            <a:ext cx="1359875" cy="13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53769" flipH="1">
            <a:off x="5031877" y="1309263"/>
            <a:ext cx="886097" cy="57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 waarom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Snel programmeren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Goede basis voor andere talen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Makkelijk te leren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Cross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Iedereen doet ‘t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752" y="445024"/>
            <a:ext cx="1625472" cy="13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763" y="2285400"/>
            <a:ext cx="1817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788" y="3495225"/>
            <a:ext cx="1359875" cy="13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3878" y="2941853"/>
            <a:ext cx="1013791" cy="1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7200"/>
              <a:t>REPL.it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REPL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Read - Evaluate - Print - Loop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Operators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Variabelen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Print functie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Eenvoudige expressies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</a:t>
            </a:r>
            <a:r>
              <a:rPr lang="nl">
                <a:solidFill>
                  <a:srgbClr val="AE81FF"/>
                </a:solidFill>
              </a:rPr>
              <a:t>1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+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1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AE81FF"/>
                </a:solidFill>
              </a:rPr>
              <a:t>2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a </a:t>
            </a:r>
            <a:r>
              <a:rPr lang="nl">
                <a:solidFill>
                  <a:srgbClr val="F92672"/>
                </a:solidFill>
              </a:rPr>
              <a:t>=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3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a</a:t>
            </a: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AE81FF"/>
                </a:solidFill>
              </a:rPr>
              <a:t>3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b </a:t>
            </a:r>
            <a:r>
              <a:rPr lang="nl">
                <a:solidFill>
                  <a:srgbClr val="F92672"/>
                </a:solidFill>
              </a:rPr>
              <a:t>=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5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*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1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+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10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F92672"/>
                </a:solidFill>
              </a:rPr>
              <a:t>/</a:t>
            </a:r>
            <a:r>
              <a:rPr lang="nl">
                <a:solidFill>
                  <a:srgbClr val="FDFFF1"/>
                </a:solidFill>
              </a:rPr>
              <a:t> </a:t>
            </a:r>
            <a:r>
              <a:rPr lang="nl">
                <a:solidFill>
                  <a:srgbClr val="AE81FF"/>
                </a:solidFill>
              </a:rPr>
              <a:t>2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b</a:t>
            </a: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AE81FF"/>
                </a:solidFill>
              </a:rPr>
              <a:t>10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c </a:t>
            </a:r>
            <a:r>
              <a:rPr lang="nl">
                <a:solidFill>
                  <a:srgbClr val="F92672"/>
                </a:solidFill>
              </a:rPr>
              <a:t>=</a:t>
            </a:r>
            <a:r>
              <a:rPr lang="nl">
                <a:solidFill>
                  <a:srgbClr val="FDFFF1"/>
                </a:solidFill>
              </a:rPr>
              <a:t> a </a:t>
            </a:r>
            <a:r>
              <a:rPr lang="nl">
                <a:solidFill>
                  <a:srgbClr val="F92672"/>
                </a:solidFill>
              </a:rPr>
              <a:t>*</a:t>
            </a:r>
            <a:r>
              <a:rPr lang="nl">
                <a:solidFill>
                  <a:srgbClr val="FDFFF1"/>
                </a:solidFill>
              </a:rPr>
              <a:t> b </a:t>
            </a:r>
            <a:r>
              <a:rPr lang="nl">
                <a:solidFill>
                  <a:srgbClr val="F92672"/>
                </a:solidFill>
              </a:rPr>
              <a:t>+</a:t>
            </a:r>
            <a:r>
              <a:rPr lang="nl">
                <a:solidFill>
                  <a:srgbClr val="FDFFF1"/>
                </a:solidFill>
              </a:rPr>
              <a:t> b </a:t>
            </a:r>
            <a:r>
              <a:rPr lang="nl">
                <a:solidFill>
                  <a:srgbClr val="F92672"/>
                </a:solidFill>
              </a:rPr>
              <a:t>/</a:t>
            </a:r>
            <a:r>
              <a:rPr lang="nl">
                <a:solidFill>
                  <a:srgbClr val="FDFFF1"/>
                </a:solidFill>
              </a:rPr>
              <a:t> a</a:t>
            </a: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c</a:t>
            </a:r>
            <a:endParaRPr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AE81FF"/>
                </a:solidFill>
              </a:rPr>
              <a:t>33.333333333333336</a:t>
            </a:r>
            <a:endParaRPr>
              <a:solidFill>
                <a:srgbClr val="AE81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</a:t>
            </a:r>
            <a:r>
              <a:rPr lang="nl">
                <a:solidFill>
                  <a:srgbClr val="A6E22E"/>
                </a:solidFill>
              </a:rPr>
              <a:t>print</a:t>
            </a:r>
            <a:r>
              <a:rPr lang="nl">
                <a:solidFill>
                  <a:srgbClr val="919288"/>
                </a:solidFill>
              </a:rPr>
              <a:t>('</a:t>
            </a:r>
            <a:r>
              <a:rPr lang="nl">
                <a:solidFill>
                  <a:srgbClr val="E6DB74"/>
                </a:solidFill>
              </a:rPr>
              <a:t>Hallo wereld</a:t>
            </a:r>
            <a:r>
              <a:rPr lang="nl">
                <a:solidFill>
                  <a:srgbClr val="919288"/>
                </a:solidFill>
              </a:rPr>
              <a:t>')</a:t>
            </a:r>
            <a:endParaRPr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hallo wereld</a:t>
            </a:r>
            <a:endParaRPr>
              <a:solidFill>
                <a:srgbClr val="FDFFF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DFFF1"/>
                </a:solidFill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REPL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Ingewikkeldere expressies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Comments met een ‘#’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Variabele Namen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(a t/m z, A t/m Z, 0 t/m 9, _)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Niet beginnen met een cijfer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Types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Strings (str)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Integers (int)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Floats (float)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</a:t>
            </a:r>
            <a:r>
              <a:rPr lang="nl" dirty="0">
                <a:solidFill>
                  <a:srgbClr val="AE81FF"/>
                </a:solidFill>
              </a:rPr>
              <a:t>2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F92672"/>
                </a:solidFill>
              </a:rPr>
              <a:t>**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3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i="1" dirty="0">
                <a:solidFill>
                  <a:srgbClr val="6E7066"/>
                </a:solidFill>
              </a:rPr>
              <a:t># Machtsverheffen</a:t>
            </a:r>
            <a:endParaRPr i="1" dirty="0">
              <a:solidFill>
                <a:srgbClr val="6E70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AE81FF"/>
                </a:solidFill>
              </a:rPr>
              <a:t>8</a:t>
            </a:r>
            <a:endParaRPr dirty="0"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</a:t>
            </a:r>
            <a:r>
              <a:rPr lang="nl" dirty="0">
                <a:solidFill>
                  <a:srgbClr val="AE81FF"/>
                </a:solidFill>
              </a:rPr>
              <a:t>7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F92672"/>
                </a:solidFill>
              </a:rPr>
              <a:t>//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2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i="1" dirty="0">
                <a:solidFill>
                  <a:srgbClr val="6E7066"/>
                </a:solidFill>
              </a:rPr>
              <a:t># Delen met gehele getallen</a:t>
            </a:r>
            <a:endParaRPr i="1" dirty="0">
              <a:solidFill>
                <a:srgbClr val="6E70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AE81FF"/>
                </a:solidFill>
              </a:rPr>
              <a:t>3</a:t>
            </a:r>
            <a:endParaRPr dirty="0"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</a:t>
            </a:r>
            <a:r>
              <a:rPr lang="nl" dirty="0">
                <a:solidFill>
                  <a:srgbClr val="AE81FF"/>
                </a:solidFill>
              </a:rPr>
              <a:t>7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F92672"/>
                </a:solidFill>
              </a:rPr>
              <a:t>%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2</a:t>
            </a:r>
            <a:r>
              <a:rPr lang="nl" dirty="0">
                <a:solidFill>
                  <a:srgbClr val="FDFFF1"/>
                </a:solidFill>
              </a:rPr>
              <a:t>  </a:t>
            </a:r>
            <a:r>
              <a:rPr lang="nl" i="1" dirty="0">
                <a:solidFill>
                  <a:srgbClr val="6E7066"/>
                </a:solidFill>
              </a:rPr>
              <a:t># Modulo (Rest)</a:t>
            </a:r>
            <a:endParaRPr i="1" dirty="0">
              <a:solidFill>
                <a:srgbClr val="6E706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AE81FF"/>
                </a:solidFill>
              </a:rPr>
              <a:t>1</a:t>
            </a:r>
            <a:endParaRPr dirty="0">
              <a:solidFill>
                <a:srgbClr val="AE81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dItIsEeNgOeDeVaRiAbElEnAaM3 </a:t>
            </a:r>
            <a:r>
              <a:rPr lang="nl" dirty="0">
                <a:solidFill>
                  <a:srgbClr val="F92672"/>
                </a:solidFill>
              </a:rPr>
              <a:t>=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3</a:t>
            </a:r>
            <a:endParaRPr dirty="0">
              <a:solidFill>
                <a:srgbClr val="AE81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dit_is_een_prima_naam_ = </a:t>
            </a:r>
            <a:r>
              <a:rPr lang="nl" dirty="0">
                <a:solidFill>
                  <a:srgbClr val="919288"/>
                </a:solidFill>
              </a:rPr>
              <a:t>'</a:t>
            </a:r>
            <a:r>
              <a:rPr lang="nl" dirty="0">
                <a:solidFill>
                  <a:srgbClr val="E6DB74"/>
                </a:solidFill>
              </a:rPr>
              <a:t>Hallo</a:t>
            </a:r>
            <a:r>
              <a:rPr lang="nl" dirty="0">
                <a:solidFill>
                  <a:srgbClr val="919288"/>
                </a:solidFill>
              </a:rPr>
              <a:t>'</a:t>
            </a:r>
            <a:endParaRPr dirty="0"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a </a:t>
            </a:r>
            <a:r>
              <a:rPr lang="nl" dirty="0">
                <a:solidFill>
                  <a:srgbClr val="F92672"/>
                </a:solidFill>
              </a:rPr>
              <a:t>=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919288"/>
                </a:solidFill>
              </a:rPr>
              <a:t>'</a:t>
            </a:r>
            <a:r>
              <a:rPr lang="nl" dirty="0">
                <a:solidFill>
                  <a:srgbClr val="E6DB74"/>
                </a:solidFill>
              </a:rPr>
              <a:t>hoi</a:t>
            </a:r>
            <a:r>
              <a:rPr lang="nl" dirty="0">
                <a:solidFill>
                  <a:srgbClr val="919288"/>
                </a:solidFill>
              </a:rPr>
              <a:t>'</a:t>
            </a:r>
            <a:endParaRPr dirty="0">
              <a:solidFill>
                <a:srgbClr val="91928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b </a:t>
            </a:r>
            <a:r>
              <a:rPr lang="nl" dirty="0">
                <a:solidFill>
                  <a:srgbClr val="F92672"/>
                </a:solidFill>
              </a:rPr>
              <a:t>=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4</a:t>
            </a:r>
            <a:endParaRPr dirty="0">
              <a:solidFill>
                <a:srgbClr val="AE81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c </a:t>
            </a:r>
            <a:r>
              <a:rPr lang="nl" dirty="0">
                <a:solidFill>
                  <a:srgbClr val="F92672"/>
                </a:solidFill>
              </a:rPr>
              <a:t>=</a:t>
            </a:r>
            <a:r>
              <a:rPr lang="nl" dirty="0">
                <a:solidFill>
                  <a:srgbClr val="FDFFF1"/>
                </a:solidFill>
              </a:rPr>
              <a:t> d </a:t>
            </a:r>
            <a:r>
              <a:rPr lang="nl" dirty="0">
                <a:solidFill>
                  <a:srgbClr val="F92672"/>
                </a:solidFill>
              </a:rPr>
              <a:t>=</a:t>
            </a:r>
            <a:r>
              <a:rPr lang="nl" dirty="0">
                <a:solidFill>
                  <a:srgbClr val="FDFFF1"/>
                </a:solidFill>
              </a:rPr>
              <a:t> </a:t>
            </a:r>
            <a:r>
              <a:rPr lang="nl" dirty="0">
                <a:solidFill>
                  <a:srgbClr val="AE81FF"/>
                </a:solidFill>
              </a:rPr>
              <a:t>3.5</a:t>
            </a:r>
            <a:endParaRPr dirty="0">
              <a:solidFill>
                <a:srgbClr val="AE81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rgbClr val="FDFFF1"/>
                </a:solidFill>
              </a:rPr>
              <a:t>&gt;&gt;&gt; </a:t>
            </a:r>
            <a:r>
              <a:rPr lang="nl" i="1" dirty="0">
                <a:solidFill>
                  <a:srgbClr val="66D9EF"/>
                </a:solidFill>
              </a:rPr>
              <a:t>type</a:t>
            </a:r>
            <a:r>
              <a:rPr lang="nl" dirty="0">
                <a:solidFill>
                  <a:srgbClr val="919288"/>
                </a:solidFill>
              </a:rPr>
              <a:t>(</a:t>
            </a:r>
            <a:r>
              <a:rPr lang="nl" dirty="0">
                <a:solidFill>
                  <a:srgbClr val="FDFFF1"/>
                </a:solidFill>
              </a:rPr>
              <a:t>b</a:t>
            </a:r>
            <a:r>
              <a:rPr lang="nl" dirty="0">
                <a:solidFill>
                  <a:srgbClr val="919288"/>
                </a:solidFill>
              </a:rPr>
              <a:t>) </a:t>
            </a:r>
            <a:r>
              <a:rPr lang="nl" i="1" dirty="0">
                <a:solidFill>
                  <a:srgbClr val="6E7066"/>
                </a:solidFill>
              </a:rPr>
              <a:t># Wat gaat hier gebeuren?</a:t>
            </a:r>
            <a:endParaRPr dirty="0">
              <a:solidFill>
                <a:srgbClr val="9192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DFFF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DFFF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 Theme">
  <a:themeElements>
    <a:clrScheme name="Simple Dark">
      <a:dk1>
        <a:srgbClr val="FFFFFF"/>
      </a:dk1>
      <a:lt1>
        <a:srgbClr val="202225"/>
      </a:lt1>
      <a:dk2>
        <a:srgbClr val="2F3136"/>
      </a:dk2>
      <a:lt2>
        <a:srgbClr val="DCDDDE"/>
      </a:lt2>
      <a:accent1>
        <a:srgbClr val="F7A41D"/>
      </a:accent1>
      <a:accent2>
        <a:srgbClr val="F7A41D"/>
      </a:accent2>
      <a:accent3>
        <a:srgbClr val="F7A41D"/>
      </a:accent3>
      <a:accent4>
        <a:srgbClr val="F7A41D"/>
      </a:accent4>
      <a:accent5>
        <a:srgbClr val="F7A41D"/>
      </a:accent5>
      <a:accent6>
        <a:srgbClr val="F7A41D"/>
      </a:accent6>
      <a:hlink>
        <a:srgbClr val="8888FF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389</Words>
  <Application>Microsoft Office PowerPoint</Application>
  <PresentationFormat>On-screen Show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Ubuntu Mono</vt:lpstr>
      <vt:lpstr>Arial</vt:lpstr>
      <vt:lpstr>HU Theme</vt:lpstr>
      <vt:lpstr>Les 1</vt:lpstr>
      <vt:lpstr>Welkom</vt:lpstr>
      <vt:lpstr>Vandaag</vt:lpstr>
      <vt:lpstr>Python hoe</vt:lpstr>
      <vt:lpstr>Python wat</vt:lpstr>
      <vt:lpstr>Python waarom</vt:lpstr>
      <vt:lpstr>Python</vt:lpstr>
      <vt:lpstr>De REPL</vt:lpstr>
      <vt:lpstr>De REPL</vt:lpstr>
      <vt:lpstr>Logica!</vt:lpstr>
      <vt:lpstr>Volgende keer</vt:lpstr>
      <vt:lpstr>Voor 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</dc:title>
  <cp:lastModifiedBy>Nick Goris</cp:lastModifiedBy>
  <cp:revision>5</cp:revision>
  <dcterms:modified xsi:type="dcterms:W3CDTF">2022-03-08T16:59:28Z</dcterms:modified>
</cp:coreProperties>
</file>