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6" r:id="rId5"/>
    <p:sldId id="517" r:id="rId6"/>
    <p:sldId id="515" r:id="rId7"/>
    <p:sldId id="317" r:id="rId8"/>
    <p:sldId id="466" r:id="rId9"/>
    <p:sldId id="318" r:id="rId10"/>
    <p:sldId id="319" r:id="rId11"/>
    <p:sldId id="320" r:id="rId12"/>
    <p:sldId id="516" r:id="rId13"/>
    <p:sldId id="459" r:id="rId14"/>
    <p:sldId id="416" r:id="rId15"/>
    <p:sldId id="463" r:id="rId16"/>
    <p:sldId id="464" r:id="rId17"/>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99FF"/>
    <a:srgbClr val="FF6600"/>
    <a:srgbClr val="FFFF00"/>
    <a:srgbClr val="669900"/>
    <a:srgbClr val="CC3300"/>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44E29D-2B2D-4270-AEC8-541675224C93}" v="34" dt="2021-09-30T10:50:57.605"/>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53" autoAdjust="0"/>
    <p:restoredTop sz="74217" autoAdjust="0"/>
  </p:normalViewPr>
  <p:slideViewPr>
    <p:cSldViewPr>
      <p:cViewPr varScale="1">
        <p:scale>
          <a:sx n="84" d="100"/>
          <a:sy n="84" d="100"/>
        </p:scale>
        <p:origin x="1992" y="96"/>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2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an Decorte" userId="S::johan.decorte@hogent.be::045eaba7-197f-492e-8f5c-d4f0091fbc10" providerId="AD" clId="Web-{D644E29D-2B2D-4270-AEC8-541675224C93}"/>
    <pc:docChg chg="modSld">
      <pc:chgData name="Johan Decorte" userId="S::johan.decorte@hogent.be::045eaba7-197f-492e-8f5c-d4f0091fbc10" providerId="AD" clId="Web-{D644E29D-2B2D-4270-AEC8-541675224C93}" dt="2021-09-30T10:50:50.433" v="3"/>
      <pc:docMkLst>
        <pc:docMk/>
      </pc:docMkLst>
      <pc:sldChg chg="modSp">
        <pc:chgData name="Johan Decorte" userId="S::johan.decorte@hogent.be::045eaba7-197f-492e-8f5c-d4f0091fbc10" providerId="AD" clId="Web-{D644E29D-2B2D-4270-AEC8-541675224C93}" dt="2021-09-30T10:50:50.433" v="3"/>
        <pc:sldMkLst>
          <pc:docMk/>
          <pc:sldMk cId="0" sldId="320"/>
        </pc:sldMkLst>
        <pc:graphicFrameChg chg="mod modGraphic">
          <ac:chgData name="Johan Decorte" userId="S::johan.decorte@hogent.be::045eaba7-197f-492e-8f5c-d4f0091fbc10" providerId="AD" clId="Web-{D644E29D-2B2D-4270-AEC8-541675224C93}" dt="2021-09-30T10:50:50.433" v="3"/>
          <ac:graphicFrameMkLst>
            <pc:docMk/>
            <pc:sldMk cId="0" sldId="320"/>
            <ac:graphicFrameMk id="5" creationId="{3A5FA45E-FBEC-4914-80E4-88DE0A97413A}"/>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C35CAF-78C8-486D-B5BA-B0B8F8E82CF3}" type="datetimeFigureOut">
              <a:rPr lang="nl-BE" smtClean="0"/>
              <a:t>30/10/2023</a:t>
            </a:fld>
            <a:endParaRPr lang="nl-BE"/>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358831-F6EC-45FF-BAAE-D420D53D95DD}" type="slidenum">
              <a:rPr lang="nl-BE" smtClean="0"/>
              <a:t>‹nr.›</a:t>
            </a:fld>
            <a:endParaRPr lang="nl-BE"/>
          </a:p>
        </p:txBody>
      </p:sp>
    </p:spTree>
    <p:extLst>
      <p:ext uri="{BB962C8B-B14F-4D97-AF65-F5344CB8AC3E}">
        <p14:creationId xmlns:p14="http://schemas.microsoft.com/office/powerpoint/2010/main" val="27884940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5DAA81-A145-40E9-96F6-8C03C2102EB9}" type="datetimeFigureOut">
              <a:rPr lang="nl-BE" smtClean="0"/>
              <a:pPr/>
              <a:t>30/10/2023</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4D6BA8-0456-4224-BBC1-D84F9F7A03E4}" type="slidenum">
              <a:rPr lang="nl-BE" smtClean="0"/>
              <a:pPr/>
              <a:t>‹nr.›</a:t>
            </a:fld>
            <a:endParaRPr lang="nl-BE"/>
          </a:p>
        </p:txBody>
      </p:sp>
    </p:spTree>
    <p:extLst>
      <p:ext uri="{BB962C8B-B14F-4D97-AF65-F5344CB8AC3E}">
        <p14:creationId xmlns:p14="http://schemas.microsoft.com/office/powerpoint/2010/main" val="415275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ED2CD022-F2B2-41FB-81C3-BF918DFBCCB8}"/>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C6094625-D3FF-457B-B157-C645984DD21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BE" altLang="nl-BE">
                <a:latin typeface="Arial" panose="020B0604020202020204" pitchFamily="34" charset="0"/>
              </a:rPr>
              <a:t>Relational database management systems (RDMSs) put a lof of emphasis on keeping data consistent. They require a formal database schema, and new data or modifications to existing data are not accpeted unless they comply with this schema in terms of data type, referential</a:t>
            </a:r>
            <a:r>
              <a:rPr lang="nl-BE" altLang="nl-BE" baseline="0">
                <a:latin typeface="Arial" panose="020B0604020202020204" pitchFamily="34" charset="0"/>
              </a:rPr>
              <a:t> integrity, etc.</a:t>
            </a:r>
          </a:p>
          <a:p>
            <a:r>
              <a:rPr lang="nl-BE" altLang="nl-BE" baseline="0">
                <a:latin typeface="Arial" panose="020B0604020202020204" pitchFamily="34" charset="0"/>
              </a:rPr>
              <a:t>The way in which RDBMSs coordinate their transactions guarantees that the entire database is consistent at all times. Consistency is uaually a desirable property; one normally wouldn't want erroneous data to enter the system, nor for a money transfer to be aborted halfway through, with only one of the two accounts updated.</a:t>
            </a:r>
          </a:p>
          <a:p>
            <a:r>
              <a:rPr lang="nl-BE" altLang="nl-BE" baseline="0">
                <a:latin typeface="Arial" panose="020B0604020202020204" pitchFamily="34" charset="0"/>
              </a:rPr>
              <a:t>Sometimes this focus on consistency may become a burden, because it induces (in some cases unnecessarily) overhead and hampers scalability and flexibility.  RDMBSs are at their best when performing intensive read/write operations on small- or medium-sized datasets, or when executing larger batch processes, but with only a limited number of simultaneous transactions. </a:t>
            </a:r>
            <a:endParaRPr lang="nl-BE" altLang="nl-BE">
              <a:latin typeface="Arial" panose="020B0604020202020204" pitchFamily="34" charset="0"/>
            </a:endParaRPr>
          </a:p>
        </p:txBody>
      </p:sp>
      <p:sp>
        <p:nvSpPr>
          <p:cNvPr id="12292" name="Slide Number Placeholder 3">
            <a:extLst>
              <a:ext uri="{FF2B5EF4-FFF2-40B4-BE49-F238E27FC236}">
                <a16:creationId xmlns:a16="http://schemas.microsoft.com/office/drawing/2014/main" id="{CC00FEB7-7EF2-428F-AF5D-5756193786D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41AC2308-8C85-4F03-AA9B-073EE930EC16}" type="slidenum">
              <a:rPr lang="en-GB" altLang="nl-BE" smtClean="0"/>
              <a:pPr/>
              <a:t>4</a:t>
            </a:fld>
            <a:endParaRPr lang="en-GB" altLang="nl-B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altLang="nl-BE" baseline="0">
                <a:latin typeface="Arial" panose="020B0604020202020204" pitchFamily="34" charset="0"/>
              </a:rPr>
              <a:t>As the data volumes or the number of parallel transactions increase, capacity can be increased by vertical scaling (also scaling up), i.e. by extending storage capacity and/or CPU power of the database server. However there are hardware-induced limitations to vertical scaling.</a:t>
            </a:r>
          </a:p>
          <a:p>
            <a:r>
              <a:rPr lang="nl-BE" altLang="nl-BE" baseline="0">
                <a:latin typeface="Arial" panose="020B0604020202020204" pitchFamily="34" charset="0"/>
              </a:rPr>
              <a:t>Therefore, further capacity increases need to be realized by horizontal scaling (also known as scaling out), with multiple DBMS servers being arranged in a cluster. The respective nodes in the cluster can balance workloads among one another and scaling is achieved by adding nodes to the cluster, rather than extending the capacity of individual nodes. Such a clustered architecture is an essential prerequisite to cope with the enormous demands of recent evolutions such as Big Data (analytics), cloud computing, and all kinds of responsive web applications. It provides the necessary performance, which cannot be realized by a single server, but also guarantees availability, with data being replicated over multiple nodes and other nodes taking over their neighbor's workload if one node fails.</a:t>
            </a:r>
            <a:endParaRPr lang="nl-BE" altLang="nl-BE">
              <a:latin typeface="Arial" panose="020B0604020202020204" pitchFamily="34" charset="0"/>
            </a:endParaRPr>
          </a:p>
          <a:p>
            <a:endParaRPr lang="nl-BE"/>
          </a:p>
        </p:txBody>
      </p:sp>
      <p:sp>
        <p:nvSpPr>
          <p:cNvPr id="4" name="Tijdelijke aanduiding voor dianummer 3"/>
          <p:cNvSpPr>
            <a:spLocks noGrp="1"/>
          </p:cNvSpPr>
          <p:nvPr>
            <p:ph type="sldNum" sz="quarter" idx="10"/>
          </p:nvPr>
        </p:nvSpPr>
        <p:spPr/>
        <p:txBody>
          <a:bodyPr/>
          <a:lstStyle/>
          <a:p>
            <a:fld id="{A14D6BA8-0456-4224-BBC1-D84F9F7A03E4}" type="slidenum">
              <a:rPr lang="nl-BE" smtClean="0"/>
              <a:pPr/>
              <a:t>5</a:t>
            </a:fld>
            <a:endParaRPr lang="nl-BE"/>
          </a:p>
        </p:txBody>
      </p:sp>
    </p:spTree>
    <p:extLst>
      <p:ext uri="{BB962C8B-B14F-4D97-AF65-F5344CB8AC3E}">
        <p14:creationId xmlns:p14="http://schemas.microsoft.com/office/powerpoint/2010/main" val="353100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FB10E8D9-B655-49B2-9C4E-4A177348847F}"/>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5BDEA4B8-1D40-4C7E-9DAE-2E4778C89C5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BE" altLang="nl-BE">
                <a:latin typeface="Arial" panose="020B0604020202020204" pitchFamily="34" charset="0"/>
              </a:rPr>
              <a:t>However,</a:t>
            </a:r>
            <a:r>
              <a:rPr lang="nl-BE" altLang="nl-BE" baseline="0">
                <a:latin typeface="Arial" panose="020B0604020202020204" pitchFamily="34" charset="0"/>
              </a:rPr>
              <a:t> RDBMSs are not good at extensive horizontal scaling. Their approach toward transaction management and their urge to keep data consistent at all times induces a large coordination overhead as the number of nodes increases. In addtition, the rich querying functionality may be overkill in many Big Data settings, where applications merely need high capacity to "put" and "get" data items, with no demand for complex data interrelationships nor selection criteria. Also, Big Data settings often focus on semi-structured data or on data with a very volatile structure, where the rigid database schemas of RDBMSs are a source of inflexibility.</a:t>
            </a:r>
          </a:p>
          <a:p>
            <a:r>
              <a:rPr lang="nl-BE" altLang="nl-BE" baseline="0">
                <a:latin typeface="Arial" panose="020B0604020202020204" pitchFamily="34" charset="0"/>
              </a:rPr>
              <a:t>None of this means that relational databases will become obsolete soon. However, the "one size fits all" era, where RDMBSs were used in nearly any data and processing context, seems to have come to an end. RDBMSs are still the way to go when storing up to medium-sized volumes of highly structured data, with strong emphasis on consistency and extensive querying facilities. Where massive volumes, flexible data structures, scalability, and availability are more important, other systems may be called for. This need resulted in the emergence of NoSQL databases.</a:t>
            </a:r>
            <a:endParaRPr lang="nl-BE" altLang="nl-BE">
              <a:latin typeface="Arial" panose="020B0604020202020204" pitchFamily="34" charset="0"/>
            </a:endParaRPr>
          </a:p>
        </p:txBody>
      </p:sp>
      <p:sp>
        <p:nvSpPr>
          <p:cNvPr id="14340" name="Slide Number Placeholder 3">
            <a:extLst>
              <a:ext uri="{FF2B5EF4-FFF2-40B4-BE49-F238E27FC236}">
                <a16:creationId xmlns:a16="http://schemas.microsoft.com/office/drawing/2014/main" id="{BB3E9E92-9B4F-4BC2-80A7-C7C5CAA7571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CAB77DD2-9E84-4D2C-A624-47CC8EF2645F}" type="slidenum">
              <a:rPr lang="en-GB" altLang="nl-BE" smtClean="0"/>
              <a:pPr/>
              <a:t>6</a:t>
            </a:fld>
            <a:endParaRPr lang="en-GB" altLang="nl-B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13646816-589B-4597-8BE3-2D74F68B3006}"/>
              </a:ext>
            </a:extLst>
          </p:cNvPr>
          <p:cNvSpPr>
            <a:spLocks noGrp="1" noRot="1" noChangeAspect="1" noChangeArrowheads="1" noTextEdit="1"/>
          </p:cNvSpPr>
          <p:nvPr>
            <p:ph type="sldImg"/>
          </p:nvPr>
        </p:nvSpPr>
        <p:spPr>
          <a:ln/>
        </p:spPr>
      </p:sp>
      <p:sp>
        <p:nvSpPr>
          <p:cNvPr id="16387" name="Notes Placeholder 2">
            <a:extLst>
              <a:ext uri="{FF2B5EF4-FFF2-40B4-BE49-F238E27FC236}">
                <a16:creationId xmlns:a16="http://schemas.microsoft.com/office/drawing/2014/main" id="{CA9EB6E6-6146-4F4B-97C9-DCB2EE8A417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6388" name="Slide Number Placeholder 3">
            <a:extLst>
              <a:ext uri="{FF2B5EF4-FFF2-40B4-BE49-F238E27FC236}">
                <a16:creationId xmlns:a16="http://schemas.microsoft.com/office/drawing/2014/main" id="{DA427C29-B9DD-45F3-B70B-504D9E1E2F1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03814245-2F1C-425C-8B14-97ECB6721F68}" type="slidenum">
              <a:rPr lang="en-GB" altLang="nl-BE" smtClean="0"/>
              <a:pPr/>
              <a:t>7</a:t>
            </a:fld>
            <a:endParaRPr lang="en-GB" altLang="nl-B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30888F9A-BF24-404A-BFBB-6D4AD2AF2A48}"/>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FC919AC6-82FC-4CD6-B620-2288EBB5A6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BE" altLang="nl-BE">
                <a:latin typeface="Arial" panose="020B0604020202020204" pitchFamily="34" charset="0"/>
              </a:rPr>
              <a:t>The modern NoSQL movement describes databases that store and manipulate</a:t>
            </a:r>
            <a:r>
              <a:rPr lang="nl-BE" altLang="nl-BE" baseline="0">
                <a:latin typeface="Arial" panose="020B0604020202020204" pitchFamily="34" charset="0"/>
              </a:rPr>
              <a:t> data in other formats than tabular relations, i.e. non-relational databases. The movement should have more appropriately been called NoREL, especially since some of these non-relational databases actually provide query language facilities close to SQL. Because of such reasons, people have changed the original meaning of the NoSQL movent to stand for "not only SQL" or  "not relational" instead of "not SQL".</a:t>
            </a:r>
          </a:p>
          <a:p>
            <a:r>
              <a:rPr lang="nl-BE" altLang="nl-BE" baseline="0">
                <a:latin typeface="Arial" panose="020B0604020202020204" pitchFamily="34" charset="0"/>
              </a:rPr>
              <a:t>What makes NoSQL databases different from other, legacy, non-relational systems that have existed since as early as the 1970s? The renewed interest in non-relational database systems stems from Web 2.0 companies in the early 2000s. Around this period, up-and-coming web comapnies, such as Facebook, Google, and Amazon, were increasingly being confronted with huge amounts of data to be processed, often under time-sensitive constraints. For example, think about an instantaneous Google search query, or thousands of users accessing Amazon product pages or Facebook profiles simultaneously.</a:t>
            </a:r>
          </a:p>
          <a:p>
            <a:r>
              <a:rPr lang="nl-BE" altLang="nl-BE" baseline="0">
                <a:latin typeface="Arial" panose="020B0604020202020204" pitchFamily="34" charset="0"/>
              </a:rPr>
              <a:t>Often rooted in the open-source community, the characteristics of the systems developed to deal with these requirements are very diverse. However, their common ground is that they try to avoid, at least to some extent, the shortcomings of RDBMSs in this respect. Many aim at near-linear horizontal scalability, which is achieved by distributing data over a cluster of database nodes for the sake of performance (parallelism and load balancing) and availability (replication and failover management). A certain measure of data consistency is often sacrificied in return. A term frequently used in this respect is eventual consistency; the data, and respective replicas of the same data item, will become consistent in time after each transaction, but continuous consistency is not guaranteed.</a:t>
            </a:r>
          </a:p>
          <a:p>
            <a:r>
              <a:rPr lang="nl-BE" altLang="nl-BE" baseline="0">
                <a:latin typeface="Arial" panose="020B0604020202020204" pitchFamily="34" charset="0"/>
              </a:rPr>
              <a:t>The relational datamodel is cast aside for other modeling paradigms, which are typically less rigid and better able to cope with quickly evolving data structures. Often, the API and/or query mechanism are much simpler than in a relational setting.</a:t>
            </a:r>
          </a:p>
          <a:p>
            <a:r>
              <a:rPr lang="nl-BE" altLang="nl-BE" baseline="0">
                <a:latin typeface="Arial" panose="020B0604020202020204" pitchFamily="34" charset="0"/>
              </a:rPr>
              <a:t>Note that different categories of NoSQL databases exist and that even the members of a single category can be very diverse. No single NoSQL system will exhibit all of these properties.</a:t>
            </a:r>
            <a:endParaRPr lang="nl-BE" altLang="nl-BE">
              <a:latin typeface="Arial" panose="020B0604020202020204" pitchFamily="34" charset="0"/>
            </a:endParaRPr>
          </a:p>
        </p:txBody>
      </p:sp>
      <p:sp>
        <p:nvSpPr>
          <p:cNvPr id="18436" name="Slide Number Placeholder 3">
            <a:extLst>
              <a:ext uri="{FF2B5EF4-FFF2-40B4-BE49-F238E27FC236}">
                <a16:creationId xmlns:a16="http://schemas.microsoft.com/office/drawing/2014/main" id="{984DB434-8CCE-4F04-98F9-9781C6AE68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90F41ED7-1B2A-480D-8FA4-24A0E7F42F7D}" type="slidenum">
              <a:rPr lang="en-GB" altLang="nl-BE" smtClean="0"/>
              <a:pPr/>
              <a:t>8</a:t>
            </a:fld>
            <a:endParaRPr lang="en-GB" altLang="nl-B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14D6BA8-0456-4224-BBC1-D84F9F7A03E4}" type="slidenum">
              <a:rPr lang="nl-BE" smtClean="0"/>
              <a:pPr/>
              <a:t>9</a:t>
            </a:fld>
            <a:endParaRPr lang="nl-BE"/>
          </a:p>
        </p:txBody>
      </p:sp>
    </p:spTree>
    <p:extLst>
      <p:ext uri="{BB962C8B-B14F-4D97-AF65-F5344CB8AC3E}">
        <p14:creationId xmlns:p14="http://schemas.microsoft.com/office/powerpoint/2010/main" val="24268979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dia">
    <p:bg>
      <p:bgRef idx="1001">
        <a:schemeClr val="bg1"/>
      </p:bgRef>
    </p:bg>
    <p:spTree>
      <p:nvGrpSpPr>
        <p:cNvPr id="1" name=""/>
        <p:cNvGrpSpPr/>
        <p:nvPr/>
      </p:nvGrpSpPr>
      <p:grpSpPr>
        <a:xfrm>
          <a:off x="0" y="0"/>
          <a:ext cx="0" cy="0"/>
          <a:chOff x="0" y="0"/>
          <a:chExt cx="0" cy="0"/>
        </a:xfrm>
      </p:grpSpPr>
      <p:sp>
        <p:nvSpPr>
          <p:cNvPr id="2" name="Titel 1"/>
          <p:cNvSpPr>
            <a:spLocks noGrp="1"/>
          </p:cNvSpPr>
          <p:nvPr>
            <p:ph type="ctrTitle"/>
          </p:nvPr>
        </p:nvSpPr>
        <p:spPr>
          <a:xfrm>
            <a:off x="457200" y="2504302"/>
            <a:ext cx="8229600" cy="1111503"/>
          </a:xfrm>
        </p:spPr>
        <p:txBody>
          <a:bodyPr lIns="0" tIns="0" rIns="0" bIns="0" anchor="b" anchorCtr="0">
            <a:normAutofit/>
          </a:bodyPr>
          <a:lstStyle>
            <a:lvl1pPr algn="l">
              <a:defRPr sz="4200" b="0">
                <a:solidFill>
                  <a:schemeClr val="tx1"/>
                </a:solidFill>
                <a:effectLst/>
                <a:latin typeface="Montserrat ExtraBold" panose="00000900000000000000" pitchFamily="2" charset="0"/>
              </a:defRPr>
            </a:lvl1pPr>
          </a:lstStyle>
          <a:p>
            <a:r>
              <a:rPr lang="nl-NL" dirty="0"/>
              <a:t>Klik om de stijl te bewerken</a:t>
            </a:r>
          </a:p>
        </p:txBody>
      </p:sp>
      <p:sp>
        <p:nvSpPr>
          <p:cNvPr id="3" name="Subtitel 2"/>
          <p:cNvSpPr>
            <a:spLocks noGrp="1"/>
          </p:cNvSpPr>
          <p:nvPr>
            <p:ph type="subTitle" idx="1" hasCustomPrompt="1"/>
          </p:nvPr>
        </p:nvSpPr>
        <p:spPr>
          <a:xfrm>
            <a:off x="457200" y="4005064"/>
            <a:ext cx="8229600" cy="1494351"/>
          </a:xfrm>
        </p:spPr>
        <p:txBody>
          <a:bodyPr lIns="0" tIns="0" rIns="0" bIns="0">
            <a:normAutofit/>
          </a:bodyPr>
          <a:lstStyle>
            <a:lvl1pPr marL="0" indent="0" algn="l">
              <a:buNone/>
              <a:defRPr sz="3200" b="0">
                <a:solidFill>
                  <a:schemeClr val="tx1"/>
                </a:solidFill>
                <a:latin typeface="Montserrat" panose="00000500000000000000"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dirty="0"/>
              <a:t>Subtitel</a:t>
            </a:r>
            <a:endParaRPr lang="nl-NL" dirty="0"/>
          </a:p>
        </p:txBody>
      </p:sp>
      <p:pic>
        <p:nvPicPr>
          <p:cNvPr id="5" name="Picture 5">
            <a:extLst>
              <a:ext uri="{FF2B5EF4-FFF2-40B4-BE49-F238E27FC236}">
                <a16:creationId xmlns:a16="http://schemas.microsoft.com/office/drawing/2014/main" id="{A30F6323-F9CC-974B-B61C-787A796493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12000" y="6037200"/>
            <a:ext cx="963902" cy="54471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7" name="Titel 6"/>
          <p:cNvSpPr>
            <a:spLocks noGrp="1"/>
          </p:cNvSpPr>
          <p:nvPr>
            <p:ph type="title"/>
          </p:nvPr>
        </p:nvSpPr>
        <p:spPr/>
        <p:txBody>
          <a:bodyPr rtlCol="0">
            <a:normAutofit/>
          </a:bodyPr>
          <a:lstStyle>
            <a:lvl1pPr>
              <a:defRPr sz="3200" b="0">
                <a:solidFill>
                  <a:schemeClr val="tx1"/>
                </a:solidFill>
                <a:effectLst/>
                <a:latin typeface="Montserrat ExtraBold" panose="00000900000000000000" pitchFamily="2" charset="0"/>
              </a:defRPr>
            </a:lvl1pPr>
            <a:extLst/>
          </a:lstStyle>
          <a:p>
            <a:r>
              <a:rPr kumimoji="0" lang="nl-NL" dirty="0"/>
              <a:t>Klik om de stijl te bewerken</a:t>
            </a:r>
            <a:endParaRPr kumimoji="0" lang="en-US" dirty="0"/>
          </a:p>
        </p:txBody>
      </p:sp>
      <p:sp>
        <p:nvSpPr>
          <p:cNvPr id="3" name="Tijdelijke aanduiding voor inhoud 2"/>
          <p:cNvSpPr>
            <a:spLocks noGrp="1"/>
          </p:cNvSpPr>
          <p:nvPr>
            <p:ph idx="1"/>
          </p:nvPr>
        </p:nvSpPr>
        <p:spPr>
          <a:xfrm>
            <a:off x="457200" y="1238932"/>
            <a:ext cx="8219256" cy="5070388"/>
          </a:xfrm>
        </p:spPr>
        <p:txBody>
          <a:bodyPr/>
          <a:lstStyle>
            <a:lvl1pPr>
              <a:buClrTx/>
              <a:defRPr kumimoji="0" lang="nl-NL" sz="2400" kern="1200" dirty="0" smtClean="0">
                <a:solidFill>
                  <a:schemeClr val="tx1"/>
                </a:solidFill>
                <a:latin typeface="Montserrat" panose="00000500000000000000" pitchFamily="2" charset="0"/>
                <a:ea typeface="+mn-ea"/>
                <a:cs typeface="+mn-cs"/>
              </a:defRPr>
            </a:lvl1pPr>
            <a:lvl2pPr>
              <a:buClrTx/>
              <a:defRPr sz="2200">
                <a:solidFill>
                  <a:schemeClr val="tx1"/>
                </a:solidFill>
              </a:defRPr>
            </a:lvl2pPr>
            <a:lvl3pPr>
              <a:buClrTx/>
              <a:defRPr sz="2000"/>
            </a:lvl3pPr>
            <a:lvl4pPr>
              <a:buClrTx/>
              <a:defRPr sz="1800"/>
            </a:lvl4pPr>
            <a:lvl5pPr>
              <a:buClrTx/>
              <a:defRPr sz="1600"/>
            </a:lvl5pPr>
            <a:extLst/>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kumimoji="0" lang="en-US" dirty="0"/>
          </a:p>
        </p:txBody>
      </p:sp>
      <p:pic>
        <p:nvPicPr>
          <p:cNvPr id="9" name="Picture 5">
            <a:extLst>
              <a:ext uri="{FF2B5EF4-FFF2-40B4-BE49-F238E27FC236}">
                <a16:creationId xmlns:a16="http://schemas.microsoft.com/office/drawing/2014/main" id="{A30F6323-F9CC-974B-B61C-787A796493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12360" y="6036963"/>
            <a:ext cx="963902" cy="544714"/>
          </a:xfrm>
          <a:prstGeom prst="rect">
            <a:avLst/>
          </a:prstGeom>
        </p:spPr>
      </p:pic>
      <p:sp>
        <p:nvSpPr>
          <p:cNvPr id="4" name="Tijdelijke aanduiding voor tekst 3"/>
          <p:cNvSpPr>
            <a:spLocks noGrp="1"/>
          </p:cNvSpPr>
          <p:nvPr>
            <p:ph type="body" sz="quarter" idx="10"/>
          </p:nvPr>
        </p:nvSpPr>
        <p:spPr>
          <a:xfrm>
            <a:off x="457200" y="188913"/>
            <a:ext cx="4690864" cy="245579"/>
          </a:xfrm>
          <a:noFill/>
        </p:spPr>
        <p:txBody>
          <a:bodyPr>
            <a:normAutofit/>
          </a:bodyPr>
          <a:lstStyle>
            <a:lvl1pPr marL="109728" indent="0">
              <a:buNone/>
              <a:defRPr sz="1000"/>
            </a:lvl1pPr>
          </a:lstStyle>
          <a:p>
            <a:pPr lvl="0"/>
            <a:r>
              <a:rPr lang="nl-NL" dirty="0"/>
              <a:t>Tekststijl van het model</a:t>
            </a:r>
            <a:endParaRPr lang="nl-BE" dirty="0"/>
          </a:p>
        </p:txBody>
      </p:sp>
      <p:sp>
        <p:nvSpPr>
          <p:cNvPr id="13" name="Tijdelijke aanduiding voor inhoud 12"/>
          <p:cNvSpPr>
            <a:spLocks noGrp="1"/>
          </p:cNvSpPr>
          <p:nvPr>
            <p:ph sz="quarter" idx="11" hasCustomPrompt="1"/>
          </p:nvPr>
        </p:nvSpPr>
        <p:spPr>
          <a:xfrm>
            <a:off x="457200" y="6453189"/>
            <a:ext cx="730424" cy="288180"/>
          </a:xfrm>
        </p:spPr>
        <p:txBody>
          <a:bodyPr>
            <a:noAutofit/>
          </a:bodyPr>
          <a:lstStyle>
            <a:lvl1pPr marL="109728" indent="0">
              <a:buNone/>
              <a:defRPr sz="1000"/>
            </a:lvl1pPr>
            <a:lvl2pPr>
              <a:defRPr sz="1000"/>
            </a:lvl2pPr>
            <a:lvl3pPr>
              <a:defRPr sz="1000"/>
            </a:lvl3pPr>
            <a:lvl4pPr>
              <a:defRPr sz="1000"/>
            </a:lvl4pPr>
            <a:lvl5pPr>
              <a:defRPr sz="1000"/>
            </a:lvl5pPr>
          </a:lstStyle>
          <a:p>
            <a:pPr lvl="0"/>
            <a:fld id="{8E6C478E-8444-4653-8963-63CB05135C4B}" type="slidenum">
              <a:rPr lang="nl-BE" smtClean="0"/>
              <a:t>‹nr.›</a:t>
            </a:fld>
            <a:endParaRPr lang="nl-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7" name="Titel 6"/>
          <p:cNvSpPr>
            <a:spLocks noGrp="1"/>
          </p:cNvSpPr>
          <p:nvPr>
            <p:ph type="title"/>
          </p:nvPr>
        </p:nvSpPr>
        <p:spPr/>
        <p:txBody>
          <a:bodyPr rtlCol="0">
            <a:normAutofit/>
          </a:bodyPr>
          <a:lstStyle>
            <a:lvl1pPr>
              <a:defRPr sz="4100"/>
            </a:lvl1pPr>
            <a:extLst/>
          </a:lstStyle>
          <a:p>
            <a:r>
              <a:rPr kumimoji="0" lang="nl-NL"/>
              <a:t>Klik om de stijl te bewerken</a:t>
            </a:r>
            <a:endParaRPr kumimoji="0" lang="en-US" dirty="0"/>
          </a:p>
        </p:txBody>
      </p:sp>
      <p:sp>
        <p:nvSpPr>
          <p:cNvPr id="3" name="Tijdelijke aanduiding voor inhoud 2"/>
          <p:cNvSpPr>
            <a:spLocks noGrp="1"/>
          </p:cNvSpPr>
          <p:nvPr>
            <p:ph idx="1"/>
          </p:nvPr>
        </p:nvSpPr>
        <p:spPr>
          <a:xfrm>
            <a:off x="457200" y="1238932"/>
            <a:ext cx="3970784" cy="5070388"/>
          </a:xfrm>
        </p:spPr>
        <p:txBody>
          <a:bodyPr/>
          <a:lstStyle>
            <a:lvl1pPr>
              <a:buClrTx/>
              <a:defRPr kumimoji="0" lang="nl-NL" sz="2400" kern="1200" dirty="0" smtClean="0">
                <a:solidFill>
                  <a:schemeClr val="tx1"/>
                </a:solidFill>
                <a:latin typeface="Montserrat" panose="00000500000000000000" pitchFamily="2" charset="0"/>
                <a:ea typeface="+mn-ea"/>
                <a:cs typeface="+mn-cs"/>
              </a:defRPr>
            </a:lvl1pPr>
            <a:lvl2pPr>
              <a:buClrTx/>
              <a:defRPr sz="2200"/>
            </a:lvl2pPr>
            <a:lvl3pPr>
              <a:buClrTx/>
              <a:defRPr sz="2000"/>
            </a:lvl3pPr>
            <a:lvl4pPr>
              <a:buClrTx/>
              <a:defRPr sz="1800"/>
            </a:lvl4pPr>
            <a:lvl5pPr>
              <a:buClrTx/>
              <a:defRPr sz="1600"/>
            </a:lvl5pPr>
            <a:extLst/>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kumimoji="0" lang="en-US" dirty="0"/>
          </a:p>
        </p:txBody>
      </p:sp>
      <p:pic>
        <p:nvPicPr>
          <p:cNvPr id="8" name="Picture 5">
            <a:extLst>
              <a:ext uri="{FF2B5EF4-FFF2-40B4-BE49-F238E27FC236}">
                <a16:creationId xmlns:a16="http://schemas.microsoft.com/office/drawing/2014/main" id="{A30F6323-F9CC-974B-B61C-787A796493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12000" y="6037200"/>
            <a:ext cx="963902" cy="544714"/>
          </a:xfrm>
          <a:prstGeom prst="rect">
            <a:avLst/>
          </a:prstGeom>
        </p:spPr>
      </p:pic>
      <p:sp>
        <p:nvSpPr>
          <p:cNvPr id="10" name="Tijdelijke aanduiding voor inhoud 2"/>
          <p:cNvSpPr>
            <a:spLocks noGrp="1"/>
          </p:cNvSpPr>
          <p:nvPr>
            <p:ph idx="10"/>
          </p:nvPr>
        </p:nvSpPr>
        <p:spPr>
          <a:xfrm>
            <a:off x="4687412" y="1238932"/>
            <a:ext cx="3970784" cy="5070388"/>
          </a:xfrm>
        </p:spPr>
        <p:txBody>
          <a:bodyPr/>
          <a:lstStyle>
            <a:lvl1pPr>
              <a:buClrTx/>
              <a:defRPr kumimoji="0" lang="nl-NL" sz="2400" kern="1200" dirty="0" smtClean="0">
                <a:solidFill>
                  <a:schemeClr val="tx1"/>
                </a:solidFill>
                <a:latin typeface="Montserrat" panose="00000500000000000000" pitchFamily="2" charset="0"/>
                <a:ea typeface="+mn-ea"/>
                <a:cs typeface="+mn-cs"/>
              </a:defRPr>
            </a:lvl1pPr>
            <a:lvl2pPr>
              <a:buClrTx/>
              <a:defRPr sz="2200"/>
            </a:lvl2pPr>
            <a:lvl3pPr>
              <a:buClrTx/>
              <a:defRPr sz="2000"/>
            </a:lvl3pPr>
            <a:lvl4pPr>
              <a:buClrTx/>
              <a:defRPr sz="1800"/>
            </a:lvl4pPr>
            <a:lvl5pPr>
              <a:buClrTx/>
              <a:defRPr sz="1600"/>
            </a:lvl5pPr>
            <a:extLst/>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kumimoji="0" lang="en-US" dirty="0"/>
          </a:p>
        </p:txBody>
      </p:sp>
      <p:sp>
        <p:nvSpPr>
          <p:cNvPr id="11" name="Tijdelijke aanduiding voor tekst 3"/>
          <p:cNvSpPr>
            <a:spLocks noGrp="1"/>
          </p:cNvSpPr>
          <p:nvPr>
            <p:ph type="body" sz="quarter" idx="11"/>
          </p:nvPr>
        </p:nvSpPr>
        <p:spPr>
          <a:xfrm>
            <a:off x="457200" y="188913"/>
            <a:ext cx="4690864" cy="245579"/>
          </a:xfrm>
          <a:noFill/>
        </p:spPr>
        <p:txBody>
          <a:bodyPr>
            <a:normAutofit/>
          </a:bodyPr>
          <a:lstStyle>
            <a:lvl1pPr marL="109728" indent="0">
              <a:buNone/>
              <a:defRPr sz="1000"/>
            </a:lvl1pPr>
          </a:lstStyle>
          <a:p>
            <a:pPr lvl="0"/>
            <a:r>
              <a:rPr lang="nl-NL" dirty="0"/>
              <a:t>Tekststijl van het model</a:t>
            </a:r>
            <a:endParaRPr lang="nl-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994F21-5F36-431C-84AB-CE2D3987DCC4}"/>
              </a:ext>
            </a:extLst>
          </p:cNvPr>
          <p:cNvSpPr>
            <a:spLocks noGrp="1"/>
          </p:cNvSpPr>
          <p:nvPr>
            <p:ph type="dt" sz="half" idx="10"/>
          </p:nvPr>
        </p:nvSpPr>
        <p:spPr/>
        <p:txBody>
          <a:bodyPr/>
          <a:lstStyle>
            <a:lvl1pPr>
              <a:defRPr/>
            </a:lvl1pPr>
          </a:lstStyle>
          <a:p>
            <a:pPr>
              <a:defRPr/>
            </a:pPr>
            <a:endParaRPr lang="nl-NL"/>
          </a:p>
        </p:txBody>
      </p:sp>
      <p:sp>
        <p:nvSpPr>
          <p:cNvPr id="5" name="Footer Placeholder 4">
            <a:extLst>
              <a:ext uri="{FF2B5EF4-FFF2-40B4-BE49-F238E27FC236}">
                <a16:creationId xmlns:a16="http://schemas.microsoft.com/office/drawing/2014/main" id="{62325E0D-0F2E-4BDC-9F3A-CCB77F08944C}"/>
              </a:ext>
            </a:extLst>
          </p:cNvPr>
          <p:cNvSpPr>
            <a:spLocks noGrp="1"/>
          </p:cNvSpPr>
          <p:nvPr>
            <p:ph type="ftr" sz="quarter" idx="11"/>
          </p:nvPr>
        </p:nvSpPr>
        <p:spPr/>
        <p:txBody>
          <a:bodyPr/>
          <a:lstStyle>
            <a:lvl1pPr>
              <a:defRPr/>
            </a:lvl1pPr>
          </a:lstStyle>
          <a:p>
            <a:pPr>
              <a:defRPr/>
            </a:pPr>
            <a:endParaRPr lang="nl-BE"/>
          </a:p>
        </p:txBody>
      </p:sp>
      <p:sp>
        <p:nvSpPr>
          <p:cNvPr id="6" name="Slide Number Placeholder 5">
            <a:extLst>
              <a:ext uri="{FF2B5EF4-FFF2-40B4-BE49-F238E27FC236}">
                <a16:creationId xmlns:a16="http://schemas.microsoft.com/office/drawing/2014/main" id="{9BEBCE4B-283D-49DF-9FD3-623FBB5379F9}"/>
              </a:ext>
            </a:extLst>
          </p:cNvPr>
          <p:cNvSpPr>
            <a:spLocks noGrp="1"/>
          </p:cNvSpPr>
          <p:nvPr>
            <p:ph type="sldNum" sz="quarter" idx="12"/>
          </p:nvPr>
        </p:nvSpPr>
        <p:spPr/>
        <p:txBody>
          <a:bodyPr/>
          <a:lstStyle>
            <a:lvl1pPr>
              <a:defRPr/>
            </a:lvl1pPr>
          </a:lstStyle>
          <a:p>
            <a:pPr>
              <a:defRPr/>
            </a:pPr>
            <a:fld id="{B7C3EBD7-42E4-4BB3-9063-D3D30BD3FB03}" type="slidenum">
              <a:rPr lang="nl-NL" altLang="nl-BE"/>
              <a:pPr>
                <a:defRPr/>
              </a:pPr>
              <a:t>‹nr.›</a:t>
            </a:fld>
            <a:endParaRPr lang="nl-NL" altLang="nl-BE"/>
          </a:p>
        </p:txBody>
      </p:sp>
    </p:spTree>
    <p:extLst>
      <p:ext uri="{BB962C8B-B14F-4D97-AF65-F5344CB8AC3E}">
        <p14:creationId xmlns:p14="http://schemas.microsoft.com/office/powerpoint/2010/main" val="27745891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jdelijke aanduiding voor titel 8"/>
          <p:cNvSpPr>
            <a:spLocks noGrp="1"/>
          </p:cNvSpPr>
          <p:nvPr>
            <p:ph type="title"/>
          </p:nvPr>
        </p:nvSpPr>
        <p:spPr>
          <a:xfrm>
            <a:off x="467544" y="548680"/>
            <a:ext cx="8190652" cy="576064"/>
          </a:xfrm>
          <a:prstGeom prst="rect">
            <a:avLst/>
          </a:prstGeom>
        </p:spPr>
        <p:txBody>
          <a:bodyPr vert="horz" anchor="ctr">
            <a:normAutofit/>
            <a:scene3d>
              <a:camera prst="orthographicFront"/>
              <a:lightRig rig="soft" dir="t"/>
            </a:scene3d>
            <a:sp3d prstMaterial="softEdge">
              <a:bevelT w="25400" h="25400"/>
            </a:sp3d>
          </a:bodyPr>
          <a:lstStyle/>
          <a:p>
            <a:r>
              <a:rPr kumimoji="0" lang="nl-NL" dirty="0"/>
              <a:t>Klik om de stijl te bewerken</a:t>
            </a:r>
            <a:endParaRPr kumimoji="0" lang="en-US" dirty="0"/>
          </a:p>
        </p:txBody>
      </p:sp>
      <p:sp>
        <p:nvSpPr>
          <p:cNvPr id="30" name="Tijdelijke aanduiding voor tekst 29"/>
          <p:cNvSpPr>
            <a:spLocks noGrp="1"/>
          </p:cNvSpPr>
          <p:nvPr>
            <p:ph type="body" idx="1"/>
          </p:nvPr>
        </p:nvSpPr>
        <p:spPr>
          <a:xfrm>
            <a:off x="457200" y="1196752"/>
            <a:ext cx="8579296" cy="5544616"/>
          </a:xfrm>
          <a:prstGeom prst="rect">
            <a:avLst/>
          </a:prstGeom>
        </p:spPr>
        <p:txBody>
          <a:bodyPr vert="horz">
            <a:normAutofit/>
          </a:bodyPr>
          <a:lstStyle/>
          <a:p>
            <a:pPr lvl="0" eaLnBrk="1" latinLnBrk="0" hangingPunct="1"/>
            <a:r>
              <a:rPr kumimoji="0" lang="nl-NL" dirty="0"/>
              <a:t>Klik om de modelstijlen te bewerken</a:t>
            </a:r>
          </a:p>
          <a:p>
            <a:pPr lvl="1" eaLnBrk="1" latinLnBrk="0" hangingPunct="1"/>
            <a:r>
              <a:rPr kumimoji="0" lang="nl-NL" dirty="0"/>
              <a:t>Tweede niveau</a:t>
            </a:r>
          </a:p>
          <a:p>
            <a:pPr lvl="2" eaLnBrk="1" latinLnBrk="0" hangingPunct="1"/>
            <a:r>
              <a:rPr kumimoji="0" lang="nl-NL" dirty="0"/>
              <a:t>Derde niveau</a:t>
            </a:r>
          </a:p>
          <a:p>
            <a:pPr lvl="3" eaLnBrk="1" latinLnBrk="0" hangingPunct="1"/>
            <a:r>
              <a:rPr kumimoji="0" lang="nl-NL" dirty="0"/>
              <a:t>Vierde niveau</a:t>
            </a:r>
          </a:p>
          <a:p>
            <a:pPr lvl="4" eaLnBrk="1" latinLnBrk="0" hangingPunct="1"/>
            <a:r>
              <a:rPr kumimoji="0" lang="nl-NL" dirty="0"/>
              <a:t>Vijfde niveau</a:t>
            </a:r>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Lst>
  <p:hf hdr="0" ftr="0" dt="0"/>
  <p:txStyles>
    <p:titleStyle>
      <a:lvl1pPr algn="l" rtl="0" eaLnBrk="1" latinLnBrk="0" hangingPunct="1">
        <a:spcBef>
          <a:spcPct val="0"/>
        </a:spcBef>
        <a:buNone/>
        <a:defRPr kumimoji="0" sz="3200" b="1" kern="1200">
          <a:solidFill>
            <a:schemeClr val="tx1"/>
          </a:solidFill>
          <a:effectLst>
            <a:outerShdw blurRad="31750" dist="25400" dir="5400000" algn="tl" rotWithShape="0">
              <a:srgbClr val="000000">
                <a:alpha val="25000"/>
              </a:srgbClr>
            </a:outerShdw>
          </a:effectLst>
          <a:latin typeface="Montserrat ExtraBold" panose="00000900000000000000" pitchFamily="2" charset="0"/>
          <a:ea typeface="+mj-ea"/>
          <a:cs typeface="+mj-cs"/>
        </a:defRPr>
      </a:lvl1pPr>
      <a:extLst/>
    </p:titleStyle>
    <p:bodyStyle>
      <a:lvl1pPr marL="365760" indent="-256032" algn="l" rtl="0" eaLnBrk="1" latinLnBrk="0" hangingPunct="1">
        <a:spcBef>
          <a:spcPts val="400"/>
        </a:spcBef>
        <a:spcAft>
          <a:spcPts val="0"/>
        </a:spcAft>
        <a:buClrTx/>
        <a:buSzPct val="100000"/>
        <a:buFont typeface="Arial" panose="020B0604020202020204" pitchFamily="34" charset="0"/>
        <a:buChar char="•"/>
        <a:defRPr kumimoji="0" sz="2400" kern="1200">
          <a:solidFill>
            <a:schemeClr val="tx1"/>
          </a:solidFill>
          <a:latin typeface="Montserrat" panose="00000500000000000000" pitchFamily="2" charset="0"/>
          <a:ea typeface="+mn-ea"/>
          <a:cs typeface="+mn-cs"/>
        </a:defRPr>
      </a:lvl1pPr>
      <a:lvl2pPr marL="621792" indent="-228600" algn="l" rtl="0" eaLnBrk="1" latinLnBrk="0" hangingPunct="1">
        <a:spcBef>
          <a:spcPts val="324"/>
        </a:spcBef>
        <a:buClrTx/>
        <a:buFont typeface="Montserrat" panose="00000500000000000000" pitchFamily="2" charset="0"/>
        <a:buChar char="–"/>
        <a:defRPr kumimoji="0" sz="2200" kern="1200">
          <a:solidFill>
            <a:schemeClr val="tx1"/>
          </a:solidFill>
          <a:latin typeface="Montserrat" panose="00000500000000000000" pitchFamily="2" charset="0"/>
          <a:ea typeface="+mn-ea"/>
          <a:cs typeface="+mn-cs"/>
        </a:defRPr>
      </a:lvl2pPr>
      <a:lvl3pPr marL="859536" indent="-228600" algn="l" rtl="0" eaLnBrk="1" latinLnBrk="0" hangingPunct="1">
        <a:spcBef>
          <a:spcPts val="350"/>
        </a:spcBef>
        <a:buClrTx/>
        <a:buSzPct val="100000"/>
        <a:buFont typeface="Wingdings 2"/>
        <a:buChar char=""/>
        <a:defRPr kumimoji="0" sz="2000" kern="1200">
          <a:solidFill>
            <a:schemeClr val="tx1"/>
          </a:solidFill>
          <a:latin typeface="Montserrat" panose="00000500000000000000" pitchFamily="2" charset="0"/>
          <a:ea typeface="+mn-ea"/>
          <a:cs typeface="+mn-cs"/>
        </a:defRPr>
      </a:lvl3pPr>
      <a:lvl4pPr marL="1143000" indent="-228600" algn="l" rtl="0" eaLnBrk="1" latinLnBrk="0" hangingPunct="1">
        <a:spcBef>
          <a:spcPts val="350"/>
        </a:spcBef>
        <a:buClrTx/>
        <a:buFont typeface="Montserrat" panose="00000500000000000000" pitchFamily="2" charset="0"/>
        <a:buChar char="‒"/>
        <a:defRPr kumimoji="0" sz="1800" kern="1200">
          <a:solidFill>
            <a:schemeClr val="tx1"/>
          </a:solidFill>
          <a:latin typeface="Montserrat" panose="00000500000000000000" pitchFamily="2" charset="0"/>
          <a:ea typeface="+mn-ea"/>
          <a:cs typeface="+mn-cs"/>
        </a:defRPr>
      </a:lvl4pPr>
      <a:lvl5pPr marL="1371600" indent="-228600" algn="l" rtl="0" eaLnBrk="1" latinLnBrk="0" hangingPunct="1">
        <a:spcBef>
          <a:spcPts val="350"/>
        </a:spcBef>
        <a:buClrTx/>
        <a:buFont typeface="Montserrat" panose="00000500000000000000" pitchFamily="2" charset="0"/>
        <a:buChar char="»"/>
        <a:defRPr kumimoji="0" sz="1600" kern="1200">
          <a:solidFill>
            <a:schemeClr val="tx1"/>
          </a:solidFill>
          <a:latin typeface="Montserrat" panose="00000500000000000000" pitchFamily="2"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BE" dirty="0" err="1"/>
              <a:t>Introduction</a:t>
            </a:r>
            <a:r>
              <a:rPr lang="nl-BE" dirty="0"/>
              <a:t> </a:t>
            </a:r>
            <a:r>
              <a:rPr lang="nl-BE" dirty="0" err="1"/>
              <a:t>to</a:t>
            </a:r>
            <a:r>
              <a:rPr lang="nl-BE" dirty="0"/>
              <a:t> </a:t>
            </a:r>
            <a:r>
              <a:rPr lang="nl-BE" dirty="0" err="1"/>
              <a:t>NoSQL</a:t>
            </a:r>
            <a:r>
              <a:rPr lang="nl-BE" dirty="0"/>
              <a:t> Databases</a:t>
            </a:r>
          </a:p>
        </p:txBody>
      </p:sp>
      <p:sp>
        <p:nvSpPr>
          <p:cNvPr id="3" name="Ondertitel 2"/>
          <p:cNvSpPr>
            <a:spLocks noGrp="1"/>
          </p:cNvSpPr>
          <p:nvPr>
            <p:ph type="subTitle" idx="1"/>
          </p:nvPr>
        </p:nvSpPr>
        <p:spPr/>
        <p:txBody>
          <a:bodyPr/>
          <a:lstStyle/>
          <a:p>
            <a:r>
              <a:rPr lang="nl-BE" dirty="0" err="1"/>
              <a:t>Chapter</a:t>
            </a:r>
            <a:r>
              <a:rPr lang="nl-BE" dirty="0"/>
              <a:t> 2</a:t>
            </a:r>
          </a:p>
        </p:txBody>
      </p:sp>
    </p:spTree>
    <p:extLst>
      <p:ext uri="{BB962C8B-B14F-4D97-AF65-F5344CB8AC3E}">
        <p14:creationId xmlns:p14="http://schemas.microsoft.com/office/powerpoint/2010/main" val="3968013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dirty="0" err="1"/>
              <a:t>Limitations</a:t>
            </a:r>
            <a:r>
              <a:rPr lang="nl-BE" dirty="0"/>
              <a:t> of </a:t>
            </a:r>
            <a:r>
              <a:rPr lang="nl-BE" dirty="0" err="1"/>
              <a:t>NoSQL</a:t>
            </a:r>
            <a:endParaRPr lang="nl-BE" dirty="0"/>
          </a:p>
        </p:txBody>
      </p:sp>
      <p:sp>
        <p:nvSpPr>
          <p:cNvPr id="3" name="Tijdelijke aanduiding voor inhoud 2"/>
          <p:cNvSpPr>
            <a:spLocks noGrp="1"/>
          </p:cNvSpPr>
          <p:nvPr>
            <p:ph idx="1"/>
          </p:nvPr>
        </p:nvSpPr>
        <p:spPr/>
        <p:txBody>
          <a:bodyPr/>
          <a:lstStyle/>
          <a:p>
            <a:r>
              <a:rPr lang="nl-BE" dirty="0"/>
              <a:t>SQL</a:t>
            </a:r>
          </a:p>
          <a:p>
            <a:pPr lvl="1"/>
            <a:r>
              <a:rPr lang="nl-BE"/>
              <a:t>over 40 </a:t>
            </a:r>
            <a:r>
              <a:rPr lang="nl-BE" dirty="0" err="1"/>
              <a:t>years</a:t>
            </a:r>
            <a:r>
              <a:rPr lang="nl-BE" dirty="0"/>
              <a:t> </a:t>
            </a:r>
            <a:r>
              <a:rPr lang="nl-BE" dirty="0" err="1"/>
              <a:t>old</a:t>
            </a:r>
            <a:r>
              <a:rPr lang="nl-BE" dirty="0"/>
              <a:t> =&gt; </a:t>
            </a:r>
            <a:r>
              <a:rPr lang="nl-BE" dirty="0" err="1"/>
              <a:t>very</a:t>
            </a:r>
            <a:r>
              <a:rPr lang="nl-BE" dirty="0"/>
              <a:t> </a:t>
            </a:r>
            <a:r>
              <a:rPr lang="nl-BE" dirty="0" err="1"/>
              <a:t>mature</a:t>
            </a:r>
            <a:endParaRPr lang="nl-BE" dirty="0"/>
          </a:p>
          <a:p>
            <a:pPr lvl="1"/>
            <a:r>
              <a:rPr lang="nl-BE" dirty="0" err="1"/>
              <a:t>Switching</a:t>
            </a:r>
            <a:r>
              <a:rPr lang="nl-BE" dirty="0"/>
              <a:t> </a:t>
            </a:r>
            <a:r>
              <a:rPr lang="nl-BE" dirty="0" err="1"/>
              <a:t>from</a:t>
            </a:r>
            <a:r>
              <a:rPr lang="nl-BE" dirty="0"/>
              <a:t> 1 </a:t>
            </a:r>
            <a:r>
              <a:rPr lang="nl-BE" dirty="0" err="1"/>
              <a:t>relational</a:t>
            </a:r>
            <a:r>
              <a:rPr lang="nl-BE" dirty="0"/>
              <a:t> database </a:t>
            </a:r>
            <a:r>
              <a:rPr lang="nl-BE" dirty="0" err="1"/>
              <a:t>to</a:t>
            </a:r>
            <a:r>
              <a:rPr lang="nl-BE" dirty="0"/>
              <a:t> </a:t>
            </a:r>
            <a:r>
              <a:rPr lang="nl-BE" dirty="0" err="1"/>
              <a:t>another</a:t>
            </a:r>
            <a:r>
              <a:rPr lang="nl-BE" dirty="0"/>
              <a:t> is </a:t>
            </a:r>
            <a:r>
              <a:rPr lang="nl-BE" dirty="0" err="1"/>
              <a:t>much</a:t>
            </a:r>
            <a:r>
              <a:rPr lang="nl-BE" dirty="0"/>
              <a:t> </a:t>
            </a:r>
            <a:r>
              <a:rPr lang="nl-BE" dirty="0" err="1"/>
              <a:t>easier</a:t>
            </a:r>
            <a:r>
              <a:rPr lang="nl-BE" dirty="0"/>
              <a:t> </a:t>
            </a:r>
            <a:r>
              <a:rPr lang="nl-BE" dirty="0" err="1"/>
              <a:t>than</a:t>
            </a:r>
            <a:r>
              <a:rPr lang="nl-BE" dirty="0"/>
              <a:t> </a:t>
            </a:r>
            <a:r>
              <a:rPr lang="nl-BE" dirty="0" err="1"/>
              <a:t>switching</a:t>
            </a:r>
            <a:r>
              <a:rPr lang="nl-BE" dirty="0"/>
              <a:t> </a:t>
            </a:r>
            <a:r>
              <a:rPr lang="nl-BE" dirty="0" err="1"/>
              <a:t>between</a:t>
            </a:r>
            <a:r>
              <a:rPr lang="nl-BE" dirty="0"/>
              <a:t> 2 </a:t>
            </a:r>
            <a:r>
              <a:rPr lang="nl-BE" dirty="0" err="1"/>
              <a:t>NoSQL</a:t>
            </a:r>
            <a:r>
              <a:rPr lang="nl-BE" dirty="0"/>
              <a:t> databases</a:t>
            </a:r>
          </a:p>
          <a:p>
            <a:r>
              <a:rPr lang="nl-BE" dirty="0" err="1"/>
              <a:t>Each</a:t>
            </a:r>
            <a:r>
              <a:rPr lang="nl-BE" dirty="0"/>
              <a:t> </a:t>
            </a:r>
            <a:r>
              <a:rPr lang="nl-BE" dirty="0" err="1"/>
              <a:t>NoSQL</a:t>
            </a:r>
            <a:r>
              <a:rPr lang="nl-BE" dirty="0"/>
              <a:t> database has </a:t>
            </a:r>
            <a:r>
              <a:rPr lang="nl-BE" dirty="0" err="1"/>
              <a:t>unique</a:t>
            </a:r>
            <a:r>
              <a:rPr lang="nl-BE" dirty="0"/>
              <a:t> </a:t>
            </a:r>
            <a:r>
              <a:rPr lang="nl-BE" dirty="0" err="1"/>
              <a:t>aspects</a:t>
            </a:r>
            <a:endParaRPr lang="nl-BE" dirty="0"/>
          </a:p>
          <a:p>
            <a:pPr lvl="1"/>
            <a:r>
              <a:rPr lang="nl-BE" dirty="0"/>
              <a:t>The </a:t>
            </a:r>
            <a:r>
              <a:rPr lang="nl-BE" dirty="0" err="1"/>
              <a:t>developer</a:t>
            </a:r>
            <a:r>
              <a:rPr lang="nl-BE" dirty="0"/>
              <a:t> must </a:t>
            </a:r>
            <a:r>
              <a:rPr lang="nl-BE" dirty="0" err="1"/>
              <a:t>invest</a:t>
            </a:r>
            <a:r>
              <a:rPr lang="nl-BE" dirty="0"/>
              <a:t> time </a:t>
            </a:r>
            <a:r>
              <a:rPr lang="nl-BE" dirty="0" err="1"/>
              <a:t>and</a:t>
            </a:r>
            <a:r>
              <a:rPr lang="nl-BE" dirty="0"/>
              <a:t> effort </a:t>
            </a:r>
            <a:r>
              <a:rPr lang="nl-BE" dirty="0" err="1"/>
              <a:t>to</a:t>
            </a:r>
            <a:r>
              <a:rPr lang="nl-BE" dirty="0"/>
              <a:t> </a:t>
            </a:r>
            <a:r>
              <a:rPr lang="nl-BE" dirty="0" err="1"/>
              <a:t>learn</a:t>
            </a:r>
            <a:r>
              <a:rPr lang="nl-BE" dirty="0"/>
              <a:t> </a:t>
            </a:r>
            <a:r>
              <a:rPr lang="nl-BE" dirty="0" err="1"/>
              <a:t>the</a:t>
            </a:r>
            <a:r>
              <a:rPr lang="nl-BE" dirty="0"/>
              <a:t> new query </a:t>
            </a:r>
            <a:r>
              <a:rPr lang="nl-BE" dirty="0" err="1"/>
              <a:t>language</a:t>
            </a:r>
            <a:r>
              <a:rPr lang="nl-BE" dirty="0"/>
              <a:t> </a:t>
            </a:r>
            <a:r>
              <a:rPr lang="nl-BE" dirty="0" err="1"/>
              <a:t>and</a:t>
            </a:r>
            <a:r>
              <a:rPr lang="nl-BE" dirty="0"/>
              <a:t> </a:t>
            </a:r>
            <a:r>
              <a:rPr lang="nl-BE" dirty="0" err="1"/>
              <a:t>the</a:t>
            </a:r>
            <a:r>
              <a:rPr lang="nl-BE" dirty="0"/>
              <a:t> </a:t>
            </a:r>
            <a:r>
              <a:rPr lang="nl-BE" dirty="0" err="1"/>
              <a:t>consistency</a:t>
            </a:r>
            <a:r>
              <a:rPr lang="nl-BE" dirty="0"/>
              <a:t> </a:t>
            </a:r>
            <a:r>
              <a:rPr lang="nl-BE" dirty="0" err="1"/>
              <a:t>semantics</a:t>
            </a:r>
            <a:endParaRPr lang="nl-BE" dirty="0"/>
          </a:p>
          <a:p>
            <a:pPr lvl="1"/>
            <a:endParaRPr lang="nl-BE" dirty="0"/>
          </a:p>
        </p:txBody>
      </p:sp>
    </p:spTree>
    <p:extLst>
      <p:ext uri="{BB962C8B-B14F-4D97-AF65-F5344CB8AC3E}">
        <p14:creationId xmlns:p14="http://schemas.microsoft.com/office/powerpoint/2010/main" val="4111357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dirty="0"/>
              <a:t>Impedance mismatch</a:t>
            </a:r>
          </a:p>
        </p:txBody>
      </p:sp>
      <p:sp>
        <p:nvSpPr>
          <p:cNvPr id="3" name="Tijdelijke aanduiding voor inhoud 2"/>
          <p:cNvSpPr>
            <a:spLocks noGrp="1"/>
          </p:cNvSpPr>
          <p:nvPr>
            <p:ph idx="1"/>
          </p:nvPr>
        </p:nvSpPr>
        <p:spPr/>
        <p:txBody>
          <a:bodyPr/>
          <a:lstStyle/>
          <a:p>
            <a:r>
              <a:rPr lang="en-US" dirty="0"/>
              <a:t>Impedance mismatch</a:t>
            </a:r>
          </a:p>
          <a:p>
            <a:pPr lvl="1"/>
            <a:r>
              <a:rPr lang="en-US" dirty="0"/>
              <a:t>In software: cohesive structures of objects in memory</a:t>
            </a:r>
          </a:p>
          <a:p>
            <a:pPr lvl="1"/>
            <a:r>
              <a:rPr lang="en-US" dirty="0"/>
              <a:t>In databases: you have to stripe the object over multiple tables</a:t>
            </a:r>
          </a:p>
          <a:p>
            <a:r>
              <a:rPr lang="en-US" dirty="0"/>
              <a:t>NoSQL </a:t>
            </a:r>
            <a:r>
              <a:rPr lang="en-US"/>
              <a:t>databases allow </a:t>
            </a:r>
            <a:r>
              <a:rPr lang="en-US" dirty="0"/>
              <a:t>developers to develop without having to </a:t>
            </a:r>
            <a:br>
              <a:rPr lang="en-US" dirty="0"/>
            </a:br>
            <a:r>
              <a:rPr lang="en-US" dirty="0"/>
              <a:t>convert in-memory </a:t>
            </a:r>
            <a:br>
              <a:rPr lang="en-US" dirty="0"/>
            </a:br>
            <a:r>
              <a:rPr lang="en-US" dirty="0"/>
              <a:t>structures to </a:t>
            </a:r>
            <a:br>
              <a:rPr lang="en-US" dirty="0"/>
            </a:br>
            <a:r>
              <a:rPr lang="en-US" dirty="0"/>
              <a:t>relational structures</a:t>
            </a:r>
            <a:endParaRPr lang="nl-BE" dirty="0"/>
          </a:p>
        </p:txBody>
      </p:sp>
      <p:pic>
        <p:nvPicPr>
          <p:cNvPr id="6" name="Afbeelding 5"/>
          <p:cNvPicPr/>
          <p:nvPr/>
        </p:nvPicPr>
        <p:blipFill rotWithShape="1">
          <a:blip r:embed="rId2"/>
          <a:srcRect t="12405" b="5316"/>
          <a:stretch/>
        </p:blipFill>
        <p:spPr bwMode="auto">
          <a:xfrm>
            <a:off x="4094519" y="3501008"/>
            <a:ext cx="5029200" cy="30956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2177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457200" y="6381328"/>
            <a:ext cx="1090464" cy="47667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p:cNvSpPr>
            <a:spLocks noGrp="1"/>
          </p:cNvSpPr>
          <p:nvPr>
            <p:ph type="title"/>
          </p:nvPr>
        </p:nvSpPr>
        <p:spPr/>
        <p:txBody>
          <a:bodyPr>
            <a:normAutofit fontScale="90000"/>
          </a:bodyPr>
          <a:lstStyle/>
          <a:p>
            <a:r>
              <a:rPr lang="nl-BE" dirty="0"/>
              <a:t>Impedance mismatch</a:t>
            </a:r>
          </a:p>
        </p:txBody>
      </p:sp>
      <p:sp>
        <p:nvSpPr>
          <p:cNvPr id="3" name="Tijdelijke aanduiding voor inhoud 2"/>
          <p:cNvSpPr>
            <a:spLocks noGrp="1"/>
          </p:cNvSpPr>
          <p:nvPr>
            <p:ph idx="1"/>
          </p:nvPr>
        </p:nvSpPr>
        <p:spPr>
          <a:xfrm>
            <a:off x="457200" y="1238932"/>
            <a:ext cx="6380926" cy="5619068"/>
          </a:xfrm>
        </p:spPr>
        <p:txBody>
          <a:bodyPr>
            <a:normAutofit/>
          </a:bodyPr>
          <a:lstStyle/>
          <a:p>
            <a:r>
              <a:rPr lang="en-US" dirty="0"/>
              <a:t>This impedance mismatch problem led to the fact that in the mid-nineties people said: "We think relational databases are going to go away and object databases will be replacing them. In that way we can take care of memory structures and save them directly to disk without any of this mapping between the two.“</a:t>
            </a:r>
          </a:p>
          <a:p>
            <a:r>
              <a:rPr lang="en-US" dirty="0"/>
              <a:t>But this didn’t happen. Why not?</a:t>
            </a:r>
          </a:p>
          <a:p>
            <a:r>
              <a:rPr lang="en-US" dirty="0"/>
              <a:t>SQL databases had become an integration mechanism through which people integrated different applications</a:t>
            </a:r>
            <a:endParaRPr lang="nl-BE" dirty="0"/>
          </a:p>
        </p:txBody>
      </p:sp>
      <p:pic>
        <p:nvPicPr>
          <p:cNvPr id="5" name="Afbeelding 4"/>
          <p:cNvPicPr/>
          <p:nvPr/>
        </p:nvPicPr>
        <p:blipFill>
          <a:blip r:embed="rId2">
            <a:extLst>
              <a:ext uri="{28A0092B-C50C-407E-A947-70E740481C1C}">
                <a14:useLocalDpi xmlns:a14="http://schemas.microsoft.com/office/drawing/2010/main" val="0"/>
              </a:ext>
            </a:extLst>
          </a:blip>
          <a:stretch>
            <a:fillRect/>
          </a:stretch>
        </p:blipFill>
        <p:spPr>
          <a:xfrm>
            <a:off x="6838126" y="3032988"/>
            <a:ext cx="2198370" cy="3562350"/>
          </a:xfrm>
          <a:prstGeom prst="rect">
            <a:avLst/>
          </a:prstGeom>
        </p:spPr>
      </p:pic>
    </p:spTree>
    <p:extLst>
      <p:ext uri="{BB962C8B-B14F-4D97-AF65-F5344CB8AC3E}">
        <p14:creationId xmlns:p14="http://schemas.microsoft.com/office/powerpoint/2010/main" val="134570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dirty="0"/>
              <a:t>Impedance mismatch</a:t>
            </a:r>
          </a:p>
        </p:txBody>
      </p:sp>
      <p:sp>
        <p:nvSpPr>
          <p:cNvPr id="3" name="Tijdelijke aanduiding voor inhoud 2"/>
          <p:cNvSpPr>
            <a:spLocks noGrp="1"/>
          </p:cNvSpPr>
          <p:nvPr>
            <p:ph idx="1"/>
          </p:nvPr>
        </p:nvSpPr>
        <p:spPr/>
        <p:txBody>
          <a:bodyPr/>
          <a:lstStyle/>
          <a:p>
            <a:r>
              <a:rPr lang="en-US" dirty="0"/>
              <a:t>Nowadays there is a movement away from using databases as integration points in favor of encapsulating databases using services.</a:t>
            </a:r>
            <a:endParaRPr lang="nl-BE" dirty="0"/>
          </a:p>
        </p:txBody>
      </p:sp>
      <p:pic>
        <p:nvPicPr>
          <p:cNvPr id="5" name="Afbeelding 4" descr="https://insights-images.thoughtworks.com/nosqlintegrationdatabase_8f6087fcbf0c912e99866f5e4895f768.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713950"/>
            <a:ext cx="6120130" cy="3595370"/>
          </a:xfrm>
          <a:prstGeom prst="rect">
            <a:avLst/>
          </a:prstGeom>
          <a:noFill/>
          <a:ln>
            <a:noFill/>
          </a:ln>
        </p:spPr>
      </p:pic>
    </p:spTree>
    <p:extLst>
      <p:ext uri="{BB962C8B-B14F-4D97-AF65-F5344CB8AC3E}">
        <p14:creationId xmlns:p14="http://schemas.microsoft.com/office/powerpoint/2010/main" val="104446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5B17A-DD10-5393-752C-038682AEE5CA}"/>
              </a:ext>
            </a:extLst>
          </p:cNvPr>
          <p:cNvSpPr>
            <a:spLocks noGrp="1"/>
          </p:cNvSpPr>
          <p:nvPr>
            <p:ph type="title"/>
          </p:nvPr>
        </p:nvSpPr>
        <p:spPr/>
        <p:txBody>
          <a:bodyPr>
            <a:normAutofit fontScale="90000"/>
          </a:bodyPr>
          <a:lstStyle/>
          <a:p>
            <a:r>
              <a:rPr lang="nl-BE" dirty="0"/>
              <a:t>See </a:t>
            </a:r>
            <a:r>
              <a:rPr lang="nl-BE" dirty="0" err="1"/>
              <a:t>Chapter</a:t>
            </a:r>
            <a:r>
              <a:rPr lang="nl-BE" dirty="0"/>
              <a:t> 1:</a:t>
            </a:r>
          </a:p>
        </p:txBody>
      </p:sp>
      <p:sp>
        <p:nvSpPr>
          <p:cNvPr id="3" name="Tijdelijke aanduiding voor inhoud 2">
            <a:extLst>
              <a:ext uri="{FF2B5EF4-FFF2-40B4-BE49-F238E27FC236}">
                <a16:creationId xmlns:a16="http://schemas.microsoft.com/office/drawing/2014/main" id="{31AC7E78-C5ED-EBA4-CCD6-0B83D49F7380}"/>
              </a:ext>
            </a:extLst>
          </p:cNvPr>
          <p:cNvSpPr>
            <a:spLocks noGrp="1"/>
          </p:cNvSpPr>
          <p:nvPr>
            <p:ph idx="1"/>
          </p:nvPr>
        </p:nvSpPr>
        <p:spPr>
          <a:xfrm>
            <a:off x="457200" y="1238932"/>
            <a:ext cx="8579296" cy="5070388"/>
          </a:xfrm>
        </p:spPr>
        <p:txBody>
          <a:bodyPr>
            <a:normAutofit/>
          </a:bodyPr>
          <a:lstStyle/>
          <a:p>
            <a:pPr marL="109728" indent="0">
              <a:buNone/>
            </a:pPr>
            <a:endParaRPr lang="nl-BE" sz="3200" b="1" dirty="0">
              <a:solidFill>
                <a:schemeClr val="tx1"/>
              </a:solidFill>
              <a:latin typeface="+mj-lt"/>
            </a:endParaRPr>
          </a:p>
          <a:p>
            <a:pPr marL="109728" indent="0">
              <a:buNone/>
            </a:pPr>
            <a:r>
              <a:rPr lang="nl-BE" sz="3200" b="1" dirty="0">
                <a:solidFill>
                  <a:schemeClr val="tx1"/>
                </a:solidFill>
                <a:latin typeface="+mj-lt"/>
              </a:rPr>
              <a:t>Big Data </a:t>
            </a:r>
            <a:r>
              <a:rPr lang="nl-BE" sz="3200" b="1" dirty="0" err="1">
                <a:solidFill>
                  <a:schemeClr val="tx1"/>
                </a:solidFill>
                <a:latin typeface="+mj-lt"/>
              </a:rPr>
              <a:t>Challenges</a:t>
            </a:r>
            <a:r>
              <a:rPr lang="nl-BE" sz="3200" b="1" dirty="0">
                <a:solidFill>
                  <a:schemeClr val="tx1"/>
                </a:solidFill>
                <a:latin typeface="+mj-lt"/>
              </a:rPr>
              <a:t>:</a:t>
            </a:r>
          </a:p>
          <a:p>
            <a:pPr marL="109728" indent="0">
              <a:buNone/>
            </a:pPr>
            <a:endParaRPr lang="nl-BE" sz="1800" b="1" dirty="0">
              <a:solidFill>
                <a:schemeClr val="tx1"/>
              </a:solidFill>
              <a:latin typeface="+mj-lt"/>
            </a:endParaRPr>
          </a:p>
          <a:p>
            <a:pPr lvl="0" defTabSz="914400" eaLnBrk="0" fontAlgn="base" hangingPunct="0">
              <a:spcAft>
                <a:spcPct val="0"/>
              </a:spcAft>
              <a:buFont typeface="Arial" panose="020B0604020202020204" pitchFamily="34" charset="0"/>
              <a:buChar char="•"/>
            </a:pPr>
            <a:r>
              <a:rPr lang="en-US" altLang="nl-BE" sz="3200" b="1" dirty="0">
                <a:solidFill>
                  <a:prstClr val="black"/>
                </a:solidFill>
                <a:latin typeface="Calibri"/>
              </a:rPr>
              <a:t>Volume</a:t>
            </a:r>
            <a:r>
              <a:rPr lang="en-US" altLang="nl-BE" sz="3200" dirty="0">
                <a:solidFill>
                  <a:prstClr val="black"/>
                </a:solidFill>
                <a:latin typeface="Calibri"/>
              </a:rPr>
              <a:t>: BIG data  </a:t>
            </a:r>
            <a:r>
              <a:rPr lang="en-US" altLang="nl-BE" sz="3200" dirty="0">
                <a:solidFill>
                  <a:prstClr val="black"/>
                </a:solidFill>
                <a:latin typeface="Calibri"/>
                <a:sym typeface="Wingdings" panose="05000000000000000000" pitchFamily="2" charset="2"/>
              </a:rPr>
              <a:t> horizontal scaling/distributed data</a:t>
            </a:r>
            <a:endParaRPr lang="en-US" altLang="nl-BE" sz="3200" dirty="0">
              <a:solidFill>
                <a:prstClr val="black"/>
              </a:solidFill>
              <a:latin typeface="Calibri"/>
            </a:endParaRPr>
          </a:p>
          <a:p>
            <a:pPr defTabSz="914400" eaLnBrk="0" fontAlgn="base" hangingPunct="0">
              <a:spcAft>
                <a:spcPct val="0"/>
              </a:spcAft>
              <a:buFont typeface="Arial" panose="020B0604020202020204" pitchFamily="34" charset="0"/>
              <a:buChar char="•"/>
            </a:pPr>
            <a:r>
              <a:rPr lang="en-US" altLang="nl-BE" sz="3200" b="1" dirty="0">
                <a:solidFill>
                  <a:prstClr val="black"/>
                </a:solidFill>
                <a:latin typeface="Calibri"/>
              </a:rPr>
              <a:t>Variety</a:t>
            </a:r>
            <a:r>
              <a:rPr lang="en-US" altLang="nl-BE" sz="3200" dirty="0">
                <a:solidFill>
                  <a:prstClr val="black"/>
                </a:solidFill>
                <a:latin typeface="Calibri"/>
              </a:rPr>
              <a:t>: varied data </a:t>
            </a:r>
            <a:r>
              <a:rPr lang="en-US" altLang="nl-BE" sz="3200" dirty="0">
                <a:solidFill>
                  <a:prstClr val="black"/>
                </a:solidFill>
                <a:latin typeface="Calibri"/>
                <a:sym typeface="Wingdings" panose="05000000000000000000" pitchFamily="2" charset="2"/>
              </a:rPr>
              <a:t> </a:t>
            </a:r>
            <a:r>
              <a:rPr lang="en-US" altLang="nl-BE" sz="3200" dirty="0" err="1">
                <a:solidFill>
                  <a:prstClr val="black"/>
                </a:solidFill>
                <a:latin typeface="Calibri"/>
                <a:sym typeface="Wingdings" panose="05000000000000000000" pitchFamily="2" charset="2"/>
              </a:rPr>
              <a:t>schemaless</a:t>
            </a:r>
            <a:r>
              <a:rPr lang="en-US" altLang="nl-BE" sz="3200" dirty="0">
                <a:solidFill>
                  <a:prstClr val="black"/>
                </a:solidFill>
                <a:latin typeface="Calibri"/>
                <a:sym typeface="Wingdings" panose="05000000000000000000" pitchFamily="2" charset="2"/>
              </a:rPr>
              <a:t> databases</a:t>
            </a:r>
            <a:endParaRPr lang="en-US" altLang="nl-BE" sz="3200" dirty="0">
              <a:solidFill>
                <a:prstClr val="black"/>
              </a:solidFill>
              <a:latin typeface="Calibri"/>
            </a:endParaRPr>
          </a:p>
          <a:p>
            <a:pPr lvl="0" defTabSz="914400" eaLnBrk="0" fontAlgn="base" hangingPunct="0">
              <a:spcAft>
                <a:spcPct val="0"/>
              </a:spcAft>
              <a:buFont typeface="Arial" panose="020B0604020202020204" pitchFamily="34" charset="0"/>
              <a:buChar char="•"/>
            </a:pPr>
            <a:r>
              <a:rPr lang="en-US" altLang="nl-BE" sz="3200" b="1" dirty="0">
                <a:solidFill>
                  <a:prstClr val="black"/>
                </a:solidFill>
                <a:latin typeface="Calibri"/>
              </a:rPr>
              <a:t>Velocity</a:t>
            </a:r>
            <a:r>
              <a:rPr lang="en-US" altLang="nl-BE" sz="3200" dirty="0">
                <a:solidFill>
                  <a:prstClr val="black"/>
                </a:solidFill>
                <a:latin typeface="Calibri"/>
              </a:rPr>
              <a:t>: fast data </a:t>
            </a:r>
            <a:r>
              <a:rPr lang="en-US" altLang="nl-BE" sz="3200" dirty="0">
                <a:solidFill>
                  <a:prstClr val="black"/>
                </a:solidFill>
                <a:latin typeface="Calibri"/>
                <a:sym typeface="Wingdings" panose="05000000000000000000" pitchFamily="2" charset="2"/>
              </a:rPr>
              <a:t> </a:t>
            </a:r>
            <a:r>
              <a:rPr lang="en-US" altLang="nl-BE" sz="3200" dirty="0" err="1">
                <a:solidFill>
                  <a:prstClr val="black"/>
                </a:solidFill>
                <a:latin typeface="Calibri"/>
                <a:sym typeface="Wingdings" panose="05000000000000000000" pitchFamily="2" charset="2"/>
              </a:rPr>
              <a:t>NoACID</a:t>
            </a:r>
            <a:r>
              <a:rPr lang="en-US" altLang="nl-BE" sz="3200" dirty="0">
                <a:solidFill>
                  <a:prstClr val="black"/>
                </a:solidFill>
                <a:latin typeface="Calibri"/>
                <a:sym typeface="Wingdings" panose="05000000000000000000" pitchFamily="2" charset="2"/>
              </a:rPr>
              <a:t> databases</a:t>
            </a:r>
            <a:endParaRPr lang="en-US" altLang="nl-BE" sz="3200" dirty="0">
              <a:solidFill>
                <a:prstClr val="black"/>
              </a:solidFill>
              <a:latin typeface="Calibri"/>
            </a:endParaRPr>
          </a:p>
          <a:p>
            <a:pPr marL="109728" indent="0">
              <a:buNone/>
            </a:pPr>
            <a:endParaRPr lang="nl-BE" dirty="0"/>
          </a:p>
        </p:txBody>
      </p:sp>
      <p:sp>
        <p:nvSpPr>
          <p:cNvPr id="4" name="Tijdelijke aanduiding voor tekst 3">
            <a:extLst>
              <a:ext uri="{FF2B5EF4-FFF2-40B4-BE49-F238E27FC236}">
                <a16:creationId xmlns:a16="http://schemas.microsoft.com/office/drawing/2014/main" id="{27E21FE6-8377-8BA6-F489-A92524C14487}"/>
              </a:ext>
            </a:extLst>
          </p:cNvPr>
          <p:cNvSpPr>
            <a:spLocks noGrp="1"/>
          </p:cNvSpPr>
          <p:nvPr>
            <p:ph type="body" sz="quarter" idx="10"/>
          </p:nvPr>
        </p:nvSpPr>
        <p:spPr/>
        <p:txBody>
          <a:bodyPr/>
          <a:lstStyle/>
          <a:p>
            <a:endParaRPr lang="nl-BE"/>
          </a:p>
        </p:txBody>
      </p:sp>
      <p:sp>
        <p:nvSpPr>
          <p:cNvPr id="5" name="Tijdelijke aanduiding voor inhoud 4">
            <a:extLst>
              <a:ext uri="{FF2B5EF4-FFF2-40B4-BE49-F238E27FC236}">
                <a16:creationId xmlns:a16="http://schemas.microsoft.com/office/drawing/2014/main" id="{06344475-79FA-C437-B87C-C359CCFD48E8}"/>
              </a:ext>
            </a:extLst>
          </p:cNvPr>
          <p:cNvSpPr>
            <a:spLocks noGrp="1"/>
          </p:cNvSpPr>
          <p:nvPr>
            <p:ph sz="quarter" idx="11"/>
          </p:nvPr>
        </p:nvSpPr>
        <p:spPr/>
        <p:txBody>
          <a:bodyPr/>
          <a:lstStyle/>
          <a:p>
            <a:endParaRPr lang="nl-BE"/>
          </a:p>
        </p:txBody>
      </p:sp>
    </p:spTree>
    <p:extLst>
      <p:ext uri="{BB962C8B-B14F-4D97-AF65-F5344CB8AC3E}">
        <p14:creationId xmlns:p14="http://schemas.microsoft.com/office/powerpoint/2010/main" val="185073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Classical relational database follow the ACID Rules</a:t>
            </a:r>
            <a:endParaRPr lang="nl-BE" dirty="0"/>
          </a:p>
        </p:txBody>
      </p:sp>
      <p:sp>
        <p:nvSpPr>
          <p:cNvPr id="3" name="Tijdelijke aanduiding voor inhoud 2"/>
          <p:cNvSpPr>
            <a:spLocks noGrp="1"/>
          </p:cNvSpPr>
          <p:nvPr>
            <p:ph idx="1"/>
          </p:nvPr>
        </p:nvSpPr>
        <p:spPr/>
        <p:txBody>
          <a:bodyPr/>
          <a:lstStyle/>
          <a:p>
            <a:r>
              <a:rPr lang="nl-BE" dirty="0"/>
              <a:t>A database transaction must </a:t>
            </a:r>
            <a:r>
              <a:rPr lang="nl-BE" dirty="0" err="1"/>
              <a:t>be</a:t>
            </a:r>
            <a:endParaRPr lang="nl-BE" dirty="0"/>
          </a:p>
          <a:p>
            <a:pPr lvl="1"/>
            <a:r>
              <a:rPr lang="nl-BE" dirty="0"/>
              <a:t>Atomic: A transaction is a </a:t>
            </a:r>
            <a:r>
              <a:rPr lang="nl-BE" dirty="0" err="1"/>
              <a:t>logical</a:t>
            </a:r>
            <a:r>
              <a:rPr lang="nl-BE" dirty="0"/>
              <a:t> unit of </a:t>
            </a:r>
            <a:r>
              <a:rPr lang="nl-BE" dirty="0" err="1"/>
              <a:t>work</a:t>
            </a:r>
            <a:r>
              <a:rPr lang="nl-BE" dirty="0"/>
              <a:t> </a:t>
            </a:r>
            <a:r>
              <a:rPr lang="nl-BE" dirty="0" err="1"/>
              <a:t>which</a:t>
            </a:r>
            <a:r>
              <a:rPr lang="nl-BE" dirty="0"/>
              <a:t> must </a:t>
            </a:r>
            <a:r>
              <a:rPr lang="nl-BE" dirty="0" err="1"/>
              <a:t>be</a:t>
            </a:r>
            <a:r>
              <a:rPr lang="nl-BE" dirty="0"/>
              <a:t> </a:t>
            </a:r>
            <a:r>
              <a:rPr lang="nl-BE" dirty="0" err="1"/>
              <a:t>either</a:t>
            </a:r>
            <a:r>
              <a:rPr lang="nl-BE" dirty="0"/>
              <a:t> </a:t>
            </a:r>
            <a:r>
              <a:rPr lang="nl-BE" dirty="0" err="1"/>
              <a:t>completed</a:t>
            </a:r>
            <a:r>
              <a:rPr lang="nl-BE" dirty="0"/>
              <a:t> </a:t>
            </a:r>
            <a:r>
              <a:rPr lang="nl-BE" dirty="0" err="1"/>
              <a:t>with</a:t>
            </a:r>
            <a:r>
              <a:rPr lang="nl-BE" dirty="0"/>
              <a:t> </a:t>
            </a:r>
            <a:r>
              <a:rPr lang="nl-BE" dirty="0" err="1"/>
              <a:t>all</a:t>
            </a:r>
            <a:r>
              <a:rPr lang="nl-BE" dirty="0"/>
              <a:t> of </a:t>
            </a:r>
            <a:r>
              <a:rPr lang="nl-BE" dirty="0" err="1"/>
              <a:t>its</a:t>
            </a:r>
            <a:r>
              <a:rPr lang="nl-BE" dirty="0"/>
              <a:t> data </a:t>
            </a:r>
            <a:r>
              <a:rPr lang="nl-BE" dirty="0" err="1"/>
              <a:t>modifications</a:t>
            </a:r>
            <a:r>
              <a:rPr lang="nl-BE" dirty="0"/>
              <a:t> or </a:t>
            </a:r>
            <a:r>
              <a:rPr lang="nl-BE" dirty="0" err="1"/>
              <a:t>nothing</a:t>
            </a:r>
            <a:r>
              <a:rPr lang="nl-BE" dirty="0"/>
              <a:t> at </a:t>
            </a:r>
            <a:r>
              <a:rPr lang="nl-BE" dirty="0" err="1"/>
              <a:t>all</a:t>
            </a:r>
            <a:endParaRPr lang="nl-BE" dirty="0"/>
          </a:p>
          <a:p>
            <a:pPr lvl="1"/>
            <a:r>
              <a:rPr lang="nl-BE" dirty="0"/>
              <a:t>Consistent: At </a:t>
            </a:r>
            <a:r>
              <a:rPr lang="nl-BE" dirty="0" err="1"/>
              <a:t>the</a:t>
            </a:r>
            <a:r>
              <a:rPr lang="nl-BE" dirty="0"/>
              <a:t> end of </a:t>
            </a:r>
            <a:r>
              <a:rPr lang="nl-BE" dirty="0" err="1"/>
              <a:t>the</a:t>
            </a:r>
            <a:r>
              <a:rPr lang="nl-BE" dirty="0"/>
              <a:t> transaction, </a:t>
            </a:r>
            <a:r>
              <a:rPr lang="nl-BE" dirty="0" err="1"/>
              <a:t>all</a:t>
            </a:r>
            <a:r>
              <a:rPr lang="nl-BE" dirty="0"/>
              <a:t> data must </a:t>
            </a:r>
            <a:r>
              <a:rPr lang="nl-BE" dirty="0" err="1"/>
              <a:t>be</a:t>
            </a:r>
            <a:r>
              <a:rPr lang="nl-BE" dirty="0"/>
              <a:t> </a:t>
            </a:r>
            <a:r>
              <a:rPr lang="nl-BE" dirty="0" err="1"/>
              <a:t>left</a:t>
            </a:r>
            <a:r>
              <a:rPr lang="nl-BE" dirty="0"/>
              <a:t> in a consistent state</a:t>
            </a:r>
          </a:p>
          <a:p>
            <a:pPr lvl="1"/>
            <a:r>
              <a:rPr lang="nl-BE" dirty="0" err="1"/>
              <a:t>Isolated</a:t>
            </a:r>
            <a:r>
              <a:rPr lang="nl-BE" dirty="0"/>
              <a:t>: </a:t>
            </a:r>
            <a:r>
              <a:rPr lang="nl-BE" dirty="0" err="1"/>
              <a:t>Modifications</a:t>
            </a:r>
            <a:r>
              <a:rPr lang="nl-BE" dirty="0"/>
              <a:t> of data </a:t>
            </a:r>
            <a:r>
              <a:rPr lang="nl-BE" dirty="0" err="1"/>
              <a:t>performed</a:t>
            </a:r>
            <a:r>
              <a:rPr lang="nl-BE" dirty="0"/>
              <a:t> </a:t>
            </a:r>
            <a:r>
              <a:rPr lang="nl-BE" dirty="0" err="1"/>
              <a:t>by</a:t>
            </a:r>
            <a:r>
              <a:rPr lang="nl-BE" dirty="0"/>
              <a:t> a transaction must </a:t>
            </a:r>
            <a:r>
              <a:rPr lang="nl-BE" dirty="0" err="1"/>
              <a:t>be</a:t>
            </a:r>
            <a:r>
              <a:rPr lang="nl-BE" dirty="0"/>
              <a:t> independent of </a:t>
            </a:r>
            <a:r>
              <a:rPr lang="nl-BE" dirty="0" err="1"/>
              <a:t>another</a:t>
            </a:r>
            <a:r>
              <a:rPr lang="nl-BE" dirty="0"/>
              <a:t> transaction. </a:t>
            </a:r>
            <a:r>
              <a:rPr lang="nl-BE" dirty="0" err="1"/>
              <a:t>Otherwise</a:t>
            </a:r>
            <a:r>
              <a:rPr lang="nl-BE" dirty="0"/>
              <a:t> </a:t>
            </a:r>
            <a:r>
              <a:rPr lang="nl-BE" dirty="0" err="1"/>
              <a:t>the</a:t>
            </a:r>
            <a:r>
              <a:rPr lang="nl-BE" dirty="0"/>
              <a:t> </a:t>
            </a:r>
            <a:r>
              <a:rPr lang="nl-BE" dirty="0" err="1"/>
              <a:t>outcome</a:t>
            </a:r>
            <a:r>
              <a:rPr lang="nl-BE" dirty="0"/>
              <a:t> of a transaction </a:t>
            </a:r>
            <a:r>
              <a:rPr lang="nl-BE" dirty="0" err="1"/>
              <a:t>may</a:t>
            </a:r>
            <a:r>
              <a:rPr lang="nl-BE" dirty="0"/>
              <a:t> </a:t>
            </a:r>
            <a:r>
              <a:rPr lang="nl-BE" dirty="0" err="1"/>
              <a:t>be</a:t>
            </a:r>
            <a:r>
              <a:rPr lang="nl-BE" dirty="0"/>
              <a:t> </a:t>
            </a:r>
            <a:r>
              <a:rPr lang="nl-BE" dirty="0" err="1"/>
              <a:t>erroneous</a:t>
            </a:r>
            <a:endParaRPr lang="nl-BE" dirty="0"/>
          </a:p>
          <a:p>
            <a:pPr lvl="1"/>
            <a:r>
              <a:rPr lang="nl-BE" dirty="0" err="1"/>
              <a:t>Durable</a:t>
            </a:r>
            <a:r>
              <a:rPr lang="nl-BE" dirty="0"/>
              <a:t>: </a:t>
            </a:r>
            <a:r>
              <a:rPr lang="nl-BE" dirty="0" err="1"/>
              <a:t>When</a:t>
            </a:r>
            <a:r>
              <a:rPr lang="nl-BE" dirty="0"/>
              <a:t> </a:t>
            </a:r>
            <a:r>
              <a:rPr lang="nl-BE" dirty="0" err="1"/>
              <a:t>the</a:t>
            </a:r>
            <a:r>
              <a:rPr lang="nl-BE" dirty="0"/>
              <a:t> transaction is </a:t>
            </a:r>
            <a:r>
              <a:rPr lang="nl-BE" dirty="0" err="1"/>
              <a:t>completed</a:t>
            </a:r>
            <a:r>
              <a:rPr lang="nl-BE" dirty="0"/>
              <a:t>, </a:t>
            </a:r>
            <a:r>
              <a:rPr lang="nl-BE" dirty="0" err="1"/>
              <a:t>effects</a:t>
            </a:r>
            <a:r>
              <a:rPr lang="nl-BE" dirty="0"/>
              <a:t> of </a:t>
            </a:r>
            <a:r>
              <a:rPr lang="nl-BE" dirty="0" err="1"/>
              <a:t>the</a:t>
            </a:r>
            <a:r>
              <a:rPr lang="nl-BE" dirty="0"/>
              <a:t> </a:t>
            </a:r>
            <a:r>
              <a:rPr lang="nl-BE" dirty="0" err="1"/>
              <a:t>modifications</a:t>
            </a:r>
            <a:r>
              <a:rPr lang="nl-BE" dirty="0"/>
              <a:t> </a:t>
            </a:r>
            <a:r>
              <a:rPr lang="nl-BE" dirty="0" err="1"/>
              <a:t>performed</a:t>
            </a:r>
            <a:r>
              <a:rPr lang="nl-BE" dirty="0"/>
              <a:t> </a:t>
            </a:r>
            <a:r>
              <a:rPr lang="nl-BE" dirty="0" err="1"/>
              <a:t>by</a:t>
            </a:r>
            <a:r>
              <a:rPr lang="nl-BE" dirty="0"/>
              <a:t> </a:t>
            </a:r>
            <a:r>
              <a:rPr lang="nl-BE" dirty="0" err="1"/>
              <a:t>the</a:t>
            </a:r>
            <a:r>
              <a:rPr lang="nl-BE" dirty="0"/>
              <a:t> transaction must </a:t>
            </a:r>
            <a:r>
              <a:rPr lang="nl-BE" dirty="0" err="1"/>
              <a:t>be</a:t>
            </a:r>
            <a:r>
              <a:rPr lang="nl-BE" dirty="0"/>
              <a:t> permanent in </a:t>
            </a:r>
            <a:r>
              <a:rPr lang="nl-BE" dirty="0" err="1"/>
              <a:t>the</a:t>
            </a:r>
            <a:r>
              <a:rPr lang="nl-BE" dirty="0"/>
              <a:t> system</a:t>
            </a:r>
          </a:p>
        </p:txBody>
      </p:sp>
    </p:spTree>
    <p:extLst>
      <p:ext uri="{BB962C8B-B14F-4D97-AF65-F5344CB8AC3E}">
        <p14:creationId xmlns:p14="http://schemas.microsoft.com/office/powerpoint/2010/main" val="37428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BDF4D5DB-FDFE-42CF-B6B2-AFAE5782B665}"/>
              </a:ext>
            </a:extLst>
          </p:cNvPr>
          <p:cNvSpPr>
            <a:spLocks noGrp="1"/>
          </p:cNvSpPr>
          <p:nvPr>
            <p:ph type="title"/>
          </p:nvPr>
        </p:nvSpPr>
        <p:spPr/>
        <p:txBody>
          <a:bodyPr>
            <a:normAutofit fontScale="90000"/>
          </a:bodyPr>
          <a:lstStyle/>
          <a:p>
            <a:r>
              <a:rPr lang="en-US" altLang="nl-BE"/>
              <a:t>The NoSQL movement</a:t>
            </a:r>
            <a:endParaRPr lang="nl-BE" altLang="nl-BE"/>
          </a:p>
        </p:txBody>
      </p:sp>
      <p:sp>
        <p:nvSpPr>
          <p:cNvPr id="11267" name="Content Placeholder 2">
            <a:extLst>
              <a:ext uri="{FF2B5EF4-FFF2-40B4-BE49-F238E27FC236}">
                <a16:creationId xmlns:a16="http://schemas.microsoft.com/office/drawing/2014/main" id="{918CF033-031E-4AAA-A77E-E6FD2A539D02}"/>
              </a:ext>
            </a:extLst>
          </p:cNvPr>
          <p:cNvSpPr>
            <a:spLocks noGrp="1"/>
          </p:cNvSpPr>
          <p:nvPr>
            <p:ph idx="1"/>
          </p:nvPr>
        </p:nvSpPr>
        <p:spPr>
          <a:xfrm>
            <a:off x="309197" y="1699846"/>
            <a:ext cx="8638442" cy="4894385"/>
          </a:xfrm>
        </p:spPr>
        <p:txBody>
          <a:bodyPr/>
          <a:lstStyle/>
          <a:p>
            <a:r>
              <a:rPr lang="en-US" altLang="nl-BE" sz="2585"/>
              <a:t>RDBMSs put a lot of emphasis on keeping data consistent. </a:t>
            </a:r>
          </a:p>
          <a:p>
            <a:pPr lvl="1"/>
            <a:r>
              <a:rPr lang="en-US" altLang="nl-BE" sz="2215"/>
              <a:t>Entire database is consistent at all times (ACID)</a:t>
            </a:r>
          </a:p>
          <a:p>
            <a:r>
              <a:rPr lang="en-US" altLang="nl-BE" sz="2585"/>
              <a:t>Focus on consistency may hamper flexibility and scalability</a:t>
            </a:r>
          </a:p>
          <a:p>
            <a:r>
              <a:rPr lang="en-US" altLang="nl-BE" sz="2585"/>
              <a:t>As the data volume or the number of parallel transactions increases, capacity can be increased by</a:t>
            </a:r>
          </a:p>
          <a:p>
            <a:pPr lvl="1"/>
            <a:r>
              <a:rPr lang="en-US" altLang="nl-BE" sz="2215"/>
              <a:t>Vertical scaling: extending storage capacity and/or CPU power of the database server</a:t>
            </a:r>
          </a:p>
          <a:p>
            <a:pPr lvl="1"/>
            <a:r>
              <a:rPr lang="en-US" altLang="nl-BE" sz="2215"/>
              <a:t>Horizontal scaling: multiple DBMS servers being arranged in a cluster</a:t>
            </a:r>
            <a:endParaRPr lang="nl-BE" altLang="nl-BE" sz="2215"/>
          </a:p>
        </p:txBody>
      </p:sp>
      <p:sp>
        <p:nvSpPr>
          <p:cNvPr id="11268" name="Slide Number Placeholder 3">
            <a:extLst>
              <a:ext uri="{FF2B5EF4-FFF2-40B4-BE49-F238E27FC236}">
                <a16:creationId xmlns:a16="http://schemas.microsoft.com/office/drawing/2014/main" id="{F21A92A4-3302-4409-94A8-4851B027B7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954">
                <a:solidFill>
                  <a:schemeClr val="tx1"/>
                </a:solidFill>
                <a:latin typeface="Calibri" panose="020F0502020204030204" pitchFamily="34" charset="0"/>
              </a:defRPr>
            </a:lvl1pPr>
            <a:lvl2pPr marL="685817" indent="-263776">
              <a:spcBef>
                <a:spcPct val="20000"/>
              </a:spcBef>
              <a:buFont typeface="Arial" panose="020B0604020202020204" pitchFamily="34" charset="0"/>
              <a:buChar char="–"/>
              <a:defRPr sz="2585">
                <a:solidFill>
                  <a:schemeClr val="tx1"/>
                </a:solidFill>
                <a:latin typeface="Calibri" panose="020F0502020204030204" pitchFamily="34" charset="0"/>
              </a:defRPr>
            </a:lvl2pPr>
            <a:lvl3pPr marL="1055103" indent="-211021">
              <a:spcBef>
                <a:spcPct val="20000"/>
              </a:spcBef>
              <a:buFont typeface="Arial" panose="020B0604020202020204" pitchFamily="34" charset="0"/>
              <a:buChar char="•"/>
              <a:defRPr sz="2215">
                <a:solidFill>
                  <a:schemeClr val="tx1"/>
                </a:solidFill>
                <a:latin typeface="Calibri" panose="020F0502020204030204" pitchFamily="34" charset="0"/>
              </a:defRPr>
            </a:lvl3pPr>
            <a:lvl4pPr marL="1477145" indent="-211021">
              <a:spcBef>
                <a:spcPct val="20000"/>
              </a:spcBef>
              <a:buFont typeface="Arial" panose="020B0604020202020204" pitchFamily="34" charset="0"/>
              <a:buChar char="–"/>
              <a:defRPr sz="1846">
                <a:solidFill>
                  <a:schemeClr val="tx1"/>
                </a:solidFill>
                <a:latin typeface="Calibri" panose="020F0502020204030204" pitchFamily="34" charset="0"/>
              </a:defRPr>
            </a:lvl4pPr>
            <a:lvl5pPr marL="1899186" indent="-211021">
              <a:spcBef>
                <a:spcPct val="20000"/>
              </a:spcBef>
              <a:buFont typeface="Arial" panose="020B0604020202020204" pitchFamily="34" charset="0"/>
              <a:buChar char="»"/>
              <a:defRPr sz="1846">
                <a:solidFill>
                  <a:schemeClr val="tx1"/>
                </a:solidFill>
                <a:latin typeface="Calibri" panose="020F0502020204030204" pitchFamily="34" charset="0"/>
              </a:defRPr>
            </a:lvl5pPr>
            <a:lvl6pPr marL="2321227" indent="-211021" eaLnBrk="0" fontAlgn="base" hangingPunct="0">
              <a:spcBef>
                <a:spcPct val="20000"/>
              </a:spcBef>
              <a:spcAft>
                <a:spcPct val="0"/>
              </a:spcAft>
              <a:buFont typeface="Arial" panose="020B0604020202020204" pitchFamily="34" charset="0"/>
              <a:buChar char="»"/>
              <a:defRPr sz="1846">
                <a:solidFill>
                  <a:schemeClr val="tx1"/>
                </a:solidFill>
                <a:latin typeface="Calibri" panose="020F0502020204030204" pitchFamily="34" charset="0"/>
              </a:defRPr>
            </a:lvl6pPr>
            <a:lvl7pPr marL="2743269" indent="-211021" eaLnBrk="0" fontAlgn="base" hangingPunct="0">
              <a:spcBef>
                <a:spcPct val="20000"/>
              </a:spcBef>
              <a:spcAft>
                <a:spcPct val="0"/>
              </a:spcAft>
              <a:buFont typeface="Arial" panose="020B0604020202020204" pitchFamily="34" charset="0"/>
              <a:buChar char="»"/>
              <a:defRPr sz="1846">
                <a:solidFill>
                  <a:schemeClr val="tx1"/>
                </a:solidFill>
                <a:latin typeface="Calibri" panose="020F0502020204030204" pitchFamily="34" charset="0"/>
              </a:defRPr>
            </a:lvl7pPr>
            <a:lvl8pPr marL="3165310" indent="-211021" eaLnBrk="0" fontAlgn="base" hangingPunct="0">
              <a:spcBef>
                <a:spcPct val="20000"/>
              </a:spcBef>
              <a:spcAft>
                <a:spcPct val="0"/>
              </a:spcAft>
              <a:buFont typeface="Arial" panose="020B0604020202020204" pitchFamily="34" charset="0"/>
              <a:buChar char="»"/>
              <a:defRPr sz="1846">
                <a:solidFill>
                  <a:schemeClr val="tx1"/>
                </a:solidFill>
                <a:latin typeface="Calibri" panose="020F0502020204030204" pitchFamily="34" charset="0"/>
              </a:defRPr>
            </a:lvl8pPr>
            <a:lvl9pPr marL="3587351" indent="-211021" eaLnBrk="0" fontAlgn="base" hangingPunct="0">
              <a:spcBef>
                <a:spcPct val="20000"/>
              </a:spcBef>
              <a:spcAft>
                <a:spcPct val="0"/>
              </a:spcAft>
              <a:buFont typeface="Arial" panose="020B0604020202020204" pitchFamily="34" charset="0"/>
              <a:buChar char="»"/>
              <a:defRPr sz="1846">
                <a:solidFill>
                  <a:schemeClr val="tx1"/>
                </a:solidFill>
                <a:latin typeface="Calibri" panose="020F0502020204030204" pitchFamily="34" charset="0"/>
              </a:defRPr>
            </a:lvl9pPr>
          </a:lstStyle>
          <a:p>
            <a:pPr>
              <a:spcBef>
                <a:spcPct val="0"/>
              </a:spcBef>
              <a:buFontTx/>
              <a:buNone/>
            </a:pPr>
            <a:fld id="{9E34B8A0-C021-4E12-8893-2091B4EFED47}" type="slidenum">
              <a:rPr lang="nl-NL" altLang="nl-BE" sz="1108">
                <a:solidFill>
                  <a:srgbClr val="898989"/>
                </a:solidFill>
                <a:latin typeface="Arial" panose="020B0604020202020204" pitchFamily="34" charset="0"/>
              </a:rPr>
              <a:pPr>
                <a:spcBef>
                  <a:spcPct val="0"/>
                </a:spcBef>
                <a:buFontTx/>
                <a:buNone/>
              </a:pPr>
              <a:t>4</a:t>
            </a:fld>
            <a:endParaRPr lang="nl-NL" altLang="nl-BE" sz="1108">
              <a:solidFill>
                <a:srgbClr val="898989"/>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dirty="0" err="1"/>
              <a:t>Vertical</a:t>
            </a:r>
            <a:r>
              <a:rPr lang="nl-BE" dirty="0"/>
              <a:t> </a:t>
            </a:r>
            <a:r>
              <a:rPr lang="nl-BE" dirty="0" err="1"/>
              <a:t>vs</a:t>
            </a:r>
            <a:r>
              <a:rPr lang="nl-BE" dirty="0"/>
              <a:t> </a:t>
            </a:r>
            <a:r>
              <a:rPr lang="nl-BE" dirty="0" err="1"/>
              <a:t>Horizontal</a:t>
            </a:r>
            <a:r>
              <a:rPr lang="nl-BE" dirty="0"/>
              <a:t> </a:t>
            </a:r>
            <a:r>
              <a:rPr lang="nl-BE" dirty="0" err="1"/>
              <a:t>scaling</a:t>
            </a:r>
            <a:endParaRPr lang="nl-BE" dirty="0"/>
          </a:p>
        </p:txBody>
      </p:sp>
      <p:sp>
        <p:nvSpPr>
          <p:cNvPr id="3" name="Tijdelijke aanduiding voor inhoud 2"/>
          <p:cNvSpPr>
            <a:spLocks noGrp="1"/>
          </p:cNvSpPr>
          <p:nvPr>
            <p:ph idx="1"/>
          </p:nvPr>
        </p:nvSpPr>
        <p:spPr>
          <a:xfrm>
            <a:off x="457200" y="1238932"/>
            <a:ext cx="8219256" cy="5619068"/>
          </a:xfrm>
        </p:spPr>
        <p:txBody>
          <a:bodyPr>
            <a:normAutofit lnSpcReduction="10000"/>
          </a:bodyPr>
          <a:lstStyle/>
          <a:p>
            <a:r>
              <a:rPr lang="nl-BE" dirty="0"/>
              <a:t>As </a:t>
            </a:r>
            <a:r>
              <a:rPr lang="nl-BE" dirty="0" err="1"/>
              <a:t>you</a:t>
            </a:r>
            <a:r>
              <a:rPr lang="nl-BE" dirty="0"/>
              <a:t> get large </a:t>
            </a:r>
            <a:r>
              <a:rPr lang="nl-BE" dirty="0" err="1"/>
              <a:t>amounts</a:t>
            </a:r>
            <a:r>
              <a:rPr lang="nl-BE" dirty="0"/>
              <a:t>, </a:t>
            </a:r>
            <a:r>
              <a:rPr lang="nl-BE" dirty="0" err="1"/>
              <a:t>you</a:t>
            </a:r>
            <a:r>
              <a:rPr lang="nl-BE" dirty="0"/>
              <a:t> </a:t>
            </a:r>
            <a:r>
              <a:rPr lang="nl-BE" dirty="0" err="1"/>
              <a:t>need</a:t>
            </a:r>
            <a:r>
              <a:rPr lang="nl-BE" dirty="0"/>
              <a:t> </a:t>
            </a:r>
            <a:r>
              <a:rPr lang="nl-BE" dirty="0" err="1"/>
              <a:t>to</a:t>
            </a:r>
            <a:r>
              <a:rPr lang="nl-BE" dirty="0"/>
              <a:t> </a:t>
            </a:r>
            <a:r>
              <a:rPr lang="nl-BE" dirty="0" err="1"/>
              <a:t>scale</a:t>
            </a:r>
            <a:r>
              <a:rPr lang="nl-BE" dirty="0"/>
              <a:t> </a:t>
            </a:r>
            <a:r>
              <a:rPr lang="nl-BE" dirty="0" err="1"/>
              <a:t>things</a:t>
            </a:r>
            <a:r>
              <a:rPr lang="nl-BE" dirty="0"/>
              <a:t>.</a:t>
            </a:r>
          </a:p>
          <a:p>
            <a:pPr lvl="1"/>
            <a:r>
              <a:rPr lang="nl-BE" dirty="0"/>
              <a:t>(1) </a:t>
            </a:r>
            <a:r>
              <a:rPr lang="nl-BE" dirty="0" err="1"/>
              <a:t>You</a:t>
            </a:r>
            <a:r>
              <a:rPr lang="nl-BE" dirty="0"/>
              <a:t> </a:t>
            </a:r>
            <a:r>
              <a:rPr lang="nl-BE" dirty="0" err="1"/>
              <a:t>can</a:t>
            </a:r>
            <a:r>
              <a:rPr lang="nl-BE" dirty="0"/>
              <a:t> </a:t>
            </a:r>
            <a:r>
              <a:rPr lang="nl-BE" dirty="0" err="1"/>
              <a:t>scale</a:t>
            </a:r>
            <a:r>
              <a:rPr lang="nl-BE" dirty="0"/>
              <a:t> </a:t>
            </a:r>
            <a:r>
              <a:rPr lang="nl-BE" dirty="0" err="1"/>
              <a:t>things</a:t>
            </a:r>
            <a:r>
              <a:rPr lang="nl-BE" dirty="0"/>
              <a:t> </a:t>
            </a:r>
            <a:br>
              <a:rPr lang="nl-BE" dirty="0"/>
            </a:br>
            <a:r>
              <a:rPr lang="nl-BE" dirty="0"/>
              <a:t>up </a:t>
            </a:r>
            <a:r>
              <a:rPr lang="nl-BE" dirty="0" err="1"/>
              <a:t>using</a:t>
            </a:r>
            <a:r>
              <a:rPr lang="nl-BE" dirty="0"/>
              <a:t> </a:t>
            </a:r>
            <a:r>
              <a:rPr lang="nl-BE" dirty="0" err="1"/>
              <a:t>bigger</a:t>
            </a:r>
            <a:r>
              <a:rPr lang="nl-BE" dirty="0"/>
              <a:t> </a:t>
            </a:r>
            <a:r>
              <a:rPr lang="nl-BE" dirty="0" err="1"/>
              <a:t>boxes</a:t>
            </a:r>
            <a:endParaRPr lang="nl-BE" dirty="0"/>
          </a:p>
          <a:p>
            <a:pPr lvl="2"/>
            <a:r>
              <a:rPr lang="nl-BE" dirty="0"/>
              <a:t>It </a:t>
            </a:r>
            <a:r>
              <a:rPr lang="nl-BE" dirty="0" err="1"/>
              <a:t>costs</a:t>
            </a:r>
            <a:r>
              <a:rPr lang="nl-BE" dirty="0"/>
              <a:t> a lot </a:t>
            </a:r>
            <a:r>
              <a:rPr lang="nl-BE" dirty="0" err="1"/>
              <a:t>and</a:t>
            </a:r>
            <a:r>
              <a:rPr lang="nl-BE" dirty="0"/>
              <a:t> </a:t>
            </a:r>
            <a:r>
              <a:rPr lang="nl-BE" dirty="0" err="1"/>
              <a:t>there</a:t>
            </a:r>
            <a:br>
              <a:rPr lang="nl-BE" dirty="0"/>
            </a:br>
            <a:r>
              <a:rPr lang="nl-BE" dirty="0"/>
              <a:t>are real </a:t>
            </a:r>
            <a:r>
              <a:rPr lang="nl-BE" dirty="0" err="1"/>
              <a:t>limits</a:t>
            </a:r>
            <a:r>
              <a:rPr lang="nl-BE" dirty="0"/>
              <a:t> as </a:t>
            </a:r>
            <a:r>
              <a:rPr lang="nl-BE" dirty="0" err="1"/>
              <a:t>to</a:t>
            </a:r>
            <a:r>
              <a:rPr lang="nl-BE" dirty="0"/>
              <a:t> </a:t>
            </a:r>
            <a:br>
              <a:rPr lang="nl-BE" dirty="0"/>
            </a:br>
            <a:r>
              <a:rPr lang="nl-BE" dirty="0" err="1"/>
              <a:t>how</a:t>
            </a:r>
            <a:r>
              <a:rPr lang="nl-BE" dirty="0"/>
              <a:t> far </a:t>
            </a:r>
            <a:r>
              <a:rPr lang="nl-BE" dirty="0" err="1"/>
              <a:t>you</a:t>
            </a:r>
            <a:r>
              <a:rPr lang="nl-BE" dirty="0"/>
              <a:t> </a:t>
            </a:r>
            <a:r>
              <a:rPr lang="nl-BE" dirty="0" err="1"/>
              <a:t>can</a:t>
            </a:r>
            <a:r>
              <a:rPr lang="nl-BE" dirty="0"/>
              <a:t> go</a:t>
            </a:r>
          </a:p>
          <a:p>
            <a:pPr lvl="2"/>
            <a:endParaRPr lang="nl-BE" dirty="0"/>
          </a:p>
          <a:p>
            <a:pPr marL="630936" lvl="2" indent="0">
              <a:buNone/>
            </a:pPr>
            <a:endParaRPr lang="nl-BE" dirty="0"/>
          </a:p>
          <a:p>
            <a:pPr lvl="1"/>
            <a:r>
              <a:rPr lang="nl-BE" dirty="0"/>
              <a:t>(2) </a:t>
            </a:r>
            <a:r>
              <a:rPr lang="nl-BE" dirty="0" err="1"/>
              <a:t>You</a:t>
            </a:r>
            <a:r>
              <a:rPr lang="nl-BE" dirty="0"/>
              <a:t> </a:t>
            </a:r>
            <a:r>
              <a:rPr lang="nl-BE" dirty="0" err="1"/>
              <a:t>can</a:t>
            </a:r>
            <a:r>
              <a:rPr lang="nl-BE" dirty="0"/>
              <a:t> </a:t>
            </a:r>
            <a:r>
              <a:rPr lang="nl-BE" dirty="0" err="1"/>
              <a:t>use</a:t>
            </a:r>
            <a:r>
              <a:rPr lang="nl-BE" dirty="0"/>
              <a:t> </a:t>
            </a:r>
            <a:r>
              <a:rPr lang="nl-BE" dirty="0" err="1"/>
              <a:t>lots</a:t>
            </a:r>
            <a:r>
              <a:rPr lang="nl-BE" dirty="0"/>
              <a:t> </a:t>
            </a:r>
            <a:r>
              <a:rPr lang="nl-BE" dirty="0" err="1"/>
              <a:t>and</a:t>
            </a:r>
            <a:r>
              <a:rPr lang="nl-BE" dirty="0"/>
              <a:t> </a:t>
            </a:r>
            <a:r>
              <a:rPr lang="nl-BE" dirty="0" err="1"/>
              <a:t>lots</a:t>
            </a:r>
            <a:r>
              <a:rPr lang="nl-BE" dirty="0"/>
              <a:t> of </a:t>
            </a:r>
            <a:br>
              <a:rPr lang="nl-BE" dirty="0"/>
            </a:br>
            <a:r>
              <a:rPr lang="nl-BE" dirty="0" err="1"/>
              <a:t>little</a:t>
            </a:r>
            <a:r>
              <a:rPr lang="nl-BE" dirty="0"/>
              <a:t> </a:t>
            </a:r>
            <a:r>
              <a:rPr lang="nl-BE" dirty="0" err="1"/>
              <a:t>boxes</a:t>
            </a:r>
            <a:r>
              <a:rPr lang="nl-BE" dirty="0"/>
              <a:t>, </a:t>
            </a:r>
            <a:r>
              <a:rPr lang="nl-BE" dirty="0" err="1"/>
              <a:t>just</a:t>
            </a:r>
            <a:r>
              <a:rPr lang="nl-BE" dirty="0"/>
              <a:t> commodity </a:t>
            </a:r>
            <a:br>
              <a:rPr lang="nl-BE" dirty="0"/>
            </a:br>
            <a:r>
              <a:rPr lang="nl-BE" dirty="0"/>
              <a:t>hardware, </a:t>
            </a:r>
            <a:r>
              <a:rPr lang="nl-BE" dirty="0" err="1"/>
              <a:t>all</a:t>
            </a:r>
            <a:r>
              <a:rPr lang="nl-BE" dirty="0"/>
              <a:t> </a:t>
            </a:r>
            <a:r>
              <a:rPr lang="nl-BE" dirty="0" err="1"/>
              <a:t>thrown</a:t>
            </a:r>
            <a:r>
              <a:rPr lang="nl-BE" dirty="0"/>
              <a:t> </a:t>
            </a:r>
            <a:r>
              <a:rPr lang="nl-BE" dirty="0" err="1"/>
              <a:t>into</a:t>
            </a:r>
            <a:r>
              <a:rPr lang="nl-BE" dirty="0"/>
              <a:t> </a:t>
            </a:r>
            <a:r>
              <a:rPr lang="nl-BE" dirty="0" err="1"/>
              <a:t>massive</a:t>
            </a:r>
            <a:r>
              <a:rPr lang="nl-BE" dirty="0"/>
              <a:t> </a:t>
            </a:r>
            <a:br>
              <a:rPr lang="nl-BE" dirty="0"/>
            </a:br>
            <a:r>
              <a:rPr lang="nl-BE" dirty="0" err="1"/>
              <a:t>grids</a:t>
            </a:r>
            <a:endParaRPr lang="nl-BE" dirty="0"/>
          </a:p>
          <a:p>
            <a:pPr lvl="2"/>
            <a:r>
              <a:rPr lang="nl-BE" dirty="0" err="1"/>
              <a:t>Relational</a:t>
            </a:r>
            <a:r>
              <a:rPr lang="nl-BE" dirty="0"/>
              <a:t> databases </a:t>
            </a:r>
            <a:r>
              <a:rPr lang="nl-BE" dirty="0" err="1"/>
              <a:t>were</a:t>
            </a:r>
            <a:r>
              <a:rPr lang="nl-BE" dirty="0"/>
              <a:t> </a:t>
            </a:r>
            <a:r>
              <a:rPr lang="nl-BE" dirty="0" err="1"/>
              <a:t>not</a:t>
            </a:r>
            <a:r>
              <a:rPr lang="nl-BE" dirty="0"/>
              <a:t> </a:t>
            </a:r>
            <a:r>
              <a:rPr lang="nl-BE" dirty="0" err="1"/>
              <a:t>designed</a:t>
            </a:r>
            <a:br>
              <a:rPr lang="nl-BE" dirty="0"/>
            </a:br>
            <a:r>
              <a:rPr lang="nl-BE" dirty="0" err="1"/>
              <a:t>to</a:t>
            </a:r>
            <a:r>
              <a:rPr lang="nl-BE" dirty="0"/>
              <a:t> run </a:t>
            </a:r>
            <a:r>
              <a:rPr lang="nl-BE" dirty="0" err="1"/>
              <a:t>efficiently</a:t>
            </a:r>
            <a:r>
              <a:rPr lang="nl-BE" dirty="0"/>
              <a:t> on clusters. It’s </a:t>
            </a:r>
            <a:r>
              <a:rPr lang="nl-BE" dirty="0" err="1"/>
              <a:t>very</a:t>
            </a:r>
            <a:r>
              <a:rPr lang="nl-BE" dirty="0"/>
              <a:t> </a:t>
            </a:r>
            <a:br>
              <a:rPr lang="nl-BE" dirty="0"/>
            </a:br>
            <a:r>
              <a:rPr lang="nl-BE" dirty="0"/>
              <a:t>hard </a:t>
            </a:r>
            <a:r>
              <a:rPr lang="nl-BE" dirty="0" err="1"/>
              <a:t>to</a:t>
            </a:r>
            <a:r>
              <a:rPr lang="nl-BE" dirty="0"/>
              <a:t> spread </a:t>
            </a:r>
            <a:r>
              <a:rPr lang="nl-BE" dirty="0" err="1"/>
              <a:t>relational</a:t>
            </a:r>
            <a:r>
              <a:rPr lang="nl-BE" dirty="0"/>
              <a:t> databases </a:t>
            </a:r>
            <a:r>
              <a:rPr lang="nl-BE" dirty="0" err="1"/>
              <a:t>and</a:t>
            </a:r>
            <a:r>
              <a:rPr lang="nl-BE" dirty="0"/>
              <a:t> </a:t>
            </a:r>
            <a:br>
              <a:rPr lang="nl-BE" dirty="0"/>
            </a:br>
            <a:r>
              <a:rPr lang="nl-BE" dirty="0"/>
              <a:t>run </a:t>
            </a:r>
            <a:r>
              <a:rPr lang="nl-BE" dirty="0" err="1"/>
              <a:t>them</a:t>
            </a:r>
            <a:r>
              <a:rPr lang="nl-BE" dirty="0"/>
              <a:t> on clusters</a:t>
            </a:r>
          </a:p>
        </p:txBody>
      </p:sp>
      <p:pic>
        <p:nvPicPr>
          <p:cNvPr id="5" name="Afbeelding 4"/>
          <p:cNvPicPr>
            <a:picLocks noChangeAspect="1"/>
          </p:cNvPicPr>
          <p:nvPr/>
        </p:nvPicPr>
        <p:blipFill rotWithShape="1">
          <a:blip r:embed="rId3"/>
          <a:srcRect t="9204"/>
          <a:stretch/>
        </p:blipFill>
        <p:spPr>
          <a:xfrm>
            <a:off x="4769245" y="1802643"/>
            <a:ext cx="4273254" cy="2272947"/>
          </a:xfrm>
          <a:prstGeom prst="rect">
            <a:avLst/>
          </a:prstGeom>
        </p:spPr>
      </p:pic>
      <p:pic>
        <p:nvPicPr>
          <p:cNvPr id="6" name="Afbeelding 5"/>
          <p:cNvPicPr>
            <a:picLocks noChangeAspect="1"/>
          </p:cNvPicPr>
          <p:nvPr/>
        </p:nvPicPr>
        <p:blipFill>
          <a:blip r:embed="rId4"/>
          <a:stretch>
            <a:fillRect/>
          </a:stretch>
        </p:blipFill>
        <p:spPr>
          <a:xfrm>
            <a:off x="6565095" y="4216106"/>
            <a:ext cx="2486760" cy="1887619"/>
          </a:xfrm>
          <a:prstGeom prst="rect">
            <a:avLst/>
          </a:prstGeom>
        </p:spPr>
      </p:pic>
    </p:spTree>
    <p:extLst>
      <p:ext uri="{BB962C8B-B14F-4D97-AF65-F5344CB8AC3E}">
        <p14:creationId xmlns:p14="http://schemas.microsoft.com/office/powerpoint/2010/main" val="366708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7DF393C-0BCB-4677-9824-E7020CBB5366}"/>
              </a:ext>
            </a:extLst>
          </p:cNvPr>
          <p:cNvSpPr>
            <a:spLocks noGrp="1"/>
          </p:cNvSpPr>
          <p:nvPr>
            <p:ph type="title"/>
          </p:nvPr>
        </p:nvSpPr>
        <p:spPr/>
        <p:txBody>
          <a:bodyPr>
            <a:normAutofit fontScale="90000"/>
          </a:bodyPr>
          <a:lstStyle/>
          <a:p>
            <a:r>
              <a:rPr lang="nl-BE" dirty="0" err="1"/>
              <a:t>Vertical</a:t>
            </a:r>
            <a:r>
              <a:rPr lang="nl-BE" dirty="0"/>
              <a:t> </a:t>
            </a:r>
            <a:r>
              <a:rPr lang="nl-BE" dirty="0" err="1"/>
              <a:t>vs</a:t>
            </a:r>
            <a:r>
              <a:rPr lang="nl-BE" dirty="0"/>
              <a:t> </a:t>
            </a:r>
            <a:r>
              <a:rPr lang="nl-BE" dirty="0" err="1"/>
              <a:t>Horizontal</a:t>
            </a:r>
            <a:r>
              <a:rPr lang="nl-BE" dirty="0"/>
              <a:t> </a:t>
            </a:r>
            <a:r>
              <a:rPr lang="nl-BE" dirty="0" err="1"/>
              <a:t>scaling</a:t>
            </a:r>
            <a:endParaRPr lang="nl-BE" altLang="nl-BE" dirty="0"/>
          </a:p>
        </p:txBody>
      </p:sp>
      <p:sp>
        <p:nvSpPr>
          <p:cNvPr id="13315" name="Content Placeholder 2">
            <a:extLst>
              <a:ext uri="{FF2B5EF4-FFF2-40B4-BE49-F238E27FC236}">
                <a16:creationId xmlns:a16="http://schemas.microsoft.com/office/drawing/2014/main" id="{479F5572-C864-4B86-A5B5-7263A727D059}"/>
              </a:ext>
            </a:extLst>
          </p:cNvPr>
          <p:cNvSpPr>
            <a:spLocks noGrp="1"/>
          </p:cNvSpPr>
          <p:nvPr>
            <p:ph idx="1"/>
          </p:nvPr>
        </p:nvSpPr>
        <p:spPr/>
        <p:txBody>
          <a:bodyPr/>
          <a:lstStyle/>
          <a:p>
            <a:r>
              <a:rPr lang="en-US" altLang="nl-BE"/>
              <a:t>RDBMSs are not good at extensive horizontal scaling</a:t>
            </a:r>
            <a:endParaRPr lang="nl-BE" altLang="nl-BE"/>
          </a:p>
          <a:p>
            <a:pPr lvl="1"/>
            <a:r>
              <a:rPr lang="en-US" altLang="nl-BE" sz="2215"/>
              <a:t>Coordination overhead because of focus on consistency</a:t>
            </a:r>
          </a:p>
          <a:p>
            <a:pPr lvl="1"/>
            <a:r>
              <a:rPr lang="en-US" altLang="nl-BE" sz="2215"/>
              <a:t>Rigid database schemas </a:t>
            </a:r>
          </a:p>
          <a:p>
            <a:r>
              <a:rPr lang="en-US" altLang="nl-BE"/>
              <a:t>Other types of DBMSs needed for situations with massive volumes, flexible data structures and where scalability and availability are more important </a:t>
            </a:r>
            <a:r>
              <a:rPr lang="en-US" altLang="nl-BE">
                <a:sym typeface="Wingdings" panose="05000000000000000000" pitchFamily="2" charset="2"/>
              </a:rPr>
              <a:t> </a:t>
            </a:r>
            <a:r>
              <a:rPr lang="en-US" altLang="nl-BE"/>
              <a:t>NoSQL databases</a:t>
            </a:r>
            <a:endParaRPr lang="nl-BE" altLang="nl-BE"/>
          </a:p>
        </p:txBody>
      </p:sp>
      <p:sp>
        <p:nvSpPr>
          <p:cNvPr id="13316" name="Slide Number Placeholder 3">
            <a:extLst>
              <a:ext uri="{FF2B5EF4-FFF2-40B4-BE49-F238E27FC236}">
                <a16:creationId xmlns:a16="http://schemas.microsoft.com/office/drawing/2014/main" id="{CCF9A5AC-DD21-49EA-992D-D9CAAC448E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954">
                <a:solidFill>
                  <a:schemeClr val="tx1"/>
                </a:solidFill>
                <a:latin typeface="Calibri" panose="020F0502020204030204" pitchFamily="34" charset="0"/>
              </a:defRPr>
            </a:lvl1pPr>
            <a:lvl2pPr marL="685817" indent="-263776">
              <a:spcBef>
                <a:spcPct val="20000"/>
              </a:spcBef>
              <a:buFont typeface="Arial" panose="020B0604020202020204" pitchFamily="34" charset="0"/>
              <a:buChar char="–"/>
              <a:defRPr sz="2585">
                <a:solidFill>
                  <a:schemeClr val="tx1"/>
                </a:solidFill>
                <a:latin typeface="Calibri" panose="020F0502020204030204" pitchFamily="34" charset="0"/>
              </a:defRPr>
            </a:lvl2pPr>
            <a:lvl3pPr marL="1055103" indent="-211021">
              <a:spcBef>
                <a:spcPct val="20000"/>
              </a:spcBef>
              <a:buFont typeface="Arial" panose="020B0604020202020204" pitchFamily="34" charset="0"/>
              <a:buChar char="•"/>
              <a:defRPr sz="2215">
                <a:solidFill>
                  <a:schemeClr val="tx1"/>
                </a:solidFill>
                <a:latin typeface="Calibri" panose="020F0502020204030204" pitchFamily="34" charset="0"/>
              </a:defRPr>
            </a:lvl3pPr>
            <a:lvl4pPr marL="1477145" indent="-211021">
              <a:spcBef>
                <a:spcPct val="20000"/>
              </a:spcBef>
              <a:buFont typeface="Arial" panose="020B0604020202020204" pitchFamily="34" charset="0"/>
              <a:buChar char="–"/>
              <a:defRPr sz="1846">
                <a:solidFill>
                  <a:schemeClr val="tx1"/>
                </a:solidFill>
                <a:latin typeface="Calibri" panose="020F0502020204030204" pitchFamily="34" charset="0"/>
              </a:defRPr>
            </a:lvl4pPr>
            <a:lvl5pPr marL="1899186" indent="-211021">
              <a:spcBef>
                <a:spcPct val="20000"/>
              </a:spcBef>
              <a:buFont typeface="Arial" panose="020B0604020202020204" pitchFamily="34" charset="0"/>
              <a:buChar char="»"/>
              <a:defRPr sz="1846">
                <a:solidFill>
                  <a:schemeClr val="tx1"/>
                </a:solidFill>
                <a:latin typeface="Calibri" panose="020F0502020204030204" pitchFamily="34" charset="0"/>
              </a:defRPr>
            </a:lvl5pPr>
            <a:lvl6pPr marL="2321227" indent="-211021" eaLnBrk="0" fontAlgn="base" hangingPunct="0">
              <a:spcBef>
                <a:spcPct val="20000"/>
              </a:spcBef>
              <a:spcAft>
                <a:spcPct val="0"/>
              </a:spcAft>
              <a:buFont typeface="Arial" panose="020B0604020202020204" pitchFamily="34" charset="0"/>
              <a:buChar char="»"/>
              <a:defRPr sz="1846">
                <a:solidFill>
                  <a:schemeClr val="tx1"/>
                </a:solidFill>
                <a:latin typeface="Calibri" panose="020F0502020204030204" pitchFamily="34" charset="0"/>
              </a:defRPr>
            </a:lvl6pPr>
            <a:lvl7pPr marL="2743269" indent="-211021" eaLnBrk="0" fontAlgn="base" hangingPunct="0">
              <a:spcBef>
                <a:spcPct val="20000"/>
              </a:spcBef>
              <a:spcAft>
                <a:spcPct val="0"/>
              </a:spcAft>
              <a:buFont typeface="Arial" panose="020B0604020202020204" pitchFamily="34" charset="0"/>
              <a:buChar char="»"/>
              <a:defRPr sz="1846">
                <a:solidFill>
                  <a:schemeClr val="tx1"/>
                </a:solidFill>
                <a:latin typeface="Calibri" panose="020F0502020204030204" pitchFamily="34" charset="0"/>
              </a:defRPr>
            </a:lvl7pPr>
            <a:lvl8pPr marL="3165310" indent="-211021" eaLnBrk="0" fontAlgn="base" hangingPunct="0">
              <a:spcBef>
                <a:spcPct val="20000"/>
              </a:spcBef>
              <a:spcAft>
                <a:spcPct val="0"/>
              </a:spcAft>
              <a:buFont typeface="Arial" panose="020B0604020202020204" pitchFamily="34" charset="0"/>
              <a:buChar char="»"/>
              <a:defRPr sz="1846">
                <a:solidFill>
                  <a:schemeClr val="tx1"/>
                </a:solidFill>
                <a:latin typeface="Calibri" panose="020F0502020204030204" pitchFamily="34" charset="0"/>
              </a:defRPr>
            </a:lvl8pPr>
            <a:lvl9pPr marL="3587351" indent="-211021" eaLnBrk="0" fontAlgn="base" hangingPunct="0">
              <a:spcBef>
                <a:spcPct val="20000"/>
              </a:spcBef>
              <a:spcAft>
                <a:spcPct val="0"/>
              </a:spcAft>
              <a:buFont typeface="Arial" panose="020B0604020202020204" pitchFamily="34" charset="0"/>
              <a:buChar char="»"/>
              <a:defRPr sz="1846">
                <a:solidFill>
                  <a:schemeClr val="tx1"/>
                </a:solidFill>
                <a:latin typeface="Calibri" panose="020F0502020204030204" pitchFamily="34" charset="0"/>
              </a:defRPr>
            </a:lvl9pPr>
          </a:lstStyle>
          <a:p>
            <a:pPr>
              <a:spcBef>
                <a:spcPct val="0"/>
              </a:spcBef>
              <a:buFontTx/>
              <a:buNone/>
            </a:pPr>
            <a:fld id="{648A3C33-69A5-4C73-9588-9D75F49D1287}" type="slidenum">
              <a:rPr lang="nl-NL" altLang="nl-BE" sz="1108">
                <a:solidFill>
                  <a:srgbClr val="898989"/>
                </a:solidFill>
                <a:latin typeface="Arial" panose="020B0604020202020204" pitchFamily="34" charset="0"/>
              </a:rPr>
              <a:pPr>
                <a:spcBef>
                  <a:spcPct val="0"/>
                </a:spcBef>
                <a:buFontTx/>
                <a:buNone/>
              </a:pPr>
              <a:t>6</a:t>
            </a:fld>
            <a:endParaRPr lang="nl-NL" altLang="nl-BE" sz="1108">
              <a:solidFill>
                <a:srgbClr val="898989"/>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636D0F6-8123-4A39-801D-16E474BD3722}"/>
              </a:ext>
            </a:extLst>
          </p:cNvPr>
          <p:cNvSpPr>
            <a:spLocks noGrp="1"/>
          </p:cNvSpPr>
          <p:nvPr>
            <p:ph type="title"/>
          </p:nvPr>
        </p:nvSpPr>
        <p:spPr/>
        <p:txBody>
          <a:bodyPr>
            <a:normAutofit fontScale="90000"/>
          </a:bodyPr>
          <a:lstStyle/>
          <a:p>
            <a:r>
              <a:rPr lang="en-US" altLang="nl-BE"/>
              <a:t>The NoSQL movement</a:t>
            </a:r>
            <a:endParaRPr lang="nl-BE" altLang="nl-BE"/>
          </a:p>
        </p:txBody>
      </p:sp>
      <p:sp>
        <p:nvSpPr>
          <p:cNvPr id="15363" name="Content Placeholder 2">
            <a:extLst>
              <a:ext uri="{FF2B5EF4-FFF2-40B4-BE49-F238E27FC236}">
                <a16:creationId xmlns:a16="http://schemas.microsoft.com/office/drawing/2014/main" id="{77ABEE89-D281-4D65-93A3-C342E55CD522}"/>
              </a:ext>
            </a:extLst>
          </p:cNvPr>
          <p:cNvSpPr>
            <a:spLocks noGrp="1"/>
          </p:cNvSpPr>
          <p:nvPr>
            <p:ph idx="1"/>
          </p:nvPr>
        </p:nvSpPr>
        <p:spPr>
          <a:xfrm>
            <a:off x="457200" y="1446335"/>
            <a:ext cx="8349762" cy="4558811"/>
          </a:xfrm>
        </p:spPr>
        <p:txBody>
          <a:bodyPr/>
          <a:lstStyle/>
          <a:p>
            <a:r>
              <a:rPr lang="en-US" altLang="nl-BE" dirty="0"/>
              <a:t>NoSQL databases</a:t>
            </a:r>
          </a:p>
          <a:p>
            <a:pPr lvl="1"/>
            <a:r>
              <a:rPr lang="en-US" altLang="nl-BE" sz="2215" dirty="0"/>
              <a:t>Describes databases that store and manipulate data in other formats than tabular relations, i.e.  non-relational databases </a:t>
            </a:r>
            <a:br>
              <a:rPr lang="en-US" altLang="nl-BE" sz="2215" dirty="0"/>
            </a:br>
            <a:r>
              <a:rPr lang="en-US" altLang="nl-BE" sz="2215" dirty="0"/>
              <a:t>(</a:t>
            </a:r>
            <a:r>
              <a:rPr lang="en-US" altLang="nl-BE" sz="2215" i="1" dirty="0" err="1"/>
              <a:t>NoREL</a:t>
            </a:r>
            <a:r>
              <a:rPr lang="en-US" altLang="nl-BE" sz="2215" i="1" dirty="0"/>
              <a:t> would be a better name than NoSQL</a:t>
            </a:r>
            <a:r>
              <a:rPr lang="en-US" altLang="nl-BE" sz="2215" dirty="0"/>
              <a:t>)</a:t>
            </a:r>
          </a:p>
          <a:p>
            <a:r>
              <a:rPr lang="en-US" altLang="nl-BE" dirty="0"/>
              <a:t>NoSQL databases aim at near linear horizontal scalability, by distributing data over a cluster of database nodes for the sake of performance as well as availability</a:t>
            </a:r>
          </a:p>
          <a:p>
            <a:r>
              <a:rPr lang="en-US" altLang="nl-BE" dirty="0"/>
              <a:t>Eventual consistency: the data (and its replicas) will become consistent at some point in time after each transaction</a:t>
            </a:r>
            <a:endParaRPr lang="nl-BE" altLang="nl-BE" dirty="0"/>
          </a:p>
        </p:txBody>
      </p:sp>
      <p:sp>
        <p:nvSpPr>
          <p:cNvPr id="15364" name="Slide Number Placeholder 3">
            <a:extLst>
              <a:ext uri="{FF2B5EF4-FFF2-40B4-BE49-F238E27FC236}">
                <a16:creationId xmlns:a16="http://schemas.microsoft.com/office/drawing/2014/main" id="{7F0F2C00-D743-423E-8998-9F15012DFA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954">
                <a:solidFill>
                  <a:schemeClr val="tx1"/>
                </a:solidFill>
                <a:latin typeface="Calibri" panose="020F0502020204030204" pitchFamily="34" charset="0"/>
              </a:defRPr>
            </a:lvl1pPr>
            <a:lvl2pPr marL="685817" indent="-263776">
              <a:spcBef>
                <a:spcPct val="20000"/>
              </a:spcBef>
              <a:buFont typeface="Arial" panose="020B0604020202020204" pitchFamily="34" charset="0"/>
              <a:buChar char="–"/>
              <a:defRPr sz="2585">
                <a:solidFill>
                  <a:schemeClr val="tx1"/>
                </a:solidFill>
                <a:latin typeface="Calibri" panose="020F0502020204030204" pitchFamily="34" charset="0"/>
              </a:defRPr>
            </a:lvl2pPr>
            <a:lvl3pPr marL="1055103" indent="-211021">
              <a:spcBef>
                <a:spcPct val="20000"/>
              </a:spcBef>
              <a:buFont typeface="Arial" panose="020B0604020202020204" pitchFamily="34" charset="0"/>
              <a:buChar char="•"/>
              <a:defRPr sz="2215">
                <a:solidFill>
                  <a:schemeClr val="tx1"/>
                </a:solidFill>
                <a:latin typeface="Calibri" panose="020F0502020204030204" pitchFamily="34" charset="0"/>
              </a:defRPr>
            </a:lvl3pPr>
            <a:lvl4pPr marL="1477145" indent="-211021">
              <a:spcBef>
                <a:spcPct val="20000"/>
              </a:spcBef>
              <a:buFont typeface="Arial" panose="020B0604020202020204" pitchFamily="34" charset="0"/>
              <a:buChar char="–"/>
              <a:defRPr sz="1846">
                <a:solidFill>
                  <a:schemeClr val="tx1"/>
                </a:solidFill>
                <a:latin typeface="Calibri" panose="020F0502020204030204" pitchFamily="34" charset="0"/>
              </a:defRPr>
            </a:lvl4pPr>
            <a:lvl5pPr marL="1899186" indent="-211021">
              <a:spcBef>
                <a:spcPct val="20000"/>
              </a:spcBef>
              <a:buFont typeface="Arial" panose="020B0604020202020204" pitchFamily="34" charset="0"/>
              <a:buChar char="»"/>
              <a:defRPr sz="1846">
                <a:solidFill>
                  <a:schemeClr val="tx1"/>
                </a:solidFill>
                <a:latin typeface="Calibri" panose="020F0502020204030204" pitchFamily="34" charset="0"/>
              </a:defRPr>
            </a:lvl5pPr>
            <a:lvl6pPr marL="2321227" indent="-211021" eaLnBrk="0" fontAlgn="base" hangingPunct="0">
              <a:spcBef>
                <a:spcPct val="20000"/>
              </a:spcBef>
              <a:spcAft>
                <a:spcPct val="0"/>
              </a:spcAft>
              <a:buFont typeface="Arial" panose="020B0604020202020204" pitchFamily="34" charset="0"/>
              <a:buChar char="»"/>
              <a:defRPr sz="1846">
                <a:solidFill>
                  <a:schemeClr val="tx1"/>
                </a:solidFill>
                <a:latin typeface="Calibri" panose="020F0502020204030204" pitchFamily="34" charset="0"/>
              </a:defRPr>
            </a:lvl6pPr>
            <a:lvl7pPr marL="2743269" indent="-211021" eaLnBrk="0" fontAlgn="base" hangingPunct="0">
              <a:spcBef>
                <a:spcPct val="20000"/>
              </a:spcBef>
              <a:spcAft>
                <a:spcPct val="0"/>
              </a:spcAft>
              <a:buFont typeface="Arial" panose="020B0604020202020204" pitchFamily="34" charset="0"/>
              <a:buChar char="»"/>
              <a:defRPr sz="1846">
                <a:solidFill>
                  <a:schemeClr val="tx1"/>
                </a:solidFill>
                <a:latin typeface="Calibri" panose="020F0502020204030204" pitchFamily="34" charset="0"/>
              </a:defRPr>
            </a:lvl7pPr>
            <a:lvl8pPr marL="3165310" indent="-211021" eaLnBrk="0" fontAlgn="base" hangingPunct="0">
              <a:spcBef>
                <a:spcPct val="20000"/>
              </a:spcBef>
              <a:spcAft>
                <a:spcPct val="0"/>
              </a:spcAft>
              <a:buFont typeface="Arial" panose="020B0604020202020204" pitchFamily="34" charset="0"/>
              <a:buChar char="»"/>
              <a:defRPr sz="1846">
                <a:solidFill>
                  <a:schemeClr val="tx1"/>
                </a:solidFill>
                <a:latin typeface="Calibri" panose="020F0502020204030204" pitchFamily="34" charset="0"/>
              </a:defRPr>
            </a:lvl8pPr>
            <a:lvl9pPr marL="3587351" indent="-211021" eaLnBrk="0" fontAlgn="base" hangingPunct="0">
              <a:spcBef>
                <a:spcPct val="20000"/>
              </a:spcBef>
              <a:spcAft>
                <a:spcPct val="0"/>
              </a:spcAft>
              <a:buFont typeface="Arial" panose="020B0604020202020204" pitchFamily="34" charset="0"/>
              <a:buChar char="»"/>
              <a:defRPr sz="1846">
                <a:solidFill>
                  <a:schemeClr val="tx1"/>
                </a:solidFill>
                <a:latin typeface="Calibri" panose="020F0502020204030204" pitchFamily="34" charset="0"/>
              </a:defRPr>
            </a:lvl9pPr>
          </a:lstStyle>
          <a:p>
            <a:pPr>
              <a:spcBef>
                <a:spcPct val="0"/>
              </a:spcBef>
              <a:buFontTx/>
              <a:buNone/>
            </a:pPr>
            <a:fld id="{A1766070-DB06-4618-AF13-5D68B13F6716}" type="slidenum">
              <a:rPr lang="nl-NL" altLang="nl-BE" sz="1108">
                <a:solidFill>
                  <a:srgbClr val="898989"/>
                </a:solidFill>
                <a:latin typeface="Arial" panose="020B0604020202020204" pitchFamily="34" charset="0"/>
              </a:rPr>
              <a:pPr>
                <a:spcBef>
                  <a:spcPct val="0"/>
                </a:spcBef>
                <a:buFontTx/>
                <a:buNone/>
              </a:pPr>
              <a:t>7</a:t>
            </a:fld>
            <a:endParaRPr lang="nl-NL" altLang="nl-BE" sz="1108">
              <a:solidFill>
                <a:srgbClr val="898989"/>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15D08F74-53B9-416B-95CB-E3228A4A9F38}"/>
              </a:ext>
            </a:extLst>
          </p:cNvPr>
          <p:cNvSpPr>
            <a:spLocks noGrp="1"/>
          </p:cNvSpPr>
          <p:nvPr>
            <p:ph type="title"/>
          </p:nvPr>
        </p:nvSpPr>
        <p:spPr/>
        <p:txBody>
          <a:bodyPr>
            <a:normAutofit fontScale="90000"/>
          </a:bodyPr>
          <a:lstStyle/>
          <a:p>
            <a:r>
              <a:rPr lang="en-US" altLang="nl-BE"/>
              <a:t>The NoSQL movement</a:t>
            </a:r>
            <a:endParaRPr lang="nl-BE" altLang="nl-BE"/>
          </a:p>
        </p:txBody>
      </p:sp>
      <p:sp>
        <p:nvSpPr>
          <p:cNvPr id="17411" name="Slide Number Placeholder 3">
            <a:extLst>
              <a:ext uri="{FF2B5EF4-FFF2-40B4-BE49-F238E27FC236}">
                <a16:creationId xmlns:a16="http://schemas.microsoft.com/office/drawing/2014/main" id="{D075742B-29BC-42D5-9C45-D2D594DD77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954">
                <a:solidFill>
                  <a:schemeClr val="tx1"/>
                </a:solidFill>
                <a:latin typeface="Calibri" panose="020F0502020204030204" pitchFamily="34" charset="0"/>
              </a:defRPr>
            </a:lvl1pPr>
            <a:lvl2pPr marL="685817" indent="-263776">
              <a:spcBef>
                <a:spcPct val="20000"/>
              </a:spcBef>
              <a:buFont typeface="Arial" panose="020B0604020202020204" pitchFamily="34" charset="0"/>
              <a:buChar char="–"/>
              <a:defRPr sz="2585">
                <a:solidFill>
                  <a:schemeClr val="tx1"/>
                </a:solidFill>
                <a:latin typeface="Calibri" panose="020F0502020204030204" pitchFamily="34" charset="0"/>
              </a:defRPr>
            </a:lvl2pPr>
            <a:lvl3pPr marL="1055103" indent="-211021">
              <a:spcBef>
                <a:spcPct val="20000"/>
              </a:spcBef>
              <a:buFont typeface="Arial" panose="020B0604020202020204" pitchFamily="34" charset="0"/>
              <a:buChar char="•"/>
              <a:defRPr sz="2215">
                <a:solidFill>
                  <a:schemeClr val="tx1"/>
                </a:solidFill>
                <a:latin typeface="Calibri" panose="020F0502020204030204" pitchFamily="34" charset="0"/>
              </a:defRPr>
            </a:lvl3pPr>
            <a:lvl4pPr marL="1477145" indent="-211021">
              <a:spcBef>
                <a:spcPct val="20000"/>
              </a:spcBef>
              <a:buFont typeface="Arial" panose="020B0604020202020204" pitchFamily="34" charset="0"/>
              <a:buChar char="–"/>
              <a:defRPr sz="1846">
                <a:solidFill>
                  <a:schemeClr val="tx1"/>
                </a:solidFill>
                <a:latin typeface="Calibri" panose="020F0502020204030204" pitchFamily="34" charset="0"/>
              </a:defRPr>
            </a:lvl4pPr>
            <a:lvl5pPr marL="1899186" indent="-211021">
              <a:spcBef>
                <a:spcPct val="20000"/>
              </a:spcBef>
              <a:buFont typeface="Arial" panose="020B0604020202020204" pitchFamily="34" charset="0"/>
              <a:buChar char="»"/>
              <a:defRPr sz="1846">
                <a:solidFill>
                  <a:schemeClr val="tx1"/>
                </a:solidFill>
                <a:latin typeface="Calibri" panose="020F0502020204030204" pitchFamily="34" charset="0"/>
              </a:defRPr>
            </a:lvl5pPr>
            <a:lvl6pPr marL="2321227" indent="-211021" eaLnBrk="0" fontAlgn="base" hangingPunct="0">
              <a:spcBef>
                <a:spcPct val="20000"/>
              </a:spcBef>
              <a:spcAft>
                <a:spcPct val="0"/>
              </a:spcAft>
              <a:buFont typeface="Arial" panose="020B0604020202020204" pitchFamily="34" charset="0"/>
              <a:buChar char="»"/>
              <a:defRPr sz="1846">
                <a:solidFill>
                  <a:schemeClr val="tx1"/>
                </a:solidFill>
                <a:latin typeface="Calibri" panose="020F0502020204030204" pitchFamily="34" charset="0"/>
              </a:defRPr>
            </a:lvl6pPr>
            <a:lvl7pPr marL="2743269" indent="-211021" eaLnBrk="0" fontAlgn="base" hangingPunct="0">
              <a:spcBef>
                <a:spcPct val="20000"/>
              </a:spcBef>
              <a:spcAft>
                <a:spcPct val="0"/>
              </a:spcAft>
              <a:buFont typeface="Arial" panose="020B0604020202020204" pitchFamily="34" charset="0"/>
              <a:buChar char="»"/>
              <a:defRPr sz="1846">
                <a:solidFill>
                  <a:schemeClr val="tx1"/>
                </a:solidFill>
                <a:latin typeface="Calibri" panose="020F0502020204030204" pitchFamily="34" charset="0"/>
              </a:defRPr>
            </a:lvl7pPr>
            <a:lvl8pPr marL="3165310" indent="-211021" eaLnBrk="0" fontAlgn="base" hangingPunct="0">
              <a:spcBef>
                <a:spcPct val="20000"/>
              </a:spcBef>
              <a:spcAft>
                <a:spcPct val="0"/>
              </a:spcAft>
              <a:buFont typeface="Arial" panose="020B0604020202020204" pitchFamily="34" charset="0"/>
              <a:buChar char="»"/>
              <a:defRPr sz="1846">
                <a:solidFill>
                  <a:schemeClr val="tx1"/>
                </a:solidFill>
                <a:latin typeface="Calibri" panose="020F0502020204030204" pitchFamily="34" charset="0"/>
              </a:defRPr>
            </a:lvl8pPr>
            <a:lvl9pPr marL="3587351" indent="-211021" eaLnBrk="0" fontAlgn="base" hangingPunct="0">
              <a:spcBef>
                <a:spcPct val="20000"/>
              </a:spcBef>
              <a:spcAft>
                <a:spcPct val="0"/>
              </a:spcAft>
              <a:buFont typeface="Arial" panose="020B0604020202020204" pitchFamily="34" charset="0"/>
              <a:buChar char="»"/>
              <a:defRPr sz="1846">
                <a:solidFill>
                  <a:schemeClr val="tx1"/>
                </a:solidFill>
                <a:latin typeface="Calibri" panose="020F0502020204030204" pitchFamily="34" charset="0"/>
              </a:defRPr>
            </a:lvl9pPr>
          </a:lstStyle>
          <a:p>
            <a:pPr>
              <a:spcBef>
                <a:spcPct val="0"/>
              </a:spcBef>
              <a:buFontTx/>
              <a:buNone/>
            </a:pPr>
            <a:fld id="{157E23AE-C7F0-4CBC-9496-D16943FF6451}" type="slidenum">
              <a:rPr lang="nl-NL" altLang="nl-BE" sz="1108">
                <a:solidFill>
                  <a:srgbClr val="898989"/>
                </a:solidFill>
                <a:latin typeface="Arial" panose="020B0604020202020204" pitchFamily="34" charset="0"/>
              </a:rPr>
              <a:pPr>
                <a:spcBef>
                  <a:spcPct val="0"/>
                </a:spcBef>
                <a:buFontTx/>
                <a:buNone/>
              </a:pPr>
              <a:t>8</a:t>
            </a:fld>
            <a:endParaRPr lang="nl-NL" altLang="nl-BE" sz="1108">
              <a:solidFill>
                <a:srgbClr val="898989"/>
              </a:solidFill>
              <a:latin typeface="Arial" panose="020B0604020202020204" pitchFamily="34" charset="0"/>
            </a:endParaRPr>
          </a:p>
        </p:txBody>
      </p:sp>
      <p:graphicFrame>
        <p:nvGraphicFramePr>
          <p:cNvPr id="5" name="Table 4">
            <a:extLst>
              <a:ext uri="{FF2B5EF4-FFF2-40B4-BE49-F238E27FC236}">
                <a16:creationId xmlns:a16="http://schemas.microsoft.com/office/drawing/2014/main" id="{3A5FA45E-FBEC-4914-80E4-88DE0A97413A}"/>
              </a:ext>
            </a:extLst>
          </p:cNvPr>
          <p:cNvGraphicFramePr>
            <a:graphicFrameLocks noGrp="1"/>
          </p:cNvGraphicFramePr>
          <p:nvPr>
            <p:extLst>
              <p:ext uri="{D42A27DB-BD31-4B8C-83A1-F6EECF244321}">
                <p14:modId xmlns:p14="http://schemas.microsoft.com/office/powerpoint/2010/main" val="1719588279"/>
              </p:ext>
            </p:extLst>
          </p:nvPr>
        </p:nvGraphicFramePr>
        <p:xfrm>
          <a:off x="668216" y="1531327"/>
          <a:ext cx="7807569" cy="5029200"/>
        </p:xfrm>
        <a:graphic>
          <a:graphicData uri="http://schemas.openxmlformats.org/drawingml/2006/table">
            <a:tbl>
              <a:tblPr firstRow="1" firstCol="1" bandRow="1">
                <a:tableStyleId>{D7AC3CCA-C797-4891-BE02-D94E43425B78}</a:tableStyleId>
              </a:tblPr>
              <a:tblGrid>
                <a:gridCol w="1609847">
                  <a:extLst>
                    <a:ext uri="{9D8B030D-6E8A-4147-A177-3AD203B41FA5}">
                      <a16:colId xmlns:a16="http://schemas.microsoft.com/office/drawing/2014/main" val="3431550722"/>
                    </a:ext>
                  </a:extLst>
                </a:gridCol>
                <a:gridCol w="3099791">
                  <a:extLst>
                    <a:ext uri="{9D8B030D-6E8A-4147-A177-3AD203B41FA5}">
                      <a16:colId xmlns:a16="http://schemas.microsoft.com/office/drawing/2014/main" val="2879840230"/>
                    </a:ext>
                  </a:extLst>
                </a:gridCol>
                <a:gridCol w="3097931">
                  <a:extLst>
                    <a:ext uri="{9D8B030D-6E8A-4147-A177-3AD203B41FA5}">
                      <a16:colId xmlns:a16="http://schemas.microsoft.com/office/drawing/2014/main" val="2660886510"/>
                    </a:ext>
                  </a:extLst>
                </a:gridCol>
              </a:tblGrid>
              <a:tr h="225111">
                <a:tc>
                  <a:txBody>
                    <a:bodyPr/>
                    <a:lstStyle/>
                    <a:p>
                      <a:pPr>
                        <a:spcAft>
                          <a:spcPts val="0"/>
                        </a:spcAft>
                      </a:pP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tc>
                  <a:txBody>
                    <a:bodyPr/>
                    <a:lstStyle/>
                    <a:p>
                      <a:pPr>
                        <a:spcAft>
                          <a:spcPts val="0"/>
                        </a:spcAft>
                      </a:pPr>
                      <a:r>
                        <a:rPr lang="nl-NL" sz="1500" dirty="0" err="1">
                          <a:effectLst/>
                        </a:rPr>
                        <a:t>Relational</a:t>
                      </a:r>
                      <a:r>
                        <a:rPr lang="nl-NL" sz="1500" dirty="0">
                          <a:effectLst/>
                        </a:rPr>
                        <a:t> Databases</a:t>
                      </a: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tc>
                  <a:txBody>
                    <a:bodyPr/>
                    <a:lstStyle/>
                    <a:p>
                      <a:pPr>
                        <a:spcAft>
                          <a:spcPts val="0"/>
                        </a:spcAft>
                      </a:pPr>
                      <a:r>
                        <a:rPr lang="nl-NL" sz="1500" dirty="0" err="1">
                          <a:effectLst/>
                        </a:rPr>
                        <a:t>NoSQL</a:t>
                      </a:r>
                      <a:r>
                        <a:rPr lang="nl-NL" sz="1500" dirty="0">
                          <a:effectLst/>
                        </a:rPr>
                        <a:t> Databases</a:t>
                      </a: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extLst>
                  <a:ext uri="{0D108BD9-81ED-4DB2-BD59-A6C34878D82A}">
                    <a16:rowId xmlns:a16="http://schemas.microsoft.com/office/drawing/2014/main" val="1534002478"/>
                  </a:ext>
                </a:extLst>
              </a:tr>
              <a:tr h="1350667">
                <a:tc>
                  <a:txBody>
                    <a:bodyPr/>
                    <a:lstStyle/>
                    <a:p>
                      <a:pPr>
                        <a:spcAft>
                          <a:spcPts val="0"/>
                        </a:spcAft>
                      </a:pPr>
                      <a:r>
                        <a:rPr lang="nl-NL" sz="1500" dirty="0">
                          <a:effectLst/>
                        </a:rPr>
                        <a:t>Data </a:t>
                      </a:r>
                      <a:r>
                        <a:rPr lang="nl-NL" sz="1500" dirty="0" err="1">
                          <a:effectLst/>
                        </a:rPr>
                        <a:t>paradigm</a:t>
                      </a:r>
                      <a:endParaRPr lang="nl-BE" sz="1500" dirty="0" err="1">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tc>
                  <a:txBody>
                    <a:bodyPr/>
                    <a:lstStyle/>
                    <a:p>
                      <a:pPr>
                        <a:spcAft>
                          <a:spcPts val="0"/>
                        </a:spcAft>
                      </a:pPr>
                      <a:r>
                        <a:rPr lang="nl-NL" sz="1500" dirty="0" err="1">
                          <a:effectLst/>
                        </a:rPr>
                        <a:t>Relational</a:t>
                      </a:r>
                      <a:r>
                        <a:rPr lang="nl-NL" sz="1500" dirty="0">
                          <a:effectLst/>
                        </a:rPr>
                        <a:t> </a:t>
                      </a:r>
                      <a:r>
                        <a:rPr lang="nl-NL" sz="1500" dirty="0" err="1">
                          <a:effectLst/>
                        </a:rPr>
                        <a:t>tables</a:t>
                      </a:r>
                      <a:endParaRPr lang="nl-BE" sz="1500" dirty="0" err="1">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tc>
                  <a:txBody>
                    <a:bodyPr/>
                    <a:lstStyle/>
                    <a:p>
                      <a:pPr>
                        <a:spcAft>
                          <a:spcPts val="0"/>
                        </a:spcAft>
                      </a:pPr>
                      <a:r>
                        <a:rPr lang="en-US" sz="1500" dirty="0">
                          <a:effectLst/>
                        </a:rPr>
                        <a:t>Key-value (tuple) based </a:t>
                      </a:r>
                      <a:br>
                        <a:rPr lang="en-US" sz="1500" dirty="0">
                          <a:effectLst/>
                        </a:rPr>
                      </a:br>
                      <a:r>
                        <a:rPr lang="en-US" sz="1500" dirty="0">
                          <a:effectLst/>
                        </a:rPr>
                        <a:t>Document based</a:t>
                      </a:r>
                      <a:br>
                        <a:rPr lang="en-US" sz="1500" dirty="0">
                          <a:effectLst/>
                        </a:rPr>
                      </a:br>
                      <a:r>
                        <a:rPr lang="en-US" sz="1500" dirty="0">
                          <a:effectLst/>
                        </a:rPr>
                        <a:t>Column based</a:t>
                      </a:r>
                      <a:br>
                        <a:rPr lang="en-US" sz="1500" dirty="0">
                          <a:effectLst/>
                        </a:rPr>
                      </a:br>
                      <a:r>
                        <a:rPr lang="en-US" sz="1500" dirty="0">
                          <a:effectLst/>
                        </a:rPr>
                        <a:t>Graph based</a:t>
                      </a:r>
                      <a:br>
                        <a:rPr lang="en-US" sz="1500" dirty="0">
                          <a:effectLst/>
                        </a:rPr>
                      </a:br>
                      <a:r>
                        <a:rPr lang="en-US" sz="1500" dirty="0">
                          <a:effectLst/>
                        </a:rPr>
                        <a:t>XML, object based</a:t>
                      </a:r>
                      <a:br>
                        <a:rPr lang="en-US" sz="1500" dirty="0">
                          <a:effectLst/>
                        </a:rPr>
                      </a:br>
                      <a:r>
                        <a:rPr lang="en-US" sz="1500" dirty="0">
                          <a:effectLst/>
                        </a:rPr>
                        <a:t>Others: time series, probabilistic, etc.</a:t>
                      </a: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extLst>
                  <a:ext uri="{0D108BD9-81ED-4DB2-BD59-A6C34878D82A}">
                    <a16:rowId xmlns:a16="http://schemas.microsoft.com/office/drawing/2014/main" val="1488152733"/>
                  </a:ext>
                </a:extLst>
              </a:tr>
              <a:tr h="225111">
                <a:tc>
                  <a:txBody>
                    <a:bodyPr/>
                    <a:lstStyle/>
                    <a:p>
                      <a:pPr>
                        <a:spcAft>
                          <a:spcPts val="0"/>
                        </a:spcAft>
                      </a:pPr>
                      <a:r>
                        <a:rPr lang="nl-NL" sz="1500" dirty="0">
                          <a:effectLst/>
                        </a:rPr>
                        <a:t>Distribution</a:t>
                      </a: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tc>
                  <a:txBody>
                    <a:bodyPr/>
                    <a:lstStyle/>
                    <a:p>
                      <a:pPr>
                        <a:spcAft>
                          <a:spcPts val="0"/>
                        </a:spcAft>
                      </a:pPr>
                      <a:r>
                        <a:rPr lang="nl-NL" sz="1500" dirty="0">
                          <a:effectLst/>
                        </a:rPr>
                        <a:t>Single-node </a:t>
                      </a:r>
                      <a:r>
                        <a:rPr lang="nl-NL" sz="1500" dirty="0" err="1">
                          <a:effectLst/>
                        </a:rPr>
                        <a:t>and</a:t>
                      </a:r>
                      <a:r>
                        <a:rPr lang="nl-NL" sz="1500" dirty="0">
                          <a:effectLst/>
                        </a:rPr>
                        <a:t> </a:t>
                      </a:r>
                      <a:r>
                        <a:rPr lang="nl-NL" sz="1500" dirty="0" err="1">
                          <a:effectLst/>
                        </a:rPr>
                        <a:t>distributed</a:t>
                      </a:r>
                      <a:endParaRPr lang="nl-BE" sz="1500" dirty="0" err="1">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tc>
                  <a:txBody>
                    <a:bodyPr/>
                    <a:lstStyle/>
                    <a:p>
                      <a:pPr>
                        <a:spcAft>
                          <a:spcPts val="0"/>
                        </a:spcAft>
                      </a:pPr>
                      <a:r>
                        <a:rPr lang="nl-NL" sz="1500" dirty="0" err="1">
                          <a:effectLst/>
                        </a:rPr>
                        <a:t>Mainly</a:t>
                      </a:r>
                      <a:r>
                        <a:rPr lang="nl-NL" sz="1500" dirty="0">
                          <a:effectLst/>
                        </a:rPr>
                        <a:t> </a:t>
                      </a:r>
                      <a:r>
                        <a:rPr lang="nl-NL" sz="1500" dirty="0" err="1">
                          <a:effectLst/>
                        </a:rPr>
                        <a:t>distributed</a:t>
                      </a:r>
                      <a:endParaRPr lang="nl-BE" sz="1500" dirty="0" err="1">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extLst>
                  <a:ext uri="{0D108BD9-81ED-4DB2-BD59-A6C34878D82A}">
                    <a16:rowId xmlns:a16="http://schemas.microsoft.com/office/drawing/2014/main" val="3265518883"/>
                  </a:ext>
                </a:extLst>
              </a:tr>
              <a:tr h="450222">
                <a:tc>
                  <a:txBody>
                    <a:bodyPr/>
                    <a:lstStyle/>
                    <a:p>
                      <a:pPr>
                        <a:spcAft>
                          <a:spcPts val="0"/>
                        </a:spcAft>
                      </a:pPr>
                      <a:r>
                        <a:rPr lang="nl-NL" sz="1500" dirty="0" err="1">
                          <a:effectLst/>
                        </a:rPr>
                        <a:t>Scalability</a:t>
                      </a:r>
                      <a:endParaRPr lang="nl-BE" sz="1500" dirty="0" err="1">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tc>
                  <a:txBody>
                    <a:bodyPr/>
                    <a:lstStyle/>
                    <a:p>
                      <a:pPr>
                        <a:spcAft>
                          <a:spcPts val="0"/>
                        </a:spcAft>
                      </a:pPr>
                      <a:r>
                        <a:rPr lang="en-GB" sz="1500" dirty="0">
                          <a:effectLst/>
                        </a:rPr>
                        <a:t>Vertical scaling, harder to scale horizontally</a:t>
                      </a: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tc>
                  <a:txBody>
                    <a:bodyPr/>
                    <a:lstStyle/>
                    <a:p>
                      <a:pPr>
                        <a:spcAft>
                          <a:spcPts val="0"/>
                        </a:spcAft>
                      </a:pPr>
                      <a:r>
                        <a:rPr lang="en-US" sz="1500" dirty="0">
                          <a:effectLst/>
                        </a:rPr>
                        <a:t>Easy to scale horizontally, easy data replication</a:t>
                      </a: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extLst>
                  <a:ext uri="{0D108BD9-81ED-4DB2-BD59-A6C34878D82A}">
                    <a16:rowId xmlns:a16="http://schemas.microsoft.com/office/drawing/2014/main" val="2903328117"/>
                  </a:ext>
                </a:extLst>
              </a:tr>
              <a:tr h="225111">
                <a:tc>
                  <a:txBody>
                    <a:bodyPr/>
                    <a:lstStyle/>
                    <a:p>
                      <a:pPr>
                        <a:spcAft>
                          <a:spcPts val="0"/>
                        </a:spcAft>
                      </a:pPr>
                      <a:r>
                        <a:rPr lang="en-US" sz="1500" dirty="0">
                          <a:effectLst/>
                        </a:rPr>
                        <a:t>Openness</a:t>
                      </a: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tc>
                  <a:txBody>
                    <a:bodyPr/>
                    <a:lstStyle/>
                    <a:p>
                      <a:pPr>
                        <a:spcAft>
                          <a:spcPts val="0"/>
                        </a:spcAft>
                      </a:pPr>
                      <a:r>
                        <a:rPr lang="nl-NL" sz="1500" dirty="0">
                          <a:effectLst/>
                        </a:rPr>
                        <a:t>Closed </a:t>
                      </a:r>
                      <a:r>
                        <a:rPr lang="nl-NL" sz="1500" dirty="0" err="1">
                          <a:effectLst/>
                        </a:rPr>
                        <a:t>and</a:t>
                      </a:r>
                      <a:r>
                        <a:rPr lang="nl-NL" sz="1500" dirty="0">
                          <a:effectLst/>
                        </a:rPr>
                        <a:t> open source</a:t>
                      </a: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tc>
                  <a:txBody>
                    <a:bodyPr/>
                    <a:lstStyle/>
                    <a:p>
                      <a:pPr>
                        <a:spcAft>
                          <a:spcPts val="0"/>
                        </a:spcAft>
                      </a:pPr>
                      <a:r>
                        <a:rPr lang="nl-NL" sz="1500" dirty="0" err="1">
                          <a:effectLst/>
                        </a:rPr>
                        <a:t>Mainly</a:t>
                      </a:r>
                      <a:r>
                        <a:rPr lang="nl-NL" sz="1500" dirty="0">
                          <a:effectLst/>
                        </a:rPr>
                        <a:t> open source</a:t>
                      </a: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extLst>
                  <a:ext uri="{0D108BD9-81ED-4DB2-BD59-A6C34878D82A}">
                    <a16:rowId xmlns:a16="http://schemas.microsoft.com/office/drawing/2014/main" val="3265541068"/>
                  </a:ext>
                </a:extLst>
              </a:tr>
              <a:tr h="225111">
                <a:tc>
                  <a:txBody>
                    <a:bodyPr/>
                    <a:lstStyle/>
                    <a:p>
                      <a:pPr>
                        <a:spcAft>
                          <a:spcPts val="0"/>
                        </a:spcAft>
                      </a:pPr>
                      <a:r>
                        <a:rPr lang="nl-NL" sz="1500" dirty="0">
                          <a:effectLst/>
                        </a:rPr>
                        <a:t>Schema </a:t>
                      </a:r>
                      <a:r>
                        <a:rPr lang="nl-NL" sz="1500" dirty="0" err="1">
                          <a:effectLst/>
                        </a:rPr>
                        <a:t>role</a:t>
                      </a:r>
                      <a:endParaRPr lang="nl-BE" sz="1500" dirty="0" err="1">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tc>
                  <a:txBody>
                    <a:bodyPr/>
                    <a:lstStyle/>
                    <a:p>
                      <a:pPr>
                        <a:spcAft>
                          <a:spcPts val="0"/>
                        </a:spcAft>
                      </a:pPr>
                      <a:r>
                        <a:rPr lang="nl-NL" sz="1500" dirty="0">
                          <a:effectLst/>
                        </a:rPr>
                        <a:t>Schema-</a:t>
                      </a:r>
                      <a:r>
                        <a:rPr lang="nl-NL" sz="1500" dirty="0" err="1">
                          <a:effectLst/>
                        </a:rPr>
                        <a:t>driven</a:t>
                      </a:r>
                      <a:endParaRPr lang="nl-BE" sz="1500" dirty="0" err="1">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tc>
                  <a:txBody>
                    <a:bodyPr/>
                    <a:lstStyle/>
                    <a:p>
                      <a:pPr>
                        <a:spcAft>
                          <a:spcPts val="0"/>
                        </a:spcAft>
                      </a:pPr>
                      <a:r>
                        <a:rPr lang="en-GB" sz="1500" dirty="0">
                          <a:effectLst/>
                        </a:rPr>
                        <a:t>Mainly schema-free or flexible schema</a:t>
                      </a: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extLst>
                  <a:ext uri="{0D108BD9-81ED-4DB2-BD59-A6C34878D82A}">
                    <a16:rowId xmlns:a16="http://schemas.microsoft.com/office/drawing/2014/main" val="897959248"/>
                  </a:ext>
                </a:extLst>
              </a:tr>
              <a:tr h="450222">
                <a:tc>
                  <a:txBody>
                    <a:bodyPr/>
                    <a:lstStyle/>
                    <a:p>
                      <a:pPr>
                        <a:spcAft>
                          <a:spcPts val="0"/>
                        </a:spcAft>
                      </a:pPr>
                      <a:r>
                        <a:rPr lang="nl-NL" sz="1500" dirty="0">
                          <a:effectLst/>
                        </a:rPr>
                        <a:t>Query </a:t>
                      </a:r>
                      <a:r>
                        <a:rPr lang="nl-NL" sz="1500" dirty="0" err="1">
                          <a:effectLst/>
                        </a:rPr>
                        <a:t>language</a:t>
                      </a:r>
                      <a:endParaRPr lang="nl-BE" sz="1500" dirty="0" err="1">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tc>
                  <a:txBody>
                    <a:bodyPr/>
                    <a:lstStyle/>
                    <a:p>
                      <a:pPr>
                        <a:spcAft>
                          <a:spcPts val="0"/>
                        </a:spcAft>
                      </a:pPr>
                      <a:r>
                        <a:rPr lang="nl-NL" sz="1500" dirty="0">
                          <a:effectLst/>
                        </a:rPr>
                        <a:t>SQL as query </a:t>
                      </a:r>
                      <a:r>
                        <a:rPr lang="nl-NL" sz="1500" dirty="0" err="1">
                          <a:effectLst/>
                        </a:rPr>
                        <a:t>language</a:t>
                      </a:r>
                      <a:endParaRPr lang="nl-BE" sz="1500" dirty="0" err="1">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tc>
                  <a:txBody>
                    <a:bodyPr/>
                    <a:lstStyle/>
                    <a:p>
                      <a:pPr>
                        <a:spcAft>
                          <a:spcPts val="0"/>
                        </a:spcAft>
                      </a:pPr>
                      <a:r>
                        <a:rPr lang="en-US" sz="1500" dirty="0">
                          <a:effectLst/>
                        </a:rPr>
                        <a:t>No or simple querying facilities, or special-purpose languages</a:t>
                      </a: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extLst>
                  <a:ext uri="{0D108BD9-81ED-4DB2-BD59-A6C34878D82A}">
                    <a16:rowId xmlns:a16="http://schemas.microsoft.com/office/drawing/2014/main" val="3365101694"/>
                  </a:ext>
                </a:extLst>
              </a:tr>
              <a:tr h="450222">
                <a:tc>
                  <a:txBody>
                    <a:bodyPr/>
                    <a:lstStyle/>
                    <a:p>
                      <a:pPr>
                        <a:spcAft>
                          <a:spcPts val="0"/>
                        </a:spcAft>
                      </a:pPr>
                      <a:r>
                        <a:rPr lang="en-US" sz="1500" dirty="0">
                          <a:effectLst/>
                        </a:rPr>
                        <a:t>Transaction mechanism</a:t>
                      </a: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tc>
                  <a:txBody>
                    <a:bodyPr/>
                    <a:lstStyle/>
                    <a:p>
                      <a:pPr>
                        <a:spcAft>
                          <a:spcPts val="0"/>
                        </a:spcAft>
                      </a:pPr>
                      <a:r>
                        <a:rPr lang="en-US" sz="1500" dirty="0">
                          <a:effectLst/>
                        </a:rPr>
                        <a:t>ACID: Atomicity, Consistency, Isolation, Durability</a:t>
                      </a: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tc>
                  <a:txBody>
                    <a:bodyPr/>
                    <a:lstStyle/>
                    <a:p>
                      <a:pPr>
                        <a:spcAft>
                          <a:spcPts val="0"/>
                        </a:spcAft>
                      </a:pPr>
                      <a:r>
                        <a:rPr lang="en-US" sz="1500" dirty="0">
                          <a:effectLst/>
                        </a:rPr>
                        <a:t>BASE: Basically available, Soft state, Eventual consistency (see further)</a:t>
                      </a: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extLst>
                  <a:ext uri="{0D108BD9-81ED-4DB2-BD59-A6C34878D82A}">
                    <a16:rowId xmlns:a16="http://schemas.microsoft.com/office/drawing/2014/main" val="4246929970"/>
                  </a:ext>
                </a:extLst>
              </a:tr>
              <a:tr h="450222">
                <a:tc>
                  <a:txBody>
                    <a:bodyPr/>
                    <a:lstStyle/>
                    <a:p>
                      <a:pPr>
                        <a:spcAft>
                          <a:spcPts val="0"/>
                        </a:spcAft>
                      </a:pPr>
                      <a:r>
                        <a:rPr lang="nl-NL" sz="1500" dirty="0">
                          <a:effectLst/>
                        </a:rPr>
                        <a:t>Feature set</a:t>
                      </a: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tc>
                  <a:txBody>
                    <a:bodyPr/>
                    <a:lstStyle/>
                    <a:p>
                      <a:pPr>
                        <a:spcAft>
                          <a:spcPts val="0"/>
                        </a:spcAft>
                      </a:pPr>
                      <a:r>
                        <a:rPr lang="en-US" sz="1500" dirty="0">
                          <a:effectLst/>
                        </a:rPr>
                        <a:t>Many features (triggers, views, stored procedures, etc.)</a:t>
                      </a: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tc>
                  <a:txBody>
                    <a:bodyPr/>
                    <a:lstStyle/>
                    <a:p>
                      <a:pPr>
                        <a:spcAft>
                          <a:spcPts val="0"/>
                        </a:spcAft>
                      </a:pPr>
                      <a:r>
                        <a:rPr lang="en-US" sz="1500" dirty="0">
                          <a:effectLst/>
                        </a:rPr>
                        <a:t>Simple API</a:t>
                      </a: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extLst>
                  <a:ext uri="{0D108BD9-81ED-4DB2-BD59-A6C34878D82A}">
                    <a16:rowId xmlns:a16="http://schemas.microsoft.com/office/drawing/2014/main" val="4132144945"/>
                  </a:ext>
                </a:extLst>
              </a:tr>
              <a:tr h="675333">
                <a:tc>
                  <a:txBody>
                    <a:bodyPr/>
                    <a:lstStyle/>
                    <a:p>
                      <a:pPr>
                        <a:spcAft>
                          <a:spcPts val="0"/>
                        </a:spcAft>
                      </a:pPr>
                      <a:r>
                        <a:rPr lang="en-US" sz="1500" dirty="0">
                          <a:effectLst/>
                        </a:rPr>
                        <a:t>Data volume</a:t>
                      </a: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tc>
                  <a:txBody>
                    <a:bodyPr/>
                    <a:lstStyle/>
                    <a:p>
                      <a:pPr>
                        <a:spcAft>
                          <a:spcPts val="0"/>
                        </a:spcAft>
                      </a:pPr>
                      <a:r>
                        <a:rPr lang="en-US" sz="1500" dirty="0">
                          <a:effectLst/>
                        </a:rPr>
                        <a:t>Capable of handling normal-sized data sets</a:t>
                      </a: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tc>
                  <a:txBody>
                    <a:bodyPr/>
                    <a:lstStyle/>
                    <a:p>
                      <a:pPr>
                        <a:spcAft>
                          <a:spcPts val="0"/>
                        </a:spcAft>
                      </a:pPr>
                      <a:r>
                        <a:rPr lang="en-US" sz="1500" dirty="0">
                          <a:effectLst/>
                        </a:rPr>
                        <a:t>Capable of handling huge amounts of data and/or very high frequencies of read/write requests</a:t>
                      </a:r>
                      <a:endParaRPr lang="nl-BE"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305" marR="63305" marT="0" marB="0"/>
                </a:tc>
                <a:extLst>
                  <a:ext uri="{0D108BD9-81ED-4DB2-BD59-A6C34878D82A}">
                    <a16:rowId xmlns:a16="http://schemas.microsoft.com/office/drawing/2014/main" val="7462098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dirty="0" err="1"/>
              <a:t>NoSQL</a:t>
            </a:r>
            <a:r>
              <a:rPr lang="nl-BE" dirty="0"/>
              <a:t> </a:t>
            </a:r>
            <a:r>
              <a:rPr lang="nl-BE" dirty="0" err="1"/>
              <a:t>what</a:t>
            </a:r>
            <a:r>
              <a:rPr lang="nl-BE" dirty="0"/>
              <a:t> does </a:t>
            </a:r>
            <a:r>
              <a:rPr lang="nl-BE" dirty="0" err="1"/>
              <a:t>it</a:t>
            </a:r>
            <a:r>
              <a:rPr lang="nl-BE" dirty="0"/>
              <a:t> </a:t>
            </a:r>
            <a:r>
              <a:rPr lang="nl-BE" dirty="0" err="1"/>
              <a:t>mean</a:t>
            </a:r>
            <a:endParaRPr lang="nl-BE" dirty="0"/>
          </a:p>
        </p:txBody>
      </p:sp>
      <p:sp>
        <p:nvSpPr>
          <p:cNvPr id="3" name="Tijdelijke aanduiding voor inhoud 2"/>
          <p:cNvSpPr>
            <a:spLocks noGrp="1"/>
          </p:cNvSpPr>
          <p:nvPr>
            <p:ph idx="1"/>
          </p:nvPr>
        </p:nvSpPr>
        <p:spPr/>
        <p:txBody>
          <a:bodyPr>
            <a:normAutofit/>
          </a:bodyPr>
          <a:lstStyle/>
          <a:p>
            <a:r>
              <a:rPr lang="nl-BE" dirty="0" err="1"/>
              <a:t>NoSQL</a:t>
            </a:r>
            <a:r>
              <a:rPr lang="nl-BE" dirty="0"/>
              <a:t> = </a:t>
            </a:r>
            <a:r>
              <a:rPr lang="nl-BE" dirty="0" err="1"/>
              <a:t>Not</a:t>
            </a:r>
            <a:r>
              <a:rPr lang="nl-BE" dirty="0"/>
              <a:t> </a:t>
            </a:r>
            <a:r>
              <a:rPr lang="nl-BE" dirty="0" err="1"/>
              <a:t>Only</a:t>
            </a:r>
            <a:r>
              <a:rPr lang="nl-BE" dirty="0"/>
              <a:t> SQL = </a:t>
            </a:r>
            <a:r>
              <a:rPr lang="en-US" dirty="0"/>
              <a:t>There is more than one storage mechanism that could be used when designing a software solution</a:t>
            </a:r>
          </a:p>
          <a:p>
            <a:r>
              <a:rPr lang="en-US" dirty="0"/>
              <a:t>1998: Carlo </a:t>
            </a:r>
            <a:r>
              <a:rPr lang="en-US" dirty="0" err="1"/>
              <a:t>Strozzi</a:t>
            </a:r>
            <a:r>
              <a:rPr lang="en-US" dirty="0"/>
              <a:t> used the term to name his Open Source, Light Weight database which did not have an SQL interface</a:t>
            </a:r>
          </a:p>
          <a:p>
            <a:r>
              <a:rPr lang="en-US" dirty="0"/>
              <a:t>2009: Eric Evans reused the term as a twitter hashtag (#</a:t>
            </a:r>
            <a:r>
              <a:rPr lang="en-US" dirty="0" err="1"/>
              <a:t>nosql</a:t>
            </a:r>
            <a:r>
              <a:rPr lang="en-US" dirty="0"/>
              <a:t>) for a conference in Atlanta about databases which are non-relational, distributed, and do not conform to atomicity, consistency, isolation, durability</a:t>
            </a:r>
            <a:endParaRPr lang="nl-BE" dirty="0"/>
          </a:p>
        </p:txBody>
      </p:sp>
    </p:spTree>
    <p:extLst>
      <p:ext uri="{BB962C8B-B14F-4D97-AF65-F5344CB8AC3E}">
        <p14:creationId xmlns:p14="http://schemas.microsoft.com/office/powerpoint/2010/main" val="5213229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eb">
  <a:themeElements>
    <a:clrScheme name="Aangepast 7">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016FB8"/>
      </a:hlink>
      <a:folHlink>
        <a:srgbClr val="44B9E8"/>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noFill/>
        <a:ln w="635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solidFill>
            <a:srgbClr val="60B5BE"/>
          </a:solidFill>
        </a:ln>
      </a:spPr>
      <a:bodyPr wrap="square" rtlCol="0">
        <a:spAutoFit/>
      </a:bodyPr>
      <a:lstStyle>
        <a:defPPr algn="l">
          <a:defRPr dirty="0" smtClean="0">
            <a:latin typeface="+mn-lt"/>
          </a:defRPr>
        </a:defPPr>
      </a:lstStyle>
    </a:tx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51CA9446E2F8547A168A2B34D8F2025" ma:contentTypeVersion="18" ma:contentTypeDescription="Create a new document." ma:contentTypeScope="" ma:versionID="f7383aeedb8be87d692ca3c76038969a">
  <xsd:schema xmlns:xsd="http://www.w3.org/2001/XMLSchema" xmlns:xs="http://www.w3.org/2001/XMLSchema" xmlns:p="http://schemas.microsoft.com/office/2006/metadata/properties" xmlns:ns2="7326eb54-0917-4efa-8878-6692b34b84b2" xmlns:ns3="7b829dc0-3b93-4cd6-b683-15c974c1c090" targetNamespace="http://schemas.microsoft.com/office/2006/metadata/properties" ma:root="true" ma:fieldsID="5c7b0e0a64443513a60eafb71822c364" ns2:_="" ns3:_="">
    <xsd:import namespace="7326eb54-0917-4efa-8878-6692b34b84b2"/>
    <xsd:import namespace="7b829dc0-3b93-4cd6-b683-15c974c1c09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LengthInSeconds" minOccurs="0"/>
                <xsd:element ref="ns2:Student"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26eb54-0917-4efa-8878-6692b34b84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Student" ma:index="21" nillable="true" ma:displayName="Student" ma:format="Dropdown" ma:list="UserInfo" ma:SharePointGroup="0" ma:internalName="Studen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04d6853f-ba83-42af-bfed-9e600a62ad9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b829dc0-3b93-4cd6-b683-15c974c1c09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6432e98-46e5-46b2-997e-2de667d33d15}" ma:internalName="TaxCatchAll" ma:showField="CatchAllData" ma:web="7b829dc0-3b93-4cd6-b683-15c974c1c0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326eb54-0917-4efa-8878-6692b34b84b2">
      <Terms xmlns="http://schemas.microsoft.com/office/infopath/2007/PartnerControls"/>
    </lcf76f155ced4ddcb4097134ff3c332f>
    <TaxCatchAll xmlns="7b829dc0-3b93-4cd6-b683-15c974c1c090" xsi:nil="true"/>
    <Student xmlns="7326eb54-0917-4efa-8878-6692b34b84b2">
      <UserInfo>
        <DisplayName/>
        <AccountId xsi:nil="true"/>
        <AccountType/>
      </UserInfo>
    </Student>
  </documentManagement>
</p:properties>
</file>

<file path=customXml/itemProps1.xml><?xml version="1.0" encoding="utf-8"?>
<ds:datastoreItem xmlns:ds="http://schemas.openxmlformats.org/officeDocument/2006/customXml" ds:itemID="{61CDAA66-A6DB-42D3-9053-1EDE2848A276}">
  <ds:schemaRefs>
    <ds:schemaRef ds:uri="http://schemas.microsoft.com/sharepoint/v3/contenttype/forms"/>
  </ds:schemaRefs>
</ds:datastoreItem>
</file>

<file path=customXml/itemProps2.xml><?xml version="1.0" encoding="utf-8"?>
<ds:datastoreItem xmlns:ds="http://schemas.openxmlformats.org/officeDocument/2006/customXml" ds:itemID="{2AC96C27-7FD2-431E-8D40-8ADF046A28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26eb54-0917-4efa-8878-6692b34b84b2"/>
    <ds:schemaRef ds:uri="7b829dc0-3b93-4cd6-b683-15c974c1c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B64546-9A1D-4177-BE20-9E42FBE3C142}">
  <ds:schemaRefs>
    <ds:schemaRef ds:uri="http://schemas.microsoft.com/office/2006/metadata/properties"/>
    <ds:schemaRef ds:uri="http://schemas.microsoft.com/office/infopath/2007/PartnerControls"/>
    <ds:schemaRef ds:uri="7326eb54-0917-4efa-8878-6692b34b84b2"/>
    <ds:schemaRef ds:uri="7b829dc0-3b93-4cd6-b683-15c974c1c090"/>
  </ds:schemaRefs>
</ds:datastoreItem>
</file>

<file path=docProps/app.xml><?xml version="1.0" encoding="utf-8"?>
<Properties xmlns="http://schemas.openxmlformats.org/officeDocument/2006/extended-properties" xmlns:vt="http://schemas.openxmlformats.org/officeDocument/2006/docPropsVTypes">
  <Template>web</Template>
  <TotalTime>6766</TotalTime>
  <Words>1871</Words>
  <Application>Microsoft Office PowerPoint</Application>
  <PresentationFormat>Diavoorstelling (4:3)</PresentationFormat>
  <Paragraphs>113</Paragraphs>
  <Slides>13</Slides>
  <Notes>6</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13</vt:i4>
      </vt:variant>
    </vt:vector>
  </HeadingPairs>
  <TitlesOfParts>
    <vt:vector size="19" baseType="lpstr">
      <vt:lpstr>Arial</vt:lpstr>
      <vt:lpstr>Calibri</vt:lpstr>
      <vt:lpstr>Montserrat</vt:lpstr>
      <vt:lpstr>Montserrat ExtraBold</vt:lpstr>
      <vt:lpstr>Wingdings 2</vt:lpstr>
      <vt:lpstr>web</vt:lpstr>
      <vt:lpstr>Introduction to NoSQL Databases</vt:lpstr>
      <vt:lpstr>See Chapter 1:</vt:lpstr>
      <vt:lpstr>Classical relational database follow the ACID Rules</vt:lpstr>
      <vt:lpstr>The NoSQL movement</vt:lpstr>
      <vt:lpstr>Vertical vs Horizontal scaling</vt:lpstr>
      <vt:lpstr>Vertical vs Horizontal scaling</vt:lpstr>
      <vt:lpstr>The NoSQL movement</vt:lpstr>
      <vt:lpstr>The NoSQL movement</vt:lpstr>
      <vt:lpstr>NoSQL what does it mean</vt:lpstr>
      <vt:lpstr>Limitations of NoSQL</vt:lpstr>
      <vt:lpstr>Impedance mismatch</vt:lpstr>
      <vt:lpstr>Impedance mismatch</vt:lpstr>
      <vt:lpstr>Impedance mismatch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Sabine De Vreese</dc:creator>
  <cp:lastModifiedBy>Johan Decorte</cp:lastModifiedBy>
  <cp:revision>316</cp:revision>
  <dcterms:created xsi:type="dcterms:W3CDTF">2013-09-16T14:49:21Z</dcterms:created>
  <dcterms:modified xsi:type="dcterms:W3CDTF">2023-10-30T14:06:15Z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0x010100451CA9446E2F8547A168A2B34D8F2025</vt:lpwstr>
  </property>
  <property fmtid="{D5CDD505-2E9C-101B-9397-08002B2CF9AE}" pid="3" name="MediaServiceImageTags">
    <vt:lpwstr/>
  </property>
</Properties>
</file>