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a313fa9d52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a313fa9d52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a313fa9d52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a313fa9d52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a313fa9d52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a313fa9d52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a313fa9d52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a313fa9d52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a313fa9d52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a313fa9d52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a313fa9d52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a313fa9d52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a313fa9d52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a313fa9d52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a81d4372d3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a81d4372d3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a81d4372d3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a81d4372d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a81d4372d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a81d4372d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a313fa9d52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a313fa9d52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a351e66a3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a351e66a3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a313fa9d52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a313fa9d52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a313fa9d52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a313fa9d52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a313fa9d52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a313fa9d52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a313fa9d52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a313fa9d52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a313fa9d52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a313fa9d52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a313fa9d52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a313fa9d52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a313fa9d52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a313fa9d52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8.png"/><Relationship Id="rId6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Relationship Id="rId4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289550"/>
            <a:ext cx="8520600" cy="140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500">
                <a:latin typeface="Times New Roman"/>
                <a:ea typeface="Times New Roman"/>
                <a:cs typeface="Times New Roman"/>
                <a:sym typeface="Times New Roman"/>
              </a:rPr>
              <a:t>Тема: </a:t>
            </a:r>
            <a:r>
              <a:rPr lang="ru" sz="2200">
                <a:latin typeface="Times New Roman"/>
                <a:ea typeface="Times New Roman"/>
                <a:cs typeface="Times New Roman"/>
                <a:sym typeface="Times New Roman"/>
              </a:rPr>
              <a:t>Прогнозирование финансового успеха фильма: влияния жанров, студий и сезона на кассовые сборы на примере 5000 фильмов</a:t>
            </a:r>
            <a:r>
              <a:rPr lang="ru" sz="25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5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4229075" y="3870950"/>
            <a:ext cx="4732800" cy="95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>
                <a:solidFill>
                  <a:schemeClr val="dk1"/>
                </a:solidFill>
              </a:rPr>
              <a:t>Выполнил: Гарнов Александр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>
                <a:solidFill>
                  <a:schemeClr val="dk1"/>
                </a:solidFill>
              </a:rPr>
              <a:t>Группа: Mi-213</a:t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388625" y="2129300"/>
            <a:ext cx="82602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Цель: Оценка влияния сезона, студии и жанра фильма на кассовые сборы.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900" y="38100"/>
            <a:ext cx="7635251" cy="510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7" name="Google Shape;12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7999" y="0"/>
            <a:ext cx="652800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8864" y="0"/>
            <a:ext cx="654627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type="title"/>
          </p:nvPr>
        </p:nvSpPr>
        <p:spPr>
          <a:xfrm>
            <a:off x="311700" y="320050"/>
            <a:ext cx="85206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Выводы по EDA</a:t>
            </a:r>
            <a:endParaRPr/>
          </a:p>
        </p:txBody>
      </p:sp>
      <p:sp>
        <p:nvSpPr>
          <p:cNvPr id="140" name="Google Shape;140;p25"/>
          <p:cNvSpPr txBox="1"/>
          <p:nvPr>
            <p:ph idx="1" type="body"/>
          </p:nvPr>
        </p:nvSpPr>
        <p:spPr>
          <a:xfrm>
            <a:off x="311700" y="1028700"/>
            <a:ext cx="8520600" cy="354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Продолжительность среднестатистического фильма составляет 2 часа, а главным производителем кино являются США.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Самыми популярными жанрами являются Драма, Комедия и Боевик. Этим же жанрам чаще всего получается окупить свой бюджет.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Фильмы с большим бюджетом окупаются чаще чем средне- и низкобюджетные.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Преимущественно фильмы окупившие себя принадлежат самым крупным </a:t>
            </a:r>
            <a:r>
              <a:rPr lang="ru">
                <a:solidFill>
                  <a:schemeClr val="dk1"/>
                </a:solidFill>
              </a:rPr>
              <a:t>кинокомпаниям</a:t>
            </a:r>
            <a:r>
              <a:rPr lang="ru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Кассовые сборы зависят от месяца выхода фильма. Самыми прибыльными месяцами являются Июнь и Декабрь.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Отбор переменных для создания модели</a:t>
            </a:r>
            <a:endParaRPr/>
          </a:p>
        </p:txBody>
      </p:sp>
      <p:sp>
        <p:nvSpPr>
          <p:cNvPr id="146" name="Google Shape;146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Зависимая переменная (Y) - revenue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Независимые переменные (X) -  </a:t>
            </a:r>
            <a:r>
              <a:rPr lang="ru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budget, genres, production_companies, production_countries, runtime, spoken_languages.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После приведения всех </a:t>
            </a:r>
            <a:r>
              <a:rPr lang="ru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категориальных</a:t>
            </a:r>
            <a:r>
              <a:rPr lang="ru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переменных (genres, production_companies, production_countries, release_month) к единому типу данных количество колонок увеличилось до 34.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7" name="Google Shape;14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2150" y="3131125"/>
            <a:ext cx="3016051" cy="192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/>
          <p:nvPr>
            <p:ph type="title"/>
          </p:nvPr>
        </p:nvSpPr>
        <p:spPr>
          <a:xfrm>
            <a:off x="311700" y="175250"/>
            <a:ext cx="8520600" cy="61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Ridge, ElacticNet, Lasso</a:t>
            </a:r>
            <a:endParaRPr/>
          </a:p>
        </p:txBody>
      </p:sp>
      <p:sp>
        <p:nvSpPr>
          <p:cNvPr id="153" name="Google Shape;153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2625" y="792350"/>
            <a:ext cx="5656375" cy="4877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/>
          <p:nvPr>
            <p:ph type="title"/>
          </p:nvPr>
        </p:nvSpPr>
        <p:spPr>
          <a:xfrm>
            <a:off x="311700" y="274325"/>
            <a:ext cx="85206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Результаты создания модели</a:t>
            </a:r>
            <a:endParaRPr/>
          </a:p>
        </p:txBody>
      </p:sp>
      <p:sp>
        <p:nvSpPr>
          <p:cNvPr id="160" name="Google Shape;160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Google Shape;16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349" y="3731562"/>
            <a:ext cx="4514850" cy="11352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81625" y="823018"/>
            <a:ext cx="2562225" cy="26763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88000" y="823024"/>
            <a:ext cx="3940179" cy="280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14026" y="3499350"/>
            <a:ext cx="2497425" cy="16737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1" name="Google Shape;17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3462"/>
            <a:ext cx="8520600" cy="46565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8" name="Google Shape;17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865376"/>
            <a:ext cx="9144001" cy="29922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5" name="Google Shape;18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79899" cy="47436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"/>
              <a:t>Численные п</a:t>
            </a:r>
            <a:r>
              <a:rPr lang="ru"/>
              <a:t>еременные изучаемого датасета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1155CC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>
                <a:solidFill>
                  <a:srgbClr val="1155CC"/>
                </a:solidFill>
              </a:rPr>
              <a:t>revenue </a:t>
            </a:r>
            <a:r>
              <a:rPr lang="ru">
                <a:solidFill>
                  <a:schemeClr val="dk1"/>
                </a:solidFill>
              </a:rPr>
              <a:t>- сборы фильма</a:t>
            </a:r>
            <a:br>
              <a:rPr b="1" lang="ru">
                <a:solidFill>
                  <a:srgbClr val="1155CC"/>
                </a:solidFill>
              </a:rPr>
            </a:br>
            <a:r>
              <a:rPr b="1" lang="ru">
                <a:solidFill>
                  <a:srgbClr val="1155CC"/>
                </a:solidFill>
              </a:rPr>
              <a:t>budget </a:t>
            </a:r>
            <a:r>
              <a:rPr lang="ru">
                <a:solidFill>
                  <a:schemeClr val="dk1"/>
                </a:solidFill>
              </a:rPr>
              <a:t>- бюджет фильма</a:t>
            </a:r>
            <a:br>
              <a:rPr lang="ru">
                <a:solidFill>
                  <a:schemeClr val="dk1"/>
                </a:solidFill>
              </a:rPr>
            </a:br>
            <a:r>
              <a:rPr b="1" lang="ru">
                <a:solidFill>
                  <a:srgbClr val="1155CC"/>
                </a:solidFill>
              </a:rPr>
              <a:t>runtime </a:t>
            </a:r>
            <a:r>
              <a:rPr lang="ru">
                <a:solidFill>
                  <a:schemeClr val="dk1"/>
                </a:solidFill>
              </a:rPr>
              <a:t>- длительность фильма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7399" y="1013750"/>
            <a:ext cx="4794901" cy="369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2"/>
          <p:cNvSpPr txBox="1"/>
          <p:nvPr>
            <p:ph type="title"/>
          </p:nvPr>
        </p:nvSpPr>
        <p:spPr>
          <a:xfrm>
            <a:off x="311700" y="121925"/>
            <a:ext cx="8520600" cy="8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Выводы</a:t>
            </a:r>
            <a:endParaRPr/>
          </a:p>
        </p:txBody>
      </p:sp>
      <p:sp>
        <p:nvSpPr>
          <p:cNvPr id="191" name="Google Shape;191;p32"/>
          <p:cNvSpPr txBox="1"/>
          <p:nvPr>
            <p:ph idx="1" type="body"/>
          </p:nvPr>
        </p:nvSpPr>
        <p:spPr>
          <a:xfrm>
            <a:off x="311700" y="670550"/>
            <a:ext cx="8520600" cy="389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Char char="●"/>
            </a:pPr>
            <a:r>
              <a:rPr lang="ru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Имеется сильная зависимость между бюджетом фильма и его кассовыми сборами. Это подчеркивает важность финансовых ресурсов для успешного кинопроекта.</a:t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Char char="●"/>
            </a:pPr>
            <a:r>
              <a:rPr lang="ru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Драма, комедия и боевик являются наиболее популярными жанрами среди зрителей, и фильмы этих жанров чаще всего оправдывают вложенные в них финансовые ресурсы.</a:t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Char char="●"/>
            </a:pPr>
            <a:r>
              <a:rPr lang="ru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Крупные бюджеты, фильмы от крупных студий и определенные месяцы выхода существенно влияют на успех фильма в финансовом плане.</a:t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Char char="●"/>
            </a:pPr>
            <a:r>
              <a:rPr lang="ru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Регрессионная модель, несмотря на некоторые результаты на тестовом наборе данных, подчеркивает сложность предсказания кассовых сборов из-за значительной необъясненной изменчивости.</a:t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Char char="●"/>
            </a:pPr>
            <a:r>
              <a:rPr lang="ru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Ограниченность размера исследуемого набора данных, а также недостаток учета различных переменных, таких как жанр и студия-производитель, ограничивают точность прогнозов.</a:t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Char char="●"/>
            </a:pPr>
            <a:r>
              <a:rPr lang="ru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Для улучшения результатов предсказания и более точного понимания факторов, влияющих на кассовые сборы, требуется более крупный набор данных, учитывающий различные переменные.</a:t>
            </a:r>
            <a:endParaRPr sz="1300">
              <a:solidFill>
                <a:srgbClr val="D1D5DB"/>
              </a:solidFill>
              <a:highlight>
                <a:srgbClr val="34354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"/>
              <a:t>Категориальные </a:t>
            </a:r>
            <a:r>
              <a:rPr lang="ru"/>
              <a:t>переменные изучаемого датасета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1155CC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>
                <a:solidFill>
                  <a:srgbClr val="1155CC"/>
                </a:solidFill>
              </a:rPr>
              <a:t>production_companies </a:t>
            </a:r>
            <a:r>
              <a:rPr lang="ru">
                <a:solidFill>
                  <a:schemeClr val="dk1"/>
                </a:solidFill>
              </a:rPr>
              <a:t>- компания, которая произвела фильм</a:t>
            </a:r>
            <a:br>
              <a:rPr lang="ru">
                <a:solidFill>
                  <a:schemeClr val="dk1"/>
                </a:solidFill>
              </a:rPr>
            </a:br>
            <a:r>
              <a:rPr b="1" lang="ru">
                <a:solidFill>
                  <a:srgbClr val="1155CC"/>
                </a:solidFill>
              </a:rPr>
              <a:t>production_countries </a:t>
            </a:r>
            <a:r>
              <a:rPr lang="ru">
                <a:solidFill>
                  <a:schemeClr val="dk1"/>
                </a:solidFill>
              </a:rPr>
              <a:t>- страна производства</a:t>
            </a:r>
            <a:br>
              <a:rPr lang="ru">
                <a:solidFill>
                  <a:schemeClr val="dk1"/>
                </a:solidFill>
              </a:rPr>
            </a:br>
            <a:r>
              <a:rPr b="1" lang="ru">
                <a:solidFill>
                  <a:srgbClr val="1155CC"/>
                </a:solidFill>
              </a:rPr>
              <a:t>spoken_language </a:t>
            </a:r>
            <a:r>
              <a:rPr lang="ru">
                <a:solidFill>
                  <a:schemeClr val="dk1"/>
                </a:solidFill>
              </a:rPr>
              <a:t>- оригинальный язык фильма</a:t>
            </a:r>
            <a:br>
              <a:rPr lang="ru">
                <a:solidFill>
                  <a:schemeClr val="dk1"/>
                </a:solidFill>
              </a:rPr>
            </a:br>
            <a:r>
              <a:rPr b="1" lang="ru">
                <a:solidFill>
                  <a:srgbClr val="1155CC"/>
                </a:solidFill>
              </a:rPr>
              <a:t>release_date </a:t>
            </a:r>
            <a:r>
              <a:rPr lang="ru">
                <a:solidFill>
                  <a:schemeClr val="dk1"/>
                </a:solidFill>
              </a:rPr>
              <a:t>- дата релиза фильма</a:t>
            </a:r>
            <a:br>
              <a:rPr lang="ru">
                <a:solidFill>
                  <a:schemeClr val="dk1"/>
                </a:solidFill>
              </a:rPr>
            </a:br>
            <a:r>
              <a:rPr b="1" lang="ru">
                <a:solidFill>
                  <a:srgbClr val="1155CC"/>
                </a:solidFill>
              </a:rPr>
              <a:t>runtime </a:t>
            </a:r>
            <a:r>
              <a:rPr lang="ru">
                <a:solidFill>
                  <a:schemeClr val="dk1"/>
                </a:solidFill>
              </a:rPr>
              <a:t>- длительность фильма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50" y="81925"/>
            <a:ext cx="9029700" cy="478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664" y="40475"/>
            <a:ext cx="8374675" cy="506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7600" y="868700"/>
            <a:ext cx="4726400" cy="334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868700"/>
            <a:ext cx="4572000" cy="3579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6432" y="0"/>
            <a:ext cx="6511135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5028443" cy="394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22425" y="1201200"/>
            <a:ext cx="5021575" cy="394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7250" y="0"/>
            <a:ext cx="74295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