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10"/>
  </p:notesMasterIdLst>
  <p:handoutMasterIdLst>
    <p:handoutMasterId r:id="rId11"/>
  </p:handoutMasterIdLst>
  <p:sldIdLst>
    <p:sldId id="312" r:id="rId2"/>
    <p:sldId id="330" r:id="rId3"/>
    <p:sldId id="331" r:id="rId4"/>
    <p:sldId id="332" r:id="rId5"/>
    <p:sldId id="326" r:id="rId6"/>
    <p:sldId id="333" r:id="rId7"/>
    <p:sldId id="329" r:id="rId8"/>
    <p:sldId id="327" r:id="rId9"/>
  </p:sldIdLst>
  <p:sldSz cx="9144000" cy="6858000" type="screen4x3"/>
  <p:notesSz cx="6794500" cy="9931400"/>
  <p:custDataLst>
    <p:tags r:id="rId12"/>
  </p:custDataLst>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Arial" charset="0"/>
      </a:defRPr>
    </a:lvl1pPr>
    <a:lvl2pPr marL="457200" algn="ctr" rtl="0" eaLnBrk="0" fontAlgn="base" hangingPunct="0">
      <a:spcBef>
        <a:spcPct val="0"/>
      </a:spcBef>
      <a:spcAft>
        <a:spcPct val="0"/>
      </a:spcAft>
      <a:defRPr kern="1200">
        <a:solidFill>
          <a:schemeClr val="tx1"/>
        </a:solidFill>
        <a:latin typeface="Arial" charset="0"/>
        <a:ea typeface="+mn-ea"/>
        <a:cs typeface="Arial" charset="0"/>
      </a:defRPr>
    </a:lvl2pPr>
    <a:lvl3pPr marL="914400" algn="ctr" rtl="0" eaLnBrk="0" fontAlgn="base" hangingPunct="0">
      <a:spcBef>
        <a:spcPct val="0"/>
      </a:spcBef>
      <a:spcAft>
        <a:spcPct val="0"/>
      </a:spcAft>
      <a:defRPr kern="1200">
        <a:solidFill>
          <a:schemeClr val="tx1"/>
        </a:solidFill>
        <a:latin typeface="Arial" charset="0"/>
        <a:ea typeface="+mn-ea"/>
        <a:cs typeface="Arial" charset="0"/>
      </a:defRPr>
    </a:lvl3pPr>
    <a:lvl4pPr marL="1371600" algn="ctr" rtl="0" eaLnBrk="0" fontAlgn="base" hangingPunct="0">
      <a:spcBef>
        <a:spcPct val="0"/>
      </a:spcBef>
      <a:spcAft>
        <a:spcPct val="0"/>
      </a:spcAft>
      <a:defRPr kern="1200">
        <a:solidFill>
          <a:schemeClr val="tx1"/>
        </a:solidFill>
        <a:latin typeface="Arial" charset="0"/>
        <a:ea typeface="+mn-ea"/>
        <a:cs typeface="Arial" charset="0"/>
      </a:defRPr>
    </a:lvl4pPr>
    <a:lvl5pPr marL="1828800" algn="ctr"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 xmlns:p14="http://schemas.microsoft.com/office/powerpoint/2010/main">
        <p14:section name="Default Section" id="{B5A2DD30-6A26-456B-9319-F2DDB28389BA}">
          <p14:sldIdLst>
            <p14:sldId id="312"/>
            <p14:sldId id="326"/>
            <p14:sldId id="372"/>
            <p14:sldId id="371"/>
            <p14:sldId id="359"/>
            <p14:sldId id="368"/>
            <p14:sldId id="365"/>
            <p14:sldId id="373"/>
            <p14:sldId id="367"/>
            <p14:sldId id="370"/>
          </p14:sldIdLst>
        </p14:section>
        <p14:section name="Untitled Section" id="{1D71395B-9062-4957-9E95-97A7F6F767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CC"/>
    <a:srgbClr val="0066FF"/>
    <a:srgbClr val="3366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93" autoAdjust="0"/>
    <p:restoredTop sz="92284" autoAdjust="0"/>
  </p:normalViewPr>
  <p:slideViewPr>
    <p:cSldViewPr>
      <p:cViewPr varScale="1">
        <p:scale>
          <a:sx n="84" d="100"/>
          <a:sy n="84"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p:cViewPr varScale="1">
        <p:scale>
          <a:sx n="65" d="100"/>
          <a:sy n="65" d="100"/>
        </p:scale>
        <p:origin x="-778" y="-82"/>
      </p:cViewPr>
      <p:guideLst>
        <p:guide orient="horz" pos="3129"/>
        <p:guide pos="2139"/>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579" cy="4975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8131" name="Rectangle 3"/>
          <p:cNvSpPr>
            <a:spLocks noGrp="1" noChangeArrowheads="1"/>
          </p:cNvSpPr>
          <p:nvPr>
            <p:ph type="dt" sz="quarter" idx="1"/>
          </p:nvPr>
        </p:nvSpPr>
        <p:spPr bwMode="auto">
          <a:xfrm>
            <a:off x="3851396" y="0"/>
            <a:ext cx="2943104" cy="4975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400" smtClean="0">
                <a:latin typeface="Times New Roman" pitchFamily="18" charset="0"/>
              </a:defRPr>
            </a:lvl1pPr>
          </a:lstStyle>
          <a:p>
            <a:pPr>
              <a:defRPr/>
            </a:pPr>
            <a:endParaRPr lang="en-GB"/>
          </a:p>
        </p:txBody>
      </p:sp>
      <p:sp>
        <p:nvSpPr>
          <p:cNvPr id="48132" name="Rectangle 4"/>
          <p:cNvSpPr>
            <a:spLocks noGrp="1" noChangeArrowheads="1"/>
          </p:cNvSpPr>
          <p:nvPr>
            <p:ph type="ftr" sz="quarter" idx="2"/>
          </p:nvPr>
        </p:nvSpPr>
        <p:spPr bwMode="auto">
          <a:xfrm>
            <a:off x="0" y="9433846"/>
            <a:ext cx="2944579" cy="497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8133" name="Rectangle 5"/>
          <p:cNvSpPr>
            <a:spLocks noGrp="1" noChangeArrowheads="1"/>
          </p:cNvSpPr>
          <p:nvPr>
            <p:ph type="sldNum" sz="quarter" idx="3"/>
          </p:nvPr>
        </p:nvSpPr>
        <p:spPr bwMode="auto">
          <a:xfrm>
            <a:off x="3851396" y="9433846"/>
            <a:ext cx="2943104" cy="497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400" smtClean="0">
                <a:latin typeface="Times New Roman" pitchFamily="18" charset="0"/>
              </a:defRPr>
            </a:lvl1pPr>
          </a:lstStyle>
          <a:p>
            <a:pPr>
              <a:defRPr/>
            </a:pPr>
            <a:fld id="{ADF4E221-F740-47E6-83F3-EDB80D1164B4}" type="slidenum">
              <a:rPr lang="en-GB"/>
              <a:pPr>
                <a:defRPr/>
              </a:pPr>
              <a:t>‹#›</a:t>
            </a:fld>
            <a:endParaRPr lang="en-GB"/>
          </a:p>
        </p:txBody>
      </p:sp>
    </p:spTree>
    <p:extLst>
      <p:ext uri="{BB962C8B-B14F-4D97-AF65-F5344CB8AC3E}">
        <p14:creationId xmlns="" xmlns:p14="http://schemas.microsoft.com/office/powerpoint/2010/main" val="324783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579" cy="4975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099" name="Rectangle 3"/>
          <p:cNvSpPr>
            <a:spLocks noGrp="1" noChangeArrowheads="1"/>
          </p:cNvSpPr>
          <p:nvPr>
            <p:ph type="dt" idx="1"/>
          </p:nvPr>
        </p:nvSpPr>
        <p:spPr bwMode="auto">
          <a:xfrm>
            <a:off x="3851396" y="0"/>
            <a:ext cx="2943104" cy="4975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400" smtClean="0">
                <a:latin typeface="Times New Roman" pitchFamily="18" charset="0"/>
              </a:defRPr>
            </a:lvl1pPr>
          </a:lstStyle>
          <a:p>
            <a:pPr>
              <a:defRPr/>
            </a:pPr>
            <a:endParaRPr lang="en-GB"/>
          </a:p>
        </p:txBody>
      </p:sp>
      <p:sp>
        <p:nvSpPr>
          <p:cNvPr id="61444" name="Rectangle 4"/>
          <p:cNvSpPr>
            <a:spLocks noGrp="1" noRot="1" noChangeAspect="1" noChangeArrowheads="1" noTextEdit="1"/>
          </p:cNvSpPr>
          <p:nvPr>
            <p:ph type="sldImg" idx="2"/>
          </p:nvPr>
        </p:nvSpPr>
        <p:spPr bwMode="auto">
          <a:xfrm>
            <a:off x="914400" y="744538"/>
            <a:ext cx="4965700" cy="3725862"/>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05344" y="4716103"/>
            <a:ext cx="4983813" cy="44714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433846"/>
            <a:ext cx="2944579" cy="497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103" name="Rectangle 7"/>
          <p:cNvSpPr>
            <a:spLocks noGrp="1" noChangeArrowheads="1"/>
          </p:cNvSpPr>
          <p:nvPr>
            <p:ph type="sldNum" sz="quarter" idx="5"/>
          </p:nvPr>
        </p:nvSpPr>
        <p:spPr bwMode="auto">
          <a:xfrm>
            <a:off x="3851396" y="9433846"/>
            <a:ext cx="2943104" cy="4975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400" smtClean="0">
                <a:latin typeface="Times New Roman" pitchFamily="18" charset="0"/>
              </a:defRPr>
            </a:lvl1pPr>
          </a:lstStyle>
          <a:p>
            <a:pPr>
              <a:defRPr/>
            </a:pPr>
            <a:fld id="{84413E87-AEA5-44E9-BEBF-8780B4711C98}" type="slidenum">
              <a:rPr lang="en-GB"/>
              <a:pPr>
                <a:defRPr/>
              </a:pPr>
              <a:t>‹#›</a:t>
            </a:fld>
            <a:endParaRPr lang="en-GB"/>
          </a:p>
        </p:txBody>
      </p:sp>
    </p:spTree>
    <p:extLst>
      <p:ext uri="{BB962C8B-B14F-4D97-AF65-F5344CB8AC3E}">
        <p14:creationId xmlns="" xmlns:p14="http://schemas.microsoft.com/office/powerpoint/2010/main" val="2135787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90600">
              <a:defRPr>
                <a:solidFill>
                  <a:schemeClr val="tx1"/>
                </a:solidFill>
                <a:latin typeface="Arial" charset="0"/>
                <a:cs typeface="Arial" charset="0"/>
              </a:defRPr>
            </a:lvl1pPr>
            <a:lvl2pPr marL="742950" indent="-285750" defTabSz="990600">
              <a:defRPr>
                <a:solidFill>
                  <a:schemeClr val="tx1"/>
                </a:solidFill>
                <a:latin typeface="Arial" charset="0"/>
                <a:cs typeface="Arial" charset="0"/>
              </a:defRPr>
            </a:lvl2pPr>
            <a:lvl3pPr marL="1143000" indent="-228600" defTabSz="990600">
              <a:defRPr>
                <a:solidFill>
                  <a:schemeClr val="tx1"/>
                </a:solidFill>
                <a:latin typeface="Arial" charset="0"/>
                <a:cs typeface="Arial" charset="0"/>
              </a:defRPr>
            </a:lvl3pPr>
            <a:lvl4pPr marL="1600200" indent="-228600" defTabSz="990600">
              <a:defRPr>
                <a:solidFill>
                  <a:schemeClr val="tx1"/>
                </a:solidFill>
                <a:latin typeface="Arial" charset="0"/>
                <a:cs typeface="Arial" charset="0"/>
              </a:defRPr>
            </a:lvl4pPr>
            <a:lvl5pPr marL="2057400" indent="-228600" defTabSz="990600">
              <a:defRPr>
                <a:solidFill>
                  <a:schemeClr val="tx1"/>
                </a:solidFill>
                <a:latin typeface="Arial" charset="0"/>
                <a:cs typeface="Arial" charset="0"/>
              </a:defRPr>
            </a:lvl5pPr>
            <a:lvl6pPr marL="2514600" indent="-228600" algn="ctr" defTabSz="990600" eaLnBrk="0" fontAlgn="base" hangingPunct="0">
              <a:spcBef>
                <a:spcPct val="0"/>
              </a:spcBef>
              <a:spcAft>
                <a:spcPct val="0"/>
              </a:spcAft>
              <a:defRPr>
                <a:solidFill>
                  <a:schemeClr val="tx1"/>
                </a:solidFill>
                <a:latin typeface="Arial" charset="0"/>
                <a:cs typeface="Arial" charset="0"/>
              </a:defRPr>
            </a:lvl6pPr>
            <a:lvl7pPr marL="2971800" indent="-228600" algn="ctr" defTabSz="990600" eaLnBrk="0" fontAlgn="base" hangingPunct="0">
              <a:spcBef>
                <a:spcPct val="0"/>
              </a:spcBef>
              <a:spcAft>
                <a:spcPct val="0"/>
              </a:spcAft>
              <a:defRPr>
                <a:solidFill>
                  <a:schemeClr val="tx1"/>
                </a:solidFill>
                <a:latin typeface="Arial" charset="0"/>
                <a:cs typeface="Arial" charset="0"/>
              </a:defRPr>
            </a:lvl7pPr>
            <a:lvl8pPr marL="3429000" indent="-228600" algn="ctr" defTabSz="990600" eaLnBrk="0" fontAlgn="base" hangingPunct="0">
              <a:spcBef>
                <a:spcPct val="0"/>
              </a:spcBef>
              <a:spcAft>
                <a:spcPct val="0"/>
              </a:spcAft>
              <a:defRPr>
                <a:solidFill>
                  <a:schemeClr val="tx1"/>
                </a:solidFill>
                <a:latin typeface="Arial" charset="0"/>
                <a:cs typeface="Arial" charset="0"/>
              </a:defRPr>
            </a:lvl8pPr>
            <a:lvl9pPr marL="3886200" indent="-228600" algn="ctr" defTabSz="990600" eaLnBrk="0" fontAlgn="base" hangingPunct="0">
              <a:spcBef>
                <a:spcPct val="0"/>
              </a:spcBef>
              <a:spcAft>
                <a:spcPct val="0"/>
              </a:spcAft>
              <a:defRPr>
                <a:solidFill>
                  <a:schemeClr val="tx1"/>
                </a:solidFill>
                <a:latin typeface="Arial" charset="0"/>
                <a:cs typeface="Arial" charset="0"/>
              </a:defRPr>
            </a:lvl9pPr>
          </a:lstStyle>
          <a:p>
            <a:fld id="{15336B6A-51C6-4981-9D00-A1739E641ED9}" type="slidenum">
              <a:rPr lang="en-GB">
                <a:latin typeface="Times New Roman" pitchFamily="18" charset="0"/>
              </a:rPr>
              <a:pPr/>
              <a:t>1</a:t>
            </a:fld>
            <a:endParaRPr lang="en-GB">
              <a:latin typeface="Times New Roman" pitchFamily="18" charset="0"/>
            </a:endParaRPr>
          </a:p>
        </p:txBody>
      </p:sp>
      <p:sp>
        <p:nvSpPr>
          <p:cNvPr id="64515" name="Rectangle 2"/>
          <p:cNvSpPr>
            <a:spLocks noGrp="1" noRot="1" noChangeAspect="1" noChangeArrowheads="1" noTextEdit="1"/>
          </p:cNvSpPr>
          <p:nvPr>
            <p:ph type="sldImg"/>
          </p:nvPr>
        </p:nvSpPr>
        <p:spPr>
          <a:xfrm>
            <a:off x="914400" y="744538"/>
            <a:ext cx="4965700" cy="3725862"/>
          </a:xfrm>
          <a:ln/>
        </p:spPr>
      </p:sp>
      <p:sp>
        <p:nvSpPr>
          <p:cNvPr id="64516"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blocks:</a:t>
            </a:r>
          </a:p>
          <a:p>
            <a:pPr marL="0" indent="0">
              <a:buFont typeface="Arial" pitchFamily="34" charset="0"/>
              <a:buNone/>
            </a:pPr>
            <a:endParaRPr lang="en-US" dirty="0" smtClean="0"/>
          </a:p>
          <a:p>
            <a:r>
              <a:rPr lang="en-US" dirty="0" smtClean="0"/>
              <a:t>Connectors: </a:t>
            </a:r>
          </a:p>
          <a:p>
            <a:endParaRPr lang="en-US" dirty="0" smtClean="0"/>
          </a:p>
          <a:p>
            <a:r>
              <a:rPr lang="en-US" dirty="0" smtClean="0"/>
              <a:t>View</a:t>
            </a:r>
            <a:r>
              <a:rPr lang="en-US" baseline="0" dirty="0" smtClean="0"/>
              <a:t> – concern – stakeholder (1..*):</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Extra-functional requirements (Y + motivation) /N :</a:t>
            </a:r>
          </a:p>
          <a:p>
            <a:pPr marL="171450" indent="-171450">
              <a:buFont typeface="Arial" pitchFamily="34" charset="0"/>
              <a:buChar char="•"/>
            </a:pPr>
            <a:r>
              <a:rPr lang="en-US" baseline="0" dirty="0" smtClean="0"/>
              <a:t>Security: </a:t>
            </a:r>
          </a:p>
          <a:p>
            <a:pPr marL="171450" indent="-171450">
              <a:buFont typeface="Arial" pitchFamily="34" charset="0"/>
              <a:buChar char="•"/>
            </a:pPr>
            <a:r>
              <a:rPr lang="en-US" baseline="0" dirty="0" smtClean="0"/>
              <a:t>Availability &amp; reliability:</a:t>
            </a:r>
          </a:p>
          <a:p>
            <a:pPr marL="171450" indent="-171450">
              <a:buFont typeface="Arial" pitchFamily="34" charset="0"/>
              <a:buChar char="•"/>
            </a:pPr>
            <a:r>
              <a:rPr lang="en-US" baseline="0" dirty="0" smtClean="0"/>
              <a:t>Maintainability: </a:t>
            </a:r>
          </a:p>
          <a:p>
            <a:pPr marL="171450" indent="-171450">
              <a:buFont typeface="Arial" pitchFamily="34" charset="0"/>
              <a:buChar char="•"/>
            </a:pPr>
            <a:r>
              <a:rPr lang="en-US" baseline="0" dirty="0" smtClean="0"/>
              <a:t>Performance and scalability: </a:t>
            </a:r>
          </a:p>
          <a:p>
            <a:pPr marL="0" indent="0">
              <a:buFont typeface="Arial" pitchFamily="34" charset="0"/>
              <a:buNone/>
            </a:pPr>
            <a:endParaRPr lang="en-US" baseline="0" dirty="0" smtClean="0"/>
          </a:p>
          <a:p>
            <a:r>
              <a:rPr lang="en-US" baseline="0" dirty="0" smtClean="0"/>
              <a:t>Distribution (Y + motivation) /N :</a:t>
            </a:r>
          </a:p>
          <a:p>
            <a:endParaRPr lang="en-US" dirty="0" smtClean="0"/>
          </a:p>
          <a:p>
            <a:r>
              <a:rPr lang="en-US" dirty="0" smtClean="0"/>
              <a:t>Clarity/Semantics (</a:t>
            </a:r>
            <a:r>
              <a:rPr lang="en-US" baseline="0" dirty="0" smtClean="0"/>
              <a:t> </a:t>
            </a:r>
            <a:r>
              <a:rPr lang="en-US" baseline="0" dirty="0" smtClean="0">
                <a:sym typeface="Wingdings" panose="05000000000000000000" pitchFamily="2" charset="2"/>
              </a:rPr>
              <a:t> |  | )</a:t>
            </a:r>
            <a:r>
              <a:rPr lang="en-US" dirty="0" smtClean="0"/>
              <a:t> + motivation:</a:t>
            </a:r>
            <a:r>
              <a:rPr lang="en-US" baseline="0" dirty="0" smtClean="0"/>
              <a:t> </a:t>
            </a:r>
            <a:endParaRPr lang="en-US" dirty="0" smtClean="0"/>
          </a:p>
          <a:p>
            <a:endParaRPr lang="nl-NL" dirty="0" smtClean="0"/>
          </a:p>
          <a:p>
            <a:endParaRPr lang="nl-NL" dirty="0" smtClean="0"/>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84413E87-AEA5-44E9-BEBF-8780B4711C98}" type="slidenum">
              <a:rPr lang="en-GB" smtClean="0"/>
              <a:pPr>
                <a:defRPr/>
              </a:pPr>
              <a:t>5</a:t>
            </a:fld>
            <a:endParaRPr lang="en-GB"/>
          </a:p>
        </p:txBody>
      </p:sp>
    </p:spTree>
    <p:extLst>
      <p:ext uri="{BB962C8B-B14F-4D97-AF65-F5344CB8AC3E}">
        <p14:creationId xmlns="" xmlns:p14="http://schemas.microsoft.com/office/powerpoint/2010/main" val="14563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E6B59D76-96D3-470B-856D-D413C7CA0573}" type="datetime5">
              <a:rPr lang="en-US"/>
              <a:pPr>
                <a:defRPr/>
              </a:pPr>
              <a:t>21-Sep-15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4A50A36B-506B-4F77-8746-A4736BADB9E6}" type="slidenum">
              <a:rPr lang="en-US" smtClean="0"/>
              <a:pPr>
                <a:defRPr/>
              </a:pPr>
              <a:t>‹#›</a:t>
            </a:fld>
            <a:endParaRPr lang="en-US" dirty="0"/>
          </a:p>
        </p:txBody>
      </p:sp>
    </p:spTree>
    <p:extLst>
      <p:ext uri="{BB962C8B-B14F-4D97-AF65-F5344CB8AC3E}">
        <p14:creationId xmlns="" xmlns:p14="http://schemas.microsoft.com/office/powerpoint/2010/main" val="52791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CF9E53C-AE96-46CD-BDB8-04B3FEF33061}" type="datetime5">
              <a:rPr lang="en-US"/>
              <a:pPr>
                <a:defRPr/>
              </a:pPr>
              <a:t>21-Sep-15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9159B88B-0CB2-4DDB-847D-968508F3C273}" type="slidenum">
              <a:rPr lang="en-US" smtClean="0"/>
              <a:pPr>
                <a:defRPr/>
              </a:pPr>
              <a:t>‹#›</a:t>
            </a:fld>
            <a:endParaRPr lang="en-US" dirty="0"/>
          </a:p>
        </p:txBody>
      </p:sp>
    </p:spTree>
    <p:extLst>
      <p:ext uri="{BB962C8B-B14F-4D97-AF65-F5344CB8AC3E}">
        <p14:creationId xmlns="" xmlns:p14="http://schemas.microsoft.com/office/powerpoint/2010/main" val="32829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00B5FA7C-3799-4E89-A9B1-B68156E81013}" type="datetime5">
              <a:rPr lang="en-US"/>
              <a:pPr>
                <a:defRPr/>
              </a:pPr>
              <a:t>21-Sep-15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1AA58CFB-C7ED-4C12-8DAE-CFA6507220C8}" type="slidenum">
              <a:rPr lang="en-US"/>
              <a:pPr>
                <a:defRPr/>
              </a:pPr>
              <a:t>‹#›</a:t>
            </a:fld>
            <a:endParaRPr lang="en-US" dirty="0"/>
          </a:p>
        </p:txBody>
      </p:sp>
    </p:spTree>
    <p:extLst>
      <p:ext uri="{BB962C8B-B14F-4D97-AF65-F5344CB8AC3E}">
        <p14:creationId xmlns="" xmlns:p14="http://schemas.microsoft.com/office/powerpoint/2010/main" val="194574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81000"/>
            <a:ext cx="20193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81000"/>
            <a:ext cx="59055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151B651-5D99-4EE3-8838-479DDD91D4BB}" type="datetime5">
              <a:rPr lang="en-US"/>
              <a:pPr>
                <a:defRPr/>
              </a:pPr>
              <a:t>21-Sep-15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B48F904C-A966-4546-92F4-016A44886FFF}" type="slidenum">
              <a:rPr lang="en-US" smtClean="0"/>
              <a:pPr>
                <a:defRPr/>
              </a:pPr>
              <a:t>‹#›</a:t>
            </a:fld>
            <a:endParaRPr lang="en-US" dirty="0"/>
          </a:p>
        </p:txBody>
      </p:sp>
    </p:spTree>
    <p:extLst>
      <p:ext uri="{BB962C8B-B14F-4D97-AF65-F5344CB8AC3E}">
        <p14:creationId xmlns="" xmlns:p14="http://schemas.microsoft.com/office/powerpoint/2010/main" val="119346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6F79399D-A148-40D2-814E-E28BC31D44AD}" type="datetime5">
              <a:rPr lang="en-US"/>
              <a:pPr>
                <a:defRPr/>
              </a:pPr>
              <a:t>21-Sep-15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D2495B23-F071-4F35-8704-05653A066BA5}" type="slidenum">
              <a:rPr lang="en-US" smtClean="0"/>
              <a:pPr>
                <a:defRPr/>
              </a:pPr>
              <a:t>‹#›</a:t>
            </a:fld>
            <a:endParaRPr lang="en-US" dirty="0"/>
          </a:p>
        </p:txBody>
      </p:sp>
    </p:spTree>
    <p:extLst>
      <p:ext uri="{BB962C8B-B14F-4D97-AF65-F5344CB8AC3E}">
        <p14:creationId xmlns="" xmlns:p14="http://schemas.microsoft.com/office/powerpoint/2010/main" val="295073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BD83F6DC-DADD-4050-8459-8A0CE860B803}" type="datetime5">
              <a:rPr lang="en-US"/>
              <a:pPr>
                <a:defRPr/>
              </a:pPr>
              <a:t>21-Sep-15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C7910879-29B3-4ABB-A4E0-01EBA6921334}" type="slidenum">
              <a:rPr lang="en-US" smtClean="0"/>
              <a:pPr>
                <a:defRPr/>
              </a:pPr>
              <a:t>‹#›</a:t>
            </a:fld>
            <a:endParaRPr lang="en-US" dirty="0"/>
          </a:p>
        </p:txBody>
      </p:sp>
    </p:spTree>
    <p:extLst>
      <p:ext uri="{BB962C8B-B14F-4D97-AF65-F5344CB8AC3E}">
        <p14:creationId xmlns="" xmlns:p14="http://schemas.microsoft.com/office/powerpoint/2010/main" val="370081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2954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954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5BB6C944-08D0-45D4-A87F-5C719CE3DD5C}" type="datetime5">
              <a:rPr lang="en-US"/>
              <a:pPr>
                <a:defRPr/>
              </a:pPr>
              <a:t>21-Sep-15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C3BDD90C-2A75-4FEE-B333-7EA132218A38}" type="slidenum">
              <a:rPr lang="en-US"/>
              <a:pPr>
                <a:defRPr/>
              </a:pPr>
              <a:t>‹#›</a:t>
            </a:fld>
            <a:endParaRPr lang="en-US" dirty="0"/>
          </a:p>
        </p:txBody>
      </p:sp>
    </p:spTree>
    <p:extLst>
      <p:ext uri="{BB962C8B-B14F-4D97-AF65-F5344CB8AC3E}">
        <p14:creationId xmlns="" xmlns:p14="http://schemas.microsoft.com/office/powerpoint/2010/main" val="88657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0C08E72D-78EC-4AD8-BB1B-32003EA36AB4}" type="datetime5">
              <a:rPr lang="en-US"/>
              <a:pPr>
                <a:defRPr/>
              </a:pPr>
              <a:t>21-Sep-15</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507E4F8B-F636-404E-B601-C7855D528E46}" type="slidenum">
              <a:rPr lang="en-US" smtClean="0"/>
              <a:pPr>
                <a:defRPr/>
              </a:pPr>
              <a:t>‹#›</a:t>
            </a:fld>
            <a:endParaRPr lang="en-US" dirty="0"/>
          </a:p>
        </p:txBody>
      </p:sp>
    </p:spTree>
    <p:extLst>
      <p:ext uri="{BB962C8B-B14F-4D97-AF65-F5344CB8AC3E}">
        <p14:creationId xmlns="" xmlns:p14="http://schemas.microsoft.com/office/powerpoint/2010/main" val="353842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6F7CFB07-84CD-4EAE-B3A3-56AF7513D807}" type="datetime5">
              <a:rPr lang="en-US"/>
              <a:pPr>
                <a:defRPr/>
              </a:pPr>
              <a:t>21-Sep-15</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6179E9BE-6F82-4C0F-B793-67029602CAA5}" type="slidenum">
              <a:rPr lang="en-US" smtClean="0"/>
              <a:pPr>
                <a:defRPr/>
              </a:pPr>
              <a:t>‹#›</a:t>
            </a:fld>
            <a:endParaRPr lang="en-US" dirty="0"/>
          </a:p>
        </p:txBody>
      </p:sp>
    </p:spTree>
    <p:extLst>
      <p:ext uri="{BB962C8B-B14F-4D97-AF65-F5344CB8AC3E}">
        <p14:creationId xmlns="" xmlns:p14="http://schemas.microsoft.com/office/powerpoint/2010/main" val="255501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8DE21956-FB66-47E8-9CF2-76A3D7A75086}" type="datetime5">
              <a:rPr lang="en-US"/>
              <a:pPr>
                <a:defRPr/>
              </a:pPr>
              <a:t>21-Sep-15</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1E9653F7-F796-48F7-AE59-C763E8737626}" type="slidenum">
              <a:rPr lang="en-US" smtClean="0"/>
              <a:pPr>
                <a:defRPr/>
              </a:pPr>
              <a:t>‹#›</a:t>
            </a:fld>
            <a:endParaRPr lang="en-US" dirty="0"/>
          </a:p>
        </p:txBody>
      </p:sp>
    </p:spTree>
    <p:extLst>
      <p:ext uri="{BB962C8B-B14F-4D97-AF65-F5344CB8AC3E}">
        <p14:creationId xmlns="" xmlns:p14="http://schemas.microsoft.com/office/powerpoint/2010/main" val="276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pPr>
              <a:defRPr/>
            </a:pPr>
            <a:fld id="{DA21D424-0305-4DDE-A4AF-09161FDA6DA8}" type="datetime5">
              <a:rPr lang="en-US" smtClean="0"/>
              <a:pPr>
                <a:defRPr/>
              </a:pPr>
              <a:t>21-Sep-15</a:t>
            </a:fld>
            <a:endParaRPr lang="en-US"/>
          </a:p>
        </p:txBody>
      </p:sp>
      <p:sp>
        <p:nvSpPr>
          <p:cNvPr id="4" name="Footer Placeholder 3"/>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5" name="Slide Number Placeholder 4"/>
          <p:cNvSpPr>
            <a:spLocks noGrp="1"/>
          </p:cNvSpPr>
          <p:nvPr>
            <p:ph type="sldNum" sz="quarter" idx="12"/>
          </p:nvPr>
        </p:nvSpPr>
        <p:spPr/>
        <p:txBody>
          <a:bodyPr/>
          <a:lstStyle/>
          <a:p>
            <a:pPr>
              <a:defRPr/>
            </a:pPr>
            <a:r>
              <a:rPr lang="en-US" dirty="0" smtClean="0"/>
              <a:t>2IMN10-HW1 </a:t>
            </a:r>
            <a:fld id="{C9073DC7-FB2B-46B4-BFC9-D4617DDEEF7E}" type="slidenum">
              <a:rPr lang="en-US" smtClean="0"/>
              <a:pPr>
                <a:defRPr/>
              </a:pPr>
              <a:t>‹#›</a:t>
            </a:fld>
            <a:endParaRPr lang="en-US" dirty="0"/>
          </a:p>
        </p:txBody>
      </p:sp>
    </p:spTree>
    <p:extLst>
      <p:ext uri="{BB962C8B-B14F-4D97-AF65-F5344CB8AC3E}">
        <p14:creationId xmlns="" xmlns:p14="http://schemas.microsoft.com/office/powerpoint/2010/main" val="165897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960C686-89C0-4661-BFE2-F5864C8291FC}" type="datetime5">
              <a:rPr lang="en-US"/>
              <a:pPr>
                <a:defRPr/>
              </a:pPr>
              <a:t>21-Sep-15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046A4DB9-82A1-41B1-971C-9DC1CEF9B9D6}" type="slidenum">
              <a:rPr lang="en-US"/>
              <a:pPr>
                <a:defRPr/>
              </a:pPr>
              <a:t>‹#›</a:t>
            </a:fld>
            <a:endParaRPr lang="en-US" dirty="0"/>
          </a:p>
        </p:txBody>
      </p:sp>
    </p:spTree>
    <p:extLst>
      <p:ext uri="{BB962C8B-B14F-4D97-AF65-F5344CB8AC3E}">
        <p14:creationId xmlns="" xmlns:p14="http://schemas.microsoft.com/office/powerpoint/2010/main" val="222259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uelogo"/>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977900"/>
            <a:ext cx="6858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Line 3"/>
          <p:cNvSpPr>
            <a:spLocks noChangeShapeType="1"/>
          </p:cNvSpPr>
          <p:nvPr/>
        </p:nvSpPr>
        <p:spPr bwMode="auto">
          <a:xfrm>
            <a:off x="685800" y="0"/>
            <a:ext cx="0" cy="274320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8" name="Picture 5" descr="tuelogo"/>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977900"/>
            <a:ext cx="685800"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Rectangle 6"/>
          <p:cNvSpPr>
            <a:spLocks noGrp="1" noChangeArrowheads="1"/>
          </p:cNvSpPr>
          <p:nvPr>
            <p:ph type="title"/>
          </p:nvPr>
        </p:nvSpPr>
        <p:spPr bwMode="auto">
          <a:xfrm>
            <a:off x="762000" y="381000"/>
            <a:ext cx="8077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7"/>
          <p:cNvSpPr>
            <a:spLocks noGrp="1" noChangeArrowheads="1"/>
          </p:cNvSpPr>
          <p:nvPr>
            <p:ph type="body" idx="1"/>
          </p:nvPr>
        </p:nvSpPr>
        <p:spPr bwMode="auto">
          <a:xfrm>
            <a:off x="762000" y="1295400"/>
            <a:ext cx="80772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0840" name="Rectangle 8"/>
          <p:cNvSpPr>
            <a:spLocks noGrp="1" noChangeArrowheads="1"/>
          </p:cNvSpPr>
          <p:nvPr>
            <p:ph type="dt" sz="half" idx="2"/>
          </p:nvPr>
        </p:nvSpPr>
        <p:spPr bwMode="auto">
          <a:xfrm>
            <a:off x="685800" y="6338888"/>
            <a:ext cx="1951038" cy="330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fld id="{DA21D424-0305-4DDE-A4AF-09161FDA6DA8}" type="datetime5">
              <a:rPr lang="en-US"/>
              <a:pPr>
                <a:defRPr/>
              </a:pPr>
              <a:t>21-Sep-15</a:t>
            </a:fld>
            <a:endParaRPr lang="en-US" dirty="0"/>
          </a:p>
        </p:txBody>
      </p:sp>
      <p:sp>
        <p:nvSpPr>
          <p:cNvPr id="760841" name="Rectangle 9"/>
          <p:cNvSpPr>
            <a:spLocks noGrp="1" noChangeArrowheads="1"/>
          </p:cNvSpPr>
          <p:nvPr>
            <p:ph type="ftr" sz="quarter" idx="3"/>
          </p:nvPr>
        </p:nvSpPr>
        <p:spPr bwMode="auto">
          <a:xfrm>
            <a:off x="2681288" y="6354763"/>
            <a:ext cx="3556000" cy="322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r>
              <a:rPr lang="en-US" dirty="0"/>
              <a:t>Rudolf Mak </a:t>
            </a:r>
            <a:r>
              <a:rPr lang="en-GB" dirty="0"/>
              <a:t>TU/e Computer Science</a:t>
            </a:r>
            <a:endParaRPr lang="en-US" dirty="0"/>
          </a:p>
        </p:txBody>
      </p:sp>
      <p:sp>
        <p:nvSpPr>
          <p:cNvPr id="760842" name="Rectangle 10"/>
          <p:cNvSpPr>
            <a:spLocks noGrp="1" noChangeArrowheads="1"/>
          </p:cNvSpPr>
          <p:nvPr>
            <p:ph type="sldNum" sz="quarter" idx="4"/>
          </p:nvPr>
        </p:nvSpPr>
        <p:spPr bwMode="auto">
          <a:xfrm>
            <a:off x="6688138" y="6354763"/>
            <a:ext cx="2114550"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r>
              <a:rPr lang="en-US" dirty="0" smtClean="0"/>
              <a:t>2IMN10-HW1 </a:t>
            </a:r>
            <a:fld id="{C9073DC7-FB2B-46B4-BFC9-D4617DDEEF7E}" type="slidenum">
              <a:rPr lang="en-US" smtClean="0"/>
              <a:pPr>
                <a:defRPr/>
              </a:pPr>
              <a:t>‹#›</a:t>
            </a:fld>
            <a:endParaRPr lang="en-US" dirty="0"/>
          </a:p>
        </p:txBody>
      </p:sp>
      <p:sp>
        <p:nvSpPr>
          <p:cNvPr id="1034" name="Line 11"/>
          <p:cNvSpPr>
            <a:spLocks noChangeShapeType="1"/>
          </p:cNvSpPr>
          <p:nvPr/>
        </p:nvSpPr>
        <p:spPr bwMode="auto">
          <a:xfrm flipH="1">
            <a:off x="0" y="6264275"/>
            <a:ext cx="2411413" cy="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Line 12"/>
          <p:cNvSpPr>
            <a:spLocks noChangeShapeType="1"/>
          </p:cNvSpPr>
          <p:nvPr/>
        </p:nvSpPr>
        <p:spPr bwMode="auto">
          <a:xfrm>
            <a:off x="8915400" y="0"/>
            <a:ext cx="0" cy="274320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13"/>
          <p:cNvSpPr>
            <a:spLocks noChangeShapeType="1"/>
          </p:cNvSpPr>
          <p:nvPr/>
        </p:nvSpPr>
        <p:spPr bwMode="auto">
          <a:xfrm flipH="1">
            <a:off x="0" y="1219200"/>
            <a:ext cx="3276600" cy="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14"/>
          <p:cNvSpPr>
            <a:spLocks noChangeShapeType="1"/>
          </p:cNvSpPr>
          <p:nvPr/>
        </p:nvSpPr>
        <p:spPr bwMode="auto">
          <a:xfrm>
            <a:off x="685800" y="0"/>
            <a:ext cx="0" cy="2743200"/>
          </a:xfrm>
          <a:prstGeom prst="line">
            <a:avLst/>
          </a:prstGeom>
          <a:noFill/>
          <a:ln w="3810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8" name="Picture 15" descr="san-logo"/>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0" y="5319713"/>
            <a:ext cx="836613"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9" name="Picture 16" descr="san-logo"/>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6324600" y="6324600"/>
            <a:ext cx="2841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5" r:id="rId8"/>
    <p:sldLayoutId id="2147483661" r:id="rId9"/>
    <p:sldLayoutId id="2147483662" r:id="rId10"/>
    <p:sldLayoutId id="2147483663" r:id="rId11"/>
    <p:sldLayoutId id="2147483664" r:id="rId12"/>
  </p:sldLayoutIdLst>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400">
          <a:solidFill>
            <a:schemeClr val="accent2"/>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562100" indent="-228600" algn="l" rtl="0" eaLnBrk="0" fontAlgn="base" hangingPunct="0">
        <a:spcBef>
          <a:spcPct val="20000"/>
        </a:spcBef>
        <a:spcAft>
          <a:spcPct val="0"/>
        </a:spcAft>
        <a:buChar char="–"/>
        <a:defRPr sz="2000">
          <a:solidFill>
            <a:schemeClr val="tx1"/>
          </a:solidFill>
          <a:latin typeface="+mn-lt"/>
        </a:defRPr>
      </a:lvl4pPr>
      <a:lvl5pPr marL="1981200" indent="-228600" algn="l" rtl="0" eaLnBrk="0" fontAlgn="base" hangingPunct="0">
        <a:spcBef>
          <a:spcPct val="20000"/>
        </a:spcBef>
        <a:spcAft>
          <a:spcPct val="0"/>
        </a:spcAft>
        <a:buChar char="»"/>
        <a:defRPr sz="2000">
          <a:solidFill>
            <a:schemeClr val="tx1"/>
          </a:solidFill>
          <a:latin typeface="+mn-lt"/>
        </a:defRPr>
      </a:lvl5pPr>
      <a:lvl6pPr marL="2438400" indent="-228600" algn="l" rtl="0" eaLnBrk="0" fontAlgn="base" hangingPunct="0">
        <a:spcBef>
          <a:spcPct val="20000"/>
        </a:spcBef>
        <a:spcAft>
          <a:spcPct val="0"/>
        </a:spcAft>
        <a:buChar char="»"/>
        <a:defRPr sz="2000">
          <a:solidFill>
            <a:schemeClr val="tx1"/>
          </a:solidFill>
          <a:latin typeface="+mn-lt"/>
        </a:defRPr>
      </a:lvl6pPr>
      <a:lvl7pPr marL="2895600" indent="-228600" algn="l" rtl="0" eaLnBrk="0" fontAlgn="base" hangingPunct="0">
        <a:spcBef>
          <a:spcPct val="20000"/>
        </a:spcBef>
        <a:spcAft>
          <a:spcPct val="0"/>
        </a:spcAft>
        <a:buChar char="»"/>
        <a:defRPr sz="2000">
          <a:solidFill>
            <a:schemeClr val="tx1"/>
          </a:solidFill>
          <a:latin typeface="+mn-lt"/>
        </a:defRPr>
      </a:lvl7pPr>
      <a:lvl8pPr marL="3352800" indent="-228600" algn="l" rtl="0" eaLnBrk="0" fontAlgn="base" hangingPunct="0">
        <a:spcBef>
          <a:spcPct val="20000"/>
        </a:spcBef>
        <a:spcAft>
          <a:spcPct val="0"/>
        </a:spcAft>
        <a:buChar char="»"/>
        <a:defRPr sz="2000">
          <a:solidFill>
            <a:schemeClr val="tx1"/>
          </a:solidFill>
          <a:latin typeface="+mn-lt"/>
        </a:defRPr>
      </a:lvl8pPr>
      <a:lvl9pPr marL="38100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2"/>
          <p:cNvSpPr>
            <a:spLocks noGrp="1" noChangeArrowheads="1"/>
          </p:cNvSpPr>
          <p:nvPr>
            <p:ph type="ctrTitle"/>
          </p:nvPr>
        </p:nvSpPr>
        <p:spPr>
          <a:xfrm>
            <a:off x="656565" y="1493785"/>
            <a:ext cx="7772400" cy="1470025"/>
          </a:xfrm>
        </p:spPr>
        <p:txBody>
          <a:bodyPr>
            <a:normAutofit fontScale="90000"/>
          </a:bodyPr>
          <a:lstStyle/>
          <a:p>
            <a:r>
              <a:rPr lang="en-US" dirty="0" smtClean="0"/>
              <a:t>Architecture of Distributed Systems </a:t>
            </a:r>
            <a:br>
              <a:rPr lang="en-US" dirty="0" smtClean="0"/>
            </a:br>
            <a:r>
              <a:rPr lang="en-US" dirty="0" smtClean="0"/>
              <a:t>2015-2016</a:t>
            </a:r>
          </a:p>
        </p:txBody>
      </p:sp>
      <p:sp>
        <p:nvSpPr>
          <p:cNvPr id="5126" name="Rectangle 3"/>
          <p:cNvSpPr>
            <a:spLocks noGrp="1" noChangeArrowheads="1"/>
          </p:cNvSpPr>
          <p:nvPr>
            <p:ph type="subTitle" idx="1"/>
          </p:nvPr>
        </p:nvSpPr>
        <p:spPr>
          <a:xfrm>
            <a:off x="1331640" y="2888940"/>
            <a:ext cx="6400800" cy="1752600"/>
          </a:xfrm>
        </p:spPr>
        <p:txBody>
          <a:bodyPr/>
          <a:lstStyle/>
          <a:p>
            <a:r>
              <a:rPr lang="en-US" sz="3200" dirty="0" smtClean="0"/>
              <a:t>Homework assignment 2</a:t>
            </a:r>
          </a:p>
          <a:p>
            <a:r>
              <a:rPr lang="en-US" sz="3200" dirty="0" smtClean="0"/>
              <a:t>TU/e Parking System</a:t>
            </a:r>
          </a:p>
          <a:p>
            <a:endParaRPr lang="en-US" dirty="0" smtClean="0"/>
          </a:p>
          <a:p>
            <a:r>
              <a:rPr lang="en-US" dirty="0" smtClean="0"/>
              <a:t>Jasper Selman, 0741516</a:t>
            </a:r>
          </a:p>
          <a:p>
            <a:r>
              <a:rPr lang="en-US" dirty="0" smtClean="0"/>
              <a:t>Ramon de </a:t>
            </a:r>
            <a:r>
              <a:rPr lang="en-US" dirty="0" err="1" smtClean="0"/>
              <a:t>Vaan</a:t>
            </a:r>
            <a:r>
              <a:rPr lang="en-US" dirty="0" smtClean="0"/>
              <a:t>, 0758873</a:t>
            </a:r>
          </a:p>
        </p:txBody>
      </p:sp>
      <p:sp>
        <p:nvSpPr>
          <p:cNvPr id="5122" name="Date Placeholder 3"/>
          <p:cNvSpPr>
            <a:spLocks noGrp="1"/>
          </p:cNvSpPr>
          <p:nvPr>
            <p:ph type="dt" sz="half" idx="10"/>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fld id="{F7D3E634-46B0-4104-B8D4-4602278630F2}" type="datetime5">
              <a:rPr lang="en-US"/>
              <a:pPr/>
              <a:t>21-Sep-15</a:t>
            </a:fld>
            <a:endParaRPr lang="en-US"/>
          </a:p>
        </p:txBody>
      </p:sp>
      <p:sp>
        <p:nvSpPr>
          <p:cNvPr id="5124" name="Slide Number Placeholder 5"/>
          <p:cNvSpPr>
            <a:spLocks noGrp="1"/>
          </p:cNvSpPr>
          <p:nvPr>
            <p:ph type="sldNum" sz="quarter" idx="12"/>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dirty="0" smtClean="0"/>
              <a:t>2IMN10-HW2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dirty="0" smtClean="0"/>
              <a:t>TODO</a:t>
            </a:r>
            <a:endParaRPr lang="en-US" sz="1200" dirty="0" smtClean="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Style(s)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b="1" dirty="0" smtClean="0"/>
              <a:t>Request- Reply / Remote Procedure Call:</a:t>
            </a:r>
          </a:p>
          <a:p>
            <a:r>
              <a:rPr lang="en-US" sz="1200" dirty="0" smtClean="0"/>
              <a:t>We think that the most important interaction style used is the request- reply style or  remote procedure style. This </a:t>
            </a:r>
          </a:p>
          <a:p>
            <a:r>
              <a:rPr lang="en-US" sz="1200" dirty="0" smtClean="0"/>
              <a:t>style is used because of the client server connection. Users log in on their account (client) and make requests about </a:t>
            </a:r>
          </a:p>
          <a:p>
            <a:r>
              <a:rPr lang="en-US" sz="1200" dirty="0" smtClean="0"/>
              <a:t>their accounts to the server. This style is very common for Remote procedure calls, it has good portability of code, it </a:t>
            </a:r>
          </a:p>
          <a:p>
            <a:r>
              <a:rPr lang="en-US" sz="1200" dirty="0" smtClean="0"/>
              <a:t>reduces the language and operating system dependence and accesses transparency. Especially the dependence on </a:t>
            </a:r>
          </a:p>
          <a:p>
            <a:r>
              <a:rPr lang="en-US" sz="1200" dirty="0" smtClean="0"/>
              <a:t>OS is important since users might log in on their account using different browsers and/or OS. It is important that this </a:t>
            </a:r>
          </a:p>
          <a:p>
            <a:r>
              <a:rPr lang="en-US" sz="1200" dirty="0" smtClean="0"/>
              <a:t>works. </a:t>
            </a:r>
          </a:p>
          <a:p>
            <a:endParaRPr lang="en-US" sz="1200" dirty="0" smtClean="0"/>
          </a:p>
          <a:p>
            <a:r>
              <a:rPr lang="en-US" sz="1200" dirty="0" smtClean="0"/>
              <a:t>Problems that need to addressed though, are scalability and reliability. You do not want that when a lot of </a:t>
            </a:r>
          </a:p>
          <a:p>
            <a:r>
              <a:rPr lang="en-US" sz="1200" dirty="0" smtClean="0"/>
              <a:t>employees/students login on the system, that the system fails or that transactions to you account are missing. </a:t>
            </a:r>
          </a:p>
          <a:p>
            <a:endParaRPr lang="en-US" sz="1200" dirty="0" smtClean="0"/>
          </a:p>
          <a:p>
            <a:r>
              <a:rPr lang="en-US" sz="1200" dirty="0" smtClean="0"/>
              <a:t>The communication between the server and the client need to be synchronous because of the issues just mentioned. </a:t>
            </a:r>
          </a:p>
          <a:p>
            <a:r>
              <a:rPr lang="en-US" sz="1200" dirty="0" smtClean="0"/>
              <a:t>When you make a change to your account you want the server to reply if the action is confirmed or not. If you make it </a:t>
            </a:r>
          </a:p>
          <a:p>
            <a:r>
              <a:rPr lang="en-US" sz="1200" dirty="0" smtClean="0"/>
              <a:t>a</a:t>
            </a:r>
            <a:r>
              <a:rPr lang="en-US" sz="1200" dirty="0" smtClean="0"/>
              <a:t>synchronous weird things can happen, since the client can continue while it is in an error state. </a:t>
            </a:r>
            <a:endParaRPr lang="en-US" sz="1200" dirty="0" smtClean="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4</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1510" y="1358770"/>
            <a:ext cx="4515780" cy="4463789"/>
          </a:xfrm>
          <a:prstGeom prst="rect">
            <a:avLst/>
          </a:prstGeom>
          <a:noFill/>
          <a:ln w="9525">
            <a:noFill/>
            <a:miter lim="800000"/>
            <a:headEnd/>
            <a:tailEnd/>
          </a:ln>
        </p:spPr>
      </p:pic>
      <p:sp>
        <p:nvSpPr>
          <p:cNvPr id="7" name="Rectangle 3"/>
          <p:cNvSpPr txBox="1">
            <a:spLocks noChangeArrowheads="1"/>
          </p:cNvSpPr>
          <p:nvPr/>
        </p:nvSpPr>
        <p:spPr bwMode="auto">
          <a:xfrm>
            <a:off x="4707015" y="1358769"/>
            <a:ext cx="4240560" cy="4725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Stakeholders:</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There are some stakeholders that we can easily define.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These are the people who will use the system the most.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These are obviously employees and students. They part at</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 the TU/e, but also need to maintain their accounts such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that there balances are high enough to keep on parking at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 TU/e.</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 parking service has to make sure that the system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keeps working and every now and a while need to prepare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for events for which may or may not free parking is</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 available.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At last we also have external persons. For this you can think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of people who are involved in events, business people but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also guest lecturers and many others. They also need to be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able to park their car on the TU/e campus.</a:t>
            </a: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dirty="0"/>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5</a:t>
            </a:fld>
            <a:endParaRPr lang="en-US" dirty="0"/>
          </a:p>
        </p:txBody>
      </p:sp>
      <p:sp>
        <p:nvSpPr>
          <p:cNvPr id="8" name="Content Placeholder 7"/>
          <p:cNvSpPr>
            <a:spLocks noGrp="1"/>
          </p:cNvSpPr>
          <p:nvPr>
            <p:ph idx="1"/>
          </p:nvPr>
        </p:nvSpPr>
        <p:spPr/>
        <p:txBody>
          <a:bodyPr/>
          <a:lstStyle/>
          <a:p>
            <a:endParaRPr lang="en-US"/>
          </a:p>
        </p:txBody>
      </p:sp>
      <p:sp>
        <p:nvSpPr>
          <p:cNvPr id="9" name="Title 8"/>
          <p:cNvSpPr>
            <a:spLocks noGrp="1"/>
          </p:cNvSpPr>
          <p:nvPr>
            <p:ph type="title"/>
          </p:nvPr>
        </p:nvSpPr>
        <p:spPr/>
        <p:txBody>
          <a:bodyPr/>
          <a:lstStyle/>
          <a:p>
            <a:r>
              <a:rPr lang="en-US" dirty="0" smtClean="0"/>
              <a:t>Message Sequence Chart</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01570" y="1223755"/>
            <a:ext cx="7695855" cy="5140287"/>
          </a:xfrm>
          <a:prstGeom prst="rect">
            <a:avLst/>
          </a:prstGeom>
          <a:noFill/>
          <a:ln w="9525">
            <a:noFill/>
            <a:miter lim="800000"/>
            <a:headEnd/>
            <a:tailEnd/>
          </a:ln>
        </p:spPr>
      </p:pic>
    </p:spTree>
    <p:extLst>
      <p:ext uri="{BB962C8B-B14F-4D97-AF65-F5344CB8AC3E}">
        <p14:creationId xmlns="" xmlns:p14="http://schemas.microsoft.com/office/powerpoint/2010/main" val="1536031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&amp; Viewpoints</a:t>
            </a:r>
            <a:endParaRPr lang="en-US" dirty="0"/>
          </a:p>
        </p:txBody>
      </p:sp>
      <p:sp>
        <p:nvSpPr>
          <p:cNvPr id="3" name="Content Placeholder 2"/>
          <p:cNvSpPr>
            <a:spLocks noGrp="1"/>
          </p:cNvSpPr>
          <p:nvPr>
            <p:ph idx="1"/>
          </p:nvPr>
        </p:nvSpPr>
        <p:spPr/>
        <p:txBody>
          <a:bodyPr/>
          <a:lstStyle/>
          <a:p>
            <a:r>
              <a:rPr lang="en-US" sz="1800" b="1" dirty="0" smtClean="0"/>
              <a:t>Use Case Diagram:</a:t>
            </a:r>
          </a:p>
          <a:p>
            <a:r>
              <a:rPr lang="en-US" sz="1400" b="1" dirty="0" smtClean="0"/>
              <a:t>Information: </a:t>
            </a:r>
            <a:r>
              <a:rPr lang="en-US" sz="1200" dirty="0" smtClean="0"/>
              <a:t>This is a very simple diagram which describes the most common scenario’s which need to be executed on the parking system. This involves parking at the TU/e, checking accounts and changing balances. When a certain actor is involved in a use case, an arrow is drawn to that use case. </a:t>
            </a:r>
            <a:endParaRPr lang="en-US" sz="1600" b="1" dirty="0" smtClean="0"/>
          </a:p>
          <a:p>
            <a:r>
              <a:rPr lang="en-US" sz="1400" b="1" dirty="0" smtClean="0"/>
              <a:t>Stakeholders: </a:t>
            </a:r>
            <a:r>
              <a:rPr lang="en-US" sz="1200" dirty="0" smtClean="0"/>
              <a:t>As described before the stakeholders in this diagram are employees, students, external persons and the parking service. </a:t>
            </a:r>
          </a:p>
          <a:p>
            <a:r>
              <a:rPr lang="en-US" sz="1400" b="1" dirty="0" smtClean="0"/>
              <a:t>Viewpoints: </a:t>
            </a:r>
            <a:r>
              <a:rPr lang="en-US" sz="1200" dirty="0" smtClean="0"/>
              <a:t>This diagram has two viewpoints. The scenario and logical viewpoints where the users can see what they can do using this system. </a:t>
            </a:r>
          </a:p>
          <a:p>
            <a:endParaRPr lang="en-US" sz="1200" dirty="0" smtClean="0"/>
          </a:p>
          <a:p>
            <a:r>
              <a:rPr lang="en-US" sz="1800" b="1" dirty="0" smtClean="0"/>
              <a:t>Message Sequence Chart:</a:t>
            </a:r>
          </a:p>
          <a:p>
            <a:r>
              <a:rPr lang="en-US" sz="1400" b="1" dirty="0" smtClean="0"/>
              <a:t>Information: </a:t>
            </a:r>
            <a:r>
              <a:rPr lang="en-US" sz="1200" dirty="0" smtClean="0"/>
              <a:t>This chart shows the interaction of the users to the parking system for the most important (in our opinion) scenarios. The actors in the scenario’s could be employees/students/external persons. The most important parts with which the user needs to interact are modeled in the charts. The chart shows how the </a:t>
            </a:r>
            <a:r>
              <a:rPr lang="en-US" sz="1200" dirty="0" smtClean="0"/>
              <a:t> </a:t>
            </a:r>
            <a:r>
              <a:rPr lang="en-US" sz="1200" dirty="0" smtClean="0"/>
              <a:t>interaction between the parts happens and in what order. The arrows between parts are labeled such that it is clear what they do. </a:t>
            </a:r>
            <a:endParaRPr lang="en-US" sz="1200" b="1" dirty="0" smtClean="0"/>
          </a:p>
          <a:p>
            <a:r>
              <a:rPr lang="en-US" sz="1400" b="1" dirty="0" smtClean="0"/>
              <a:t>Stakeholders: </a:t>
            </a:r>
            <a:r>
              <a:rPr lang="en-US" sz="1200" dirty="0" smtClean="0"/>
              <a:t>The stakeholders of the former use case diagram are now also involved. On top of that other people who benefit from this chart are programmers and testers. They know how components have to interact and what has to happen.</a:t>
            </a:r>
            <a:endParaRPr lang="en-US" sz="1200" dirty="0" smtClean="0"/>
          </a:p>
          <a:p>
            <a:r>
              <a:rPr lang="en-US" sz="1400" b="1" dirty="0" smtClean="0"/>
              <a:t>Viewpoints</a:t>
            </a:r>
            <a:r>
              <a:rPr lang="en-US" sz="1400" b="1" dirty="0" smtClean="0"/>
              <a:t>: </a:t>
            </a:r>
            <a:r>
              <a:rPr lang="en-US" sz="1200" dirty="0" smtClean="0"/>
              <a:t>This </a:t>
            </a:r>
            <a:r>
              <a:rPr lang="en-US" sz="1200" dirty="0" smtClean="0"/>
              <a:t>diagram </a:t>
            </a:r>
            <a:r>
              <a:rPr lang="en-US" sz="1200" dirty="0" smtClean="0"/>
              <a:t>also has two viewpoints, namely the process view and the scenario view. Programmers and testers see how the various parts interact and how they should be tested. The implementation details can be determined by the programmers. </a:t>
            </a:r>
            <a:endParaRPr lang="en-US" sz="1200" dirty="0" smtClean="0"/>
          </a:p>
          <a:p>
            <a:endParaRPr lang="en-US" sz="1800" b="1"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dirty="0"/>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Functional Requirements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dirty="0" smtClean="0"/>
              <a:t>Security:</a:t>
            </a:r>
          </a:p>
          <a:p>
            <a:r>
              <a:rPr lang="en-US" sz="1200" dirty="0" smtClean="0"/>
              <a:t>T</a:t>
            </a:r>
            <a:r>
              <a:rPr lang="en-US" sz="1200" dirty="0" smtClean="0"/>
              <a:t>here are accounts at stake and these accounts contain personal data, which the employees do not  want to be </a:t>
            </a:r>
          </a:p>
          <a:p>
            <a:r>
              <a:rPr lang="en-US" sz="1200" dirty="0" smtClean="0"/>
              <a:t>available for everyone (think of license plates). This is why this system needs to have a certain level of security to </a:t>
            </a:r>
          </a:p>
          <a:p>
            <a:r>
              <a:rPr lang="en-US" sz="1200" dirty="0" smtClean="0"/>
              <a:t>make sure that this information stays classified.</a:t>
            </a:r>
          </a:p>
          <a:p>
            <a:endParaRPr lang="en-US" sz="1400" dirty="0" smtClean="0"/>
          </a:p>
          <a:p>
            <a:r>
              <a:rPr lang="en-US" sz="2000" dirty="0" smtClean="0"/>
              <a:t>Availability:</a:t>
            </a:r>
          </a:p>
          <a:p>
            <a:r>
              <a:rPr lang="en-US" sz="1200" dirty="0" smtClean="0"/>
              <a:t>It is important that at every moment of the day the system works (especially the gate system). If that that part does </a:t>
            </a:r>
          </a:p>
          <a:p>
            <a:r>
              <a:rPr lang="en-US" sz="1200" dirty="0" smtClean="0"/>
              <a:t>not work, people are not able to go to their work. Next to that if the online account system fails, then people are not </a:t>
            </a:r>
          </a:p>
          <a:p>
            <a:r>
              <a:rPr lang="en-US" sz="1200" dirty="0" smtClean="0"/>
              <a:t>able to change their balance and therefore might not be able to leave campus.</a:t>
            </a:r>
          </a:p>
          <a:p>
            <a:endParaRPr lang="en-US" sz="1400" dirty="0" smtClean="0"/>
          </a:p>
          <a:p>
            <a:r>
              <a:rPr lang="en-US" sz="2000" dirty="0" smtClean="0"/>
              <a:t>Maintainability:</a:t>
            </a:r>
          </a:p>
          <a:p>
            <a:r>
              <a:rPr lang="en-US" sz="1200" dirty="0" smtClean="0"/>
              <a:t>You want a system that is easy to maintain. There are several systems build on each other (the old ticket system and </a:t>
            </a:r>
          </a:p>
          <a:p>
            <a:r>
              <a:rPr lang="en-US" sz="1200" dirty="0" smtClean="0"/>
              <a:t>the new license plate system).You should be able to maintain these parts separately. </a:t>
            </a:r>
          </a:p>
          <a:p>
            <a:endParaRPr lang="en-US" sz="1200" dirty="0" smtClean="0"/>
          </a:p>
          <a:p>
            <a:r>
              <a:rPr lang="en-US" sz="2000" dirty="0" smtClean="0"/>
              <a:t>Usability:</a:t>
            </a:r>
          </a:p>
          <a:p>
            <a:r>
              <a:rPr lang="en-US" sz="1200" dirty="0" smtClean="0"/>
              <a:t>Since there are a lot of users who use the system and the system need to work fast (for the gate part), since </a:t>
            </a:r>
          </a:p>
          <a:p>
            <a:r>
              <a:rPr lang="en-US" sz="1200" dirty="0" smtClean="0"/>
              <a:t>the gates to the university will be blocked, the system need to be easy to use. The part regarding the gates should</a:t>
            </a:r>
          </a:p>
          <a:p>
            <a:r>
              <a:rPr lang="en-US" sz="1200" dirty="0" smtClean="0"/>
              <a:t>o</a:t>
            </a:r>
            <a:r>
              <a:rPr lang="en-US" sz="1200" dirty="0" smtClean="0"/>
              <a:t>nly require a few actions. The online system may be somewhat more complex, but should still be easy to use and</a:t>
            </a:r>
          </a:p>
          <a:p>
            <a:r>
              <a:rPr lang="en-US" sz="1200" dirty="0" smtClean="0"/>
              <a:t>clear.</a:t>
            </a:r>
            <a:endParaRPr lang="en-US" sz="1200" dirty="0" smtClean="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Scenario</a:t>
            </a:r>
            <a:endParaRPr lang="en-US"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21-Sep-15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8</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76545" y="1583795"/>
            <a:ext cx="5490610" cy="1578340"/>
          </a:xfrm>
          <a:prstGeom prst="rect">
            <a:avLst/>
          </a:prstGeom>
          <a:noFill/>
          <a:ln w="9525">
            <a:noFill/>
            <a:miter lim="800000"/>
            <a:headEnd/>
            <a:tailEnd/>
          </a:ln>
        </p:spPr>
      </p:pic>
      <p:sp>
        <p:nvSpPr>
          <p:cNvPr id="7" name="Content Placeholder 2"/>
          <p:cNvSpPr>
            <a:spLocks noGrp="1"/>
          </p:cNvSpPr>
          <p:nvPr>
            <p:ph idx="1"/>
          </p:nvPr>
        </p:nvSpPr>
        <p:spPr>
          <a:xfrm>
            <a:off x="431540" y="3293985"/>
            <a:ext cx="8370930" cy="2880320"/>
          </a:xfrm>
        </p:spPr>
        <p:txBody>
          <a:bodyPr/>
          <a:lstStyle/>
          <a:p>
            <a:r>
              <a:rPr lang="en-US" sz="1200" dirty="0" smtClean="0"/>
              <a:t>We have created a scenario, where it is hard for the system to decide what has to happen next. This scenario is shown </a:t>
            </a:r>
          </a:p>
          <a:p>
            <a:r>
              <a:rPr lang="en-US" sz="1200" dirty="0" smtClean="0"/>
              <a:t>with blocks, which represent which action happens after the other action. </a:t>
            </a:r>
          </a:p>
          <a:p>
            <a:endParaRPr lang="en-US" sz="1200" dirty="0" smtClean="0"/>
          </a:p>
          <a:p>
            <a:r>
              <a:rPr lang="en-US" sz="1200" dirty="0" smtClean="0"/>
              <a:t>First an employee/student arrives at the TU/e. His license plate cannot be scanned and he forgot his TU/e employee / </a:t>
            </a:r>
          </a:p>
          <a:p>
            <a:r>
              <a:rPr lang="en-US" sz="1200" dirty="0" smtClean="0"/>
              <a:t>student card. The only option left is to take a ticket from the machine so he does that.  Now after a long day the person </a:t>
            </a:r>
          </a:p>
          <a:p>
            <a:r>
              <a:rPr lang="en-US" sz="1200" dirty="0" smtClean="0"/>
              <a:t>wants to leave the TU/e again. He forgot that he had taken a ticket, because his license plate was registered. He drives </a:t>
            </a:r>
          </a:p>
          <a:p>
            <a:r>
              <a:rPr lang="en-US" sz="1200" dirty="0" smtClean="0"/>
              <a:t>up to the gates and this time the license plate scanner works. Only there is a problem. It never registered the car arriving </a:t>
            </a:r>
          </a:p>
          <a:p>
            <a:r>
              <a:rPr lang="en-US" sz="1200" dirty="0" smtClean="0"/>
              <a:t>at the TU/e, so it does not know whether it should open the gate or not and what price should be accounted. For all the </a:t>
            </a:r>
          </a:p>
          <a:p>
            <a:r>
              <a:rPr lang="en-US" sz="1200" dirty="0" smtClean="0"/>
              <a:t>machine knows the vehicle was already 5 days on the TU/e. </a:t>
            </a:r>
          </a:p>
          <a:p>
            <a:endParaRPr lang="en-US" sz="1200" dirty="0" smtClean="0"/>
          </a:p>
          <a:p>
            <a:r>
              <a:rPr lang="en-US" sz="1200" dirty="0" smtClean="0"/>
              <a:t>This example shows us that there are scenario’s which gives problems when the old and the new parking system </a:t>
            </a:r>
          </a:p>
          <a:p>
            <a:r>
              <a:rPr lang="en-US" sz="1200" dirty="0" smtClean="0"/>
              <a:t>intervene.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10;\usepackage{color}&#10;\usepackage{amsmath}&#10;\usepackage{amssymb}&#10;\newcommand{\Confs}{\mathcal{C}}&#10;\newcommand{\Iconfs}{\mathcal{I}}&#10;\newcommand{\intsym}{\mathrm{int}}&#10;\newcommand{\boolsym}{\mathrm{boolean}}&#10;\newcommand{\nodesym}{\mathrm{node}}&#10;\newcommand{\sendto}[2]&#10;{\mathop{\mathtt{send}}\, #1 \mathop{\mathtt{to}} #2}&#10;\newcommand{\sendtowith}[3]&#10;{\sendto{#1}{#2} \mathop{\mathtt{with}} #3}&#10;\newcommand{\shout}{\mathop{\mathtt{shout}}}&#10;\newcommand{\rec}{\mathop{\mathtt{receive}}\,}&#10;\newcommand{\recfrom}[2]&#10;{\rec #1 \mathop{\mathtt{from}} #2}&#10;\newcommand{\recfromthis}[2]&#10;{\rec #1 \mathop{\mathtt{fromthis}} #2}&#10;\newcommand{\pat}{:\!:}&#10;\newcommand{\istep}{\vdash^{i}}&#10;\newcommand{\rstep}{\vdash^{r}}&#10;\newcommand{\sstep}{\vdash^{s}}&#10;\newcommand{\astep}{\vdash}&#10;\newcommand{\trel}{\rightarrow}&#10;\newcommand{\trelstar}{\rightsquicarrow}&#10;\newcommand{\ass}{\mathbin{:=}}&#10;\newcommand{\asselem}{\mathbin{:\in}}&#10;\newcommand{\crd}{\mathop{\#}}&#10;\newcommand{\bb}{\mathop{\mathbf{begin}}}&#10;\newcommand{\be}{\mathbf{end}}&#10;\newcommand{\proc}{\mathbf{procedure}}&#10;\newcommand{\bif}{\mathop{\mathbf{if}}}&#10;\newcommand{\bth}{\mathbf{then}}&#10;\newcommand{\bel}{\mathbf{else}}&#10;\newcommand{\ifthen}[1]&#10;{\mathop{\mathbf{if}} #1 \mathrel {\mathbf{then}}}&#10;\newcommand{\ifthenelse}[2]&#10;{\bif #1 \mathrel{\bth} #2 \mathrel{\bel}}&#10;\newcommand{\probe}[2]&#10;{#1 \mathrel{\mathit{is~available~on}} #2}&#10;\newcommand{\bwh}{\mathop{\mathbf{while}}}&#10;\newcommand{\bdo}{\mathbf{do}}&#10;\newcommand{\whiledo}[1]&#10;{\bwh #1 \mathrel {\bdo}}&#10;\newcommand{\bfa}{\mathop{\mathbf{forall}}}&#10;\newcommand{\foralldo}[1]&#10;{\bfa #1 \mathrel{\bdo}}&#10;\newcommand{\bvar}{\mathop{\mathbf{var}}}&#10;\newcommand{\bcons}{\mathop{\mathbf{cons}}}&#10;\newcommand{\binit}{\mathop{\mathbf{init}}}&#10;\newcommand{\bstop}{\mathbf{stop}}&#10;\newcommand{\bskip}{\mathbf{skip}}&#10;\newcommand{\tok}{\mathbf{tok}}&#10;\newcommand{\sig}{\mathbf{sig}}&#10;\newcommand{\mes}{\mathbf{mes}}&#10;\newcommand{\ack}{\mathbf{ack}}&#10;\newcommand{\pack}{\mathbf{pack}}&#10;\newcommand{\mesi}[1]{\langle #1 \rangle}&#10;\newcommand{\mesii}[2]{\langle #1, #2 \rangle}&#10;\newcommand{\mesiii}[3]{\langle #1, #2, #3 \rangle}&#10;\newcommand{\Ts}{(\Confs, \trel, \Iconfs)}&#10;\newcommand{\enabled}[2]{#1 \stackrel{#2}{\rightarrow}}&#10;\newcommand{\colcom}[1]&#10;{\color{blue}(*  #1 *) \color{black}}&#10;\setlength{\textwidth}{1.20\textwidth}&#10;\pagestyle{empty}&#10;\begin{document}&#10;&#10;\end{document}&#10;"/>
  <p:tag name="TEX2PS" val="latex $(base).tex; dvips -D $(res) -E -o $(base).ps $(base).dvi"/>
  <p:tag name="EXTERNALEDITCOMMAND" val="winedit %"/>
  <p:tag name="GHOSTSCRIPTCOMMAND" val="C:\MiKTeX\gstools\gs8.14\bin\gswin32c"/>
  <p:tag name="DEFAULTBITMAP" val="png256"/>
  <p:tag name="DEFAULTBLEND" val="False"/>
  <p:tag name="DEFAULTTRANSPARENT" val="False"/>
  <p:tag name="DEFAULTWORKAROUNDTRANSPARENCYBUG" val="False"/>
  <p:tag name="DEFAULTRESOLUTION" val="1200"/>
  <p:tag name="DEFAULTMAGNIFICATION" val="1"/>
  <p:tag name="DEFAULTFONTSIZE" val="10"/>
  <p:tag name="DEFAULTWIDTH" val="531"/>
  <p:tag name="DEFAULTHEIGHT" val="446"/>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73582</TotalTime>
  <Words>1197</Words>
  <Application>Microsoft Office PowerPoint</Application>
  <PresentationFormat>On-screen Show (4:3)</PresentationFormat>
  <Paragraphs>119</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Blank Presentation</vt:lpstr>
      <vt:lpstr>Architecture of Distributed Systems  2015-2016</vt:lpstr>
      <vt:lpstr>Architectural Style(s)</vt:lpstr>
      <vt:lpstr>Interaction Style(s)</vt:lpstr>
      <vt:lpstr>Use Case Diagram</vt:lpstr>
      <vt:lpstr>Message Sequence Chart</vt:lpstr>
      <vt:lpstr>Stakeholders &amp; Viewpoints</vt:lpstr>
      <vt:lpstr>Extra Functional Requirements</vt:lpstr>
      <vt:lpstr>Worst Case Scenario</vt:lpstr>
    </vt:vector>
  </TitlesOfParts>
  <Company>TU Eindhoven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Ramon de Vaan;Jasper Selman</dc:creator>
  <cp:lastModifiedBy>student</cp:lastModifiedBy>
  <cp:revision>885</cp:revision>
  <cp:lastPrinted>2014-09-09T12:28:42Z</cp:lastPrinted>
  <dcterms:created xsi:type="dcterms:W3CDTF">2001-06-23T15:42:30Z</dcterms:created>
  <dcterms:modified xsi:type="dcterms:W3CDTF">2015-09-21T13:08:31Z</dcterms:modified>
</cp:coreProperties>
</file>