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57" r:id="rId6"/>
    <p:sldId id="268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altLang="zh-CN" dirty="0"/>
              <a:t>More about atoms and molecules</a:t>
            </a:r>
            <a:endParaRPr lang="zh-CN" altLang="en-US" dirty="0"/>
          </a:p>
        </p:txBody>
      </p:sp>
      <p:pic>
        <p:nvPicPr>
          <p:cNvPr id="22530" name="Picture 2" descr="http://ts1.mm.bing.net/th?id=H.4609493032896400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7912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How to use a mole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 number of atoms or molecules in a mole is defined such that the mass of one mole of a substance, in grams, is exactly equal to the substance's atomic or molecular weight. </a:t>
            </a:r>
          </a:p>
          <a:p>
            <a:r>
              <a:rPr lang="en-US" dirty="0"/>
              <a:t>For example, the molecular weight of natural water is about 18.015, so one mole of water is about 18.015 grams. </a:t>
            </a:r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781550"/>
            <a:ext cx="25431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moles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Change 2 </a:t>
            </a:r>
            <a:r>
              <a:rPr lang="en-US" b="1" dirty="0"/>
              <a:t>moles</a:t>
            </a:r>
            <a:r>
              <a:rPr lang="en-US" dirty="0"/>
              <a:t> of N</a:t>
            </a:r>
            <a:r>
              <a:rPr lang="en-US" baseline="-25000" dirty="0"/>
              <a:t>2</a:t>
            </a:r>
            <a:r>
              <a:rPr lang="en-US" dirty="0"/>
              <a:t> to grams.  (The molecular weight of N</a:t>
            </a:r>
            <a:r>
              <a:rPr lang="en-US" baseline="-25000" dirty="0"/>
              <a:t>2</a:t>
            </a:r>
            <a:r>
              <a:rPr lang="en-US" dirty="0"/>
              <a:t> is 14 grams/mole)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Change 36 g of C-12 to </a:t>
            </a:r>
            <a:r>
              <a:rPr lang="en-US" b="1" dirty="0"/>
              <a:t>moles</a:t>
            </a:r>
            <a:r>
              <a:rPr lang="en-US" dirty="0"/>
              <a:t>. (The atomic weight of C-12 is 12 grams/mole)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an atom mostly made of?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A) The nucleus</a:t>
            </a:r>
          </a:p>
          <a:p>
            <a:endParaRPr lang="en-US" altLang="zh-CN" dirty="0"/>
          </a:p>
          <a:p>
            <a:r>
              <a:rPr lang="en-US" altLang="zh-CN" dirty="0"/>
              <a:t>B) Electrons</a:t>
            </a:r>
          </a:p>
          <a:p>
            <a:endParaRPr lang="en-US" altLang="zh-CN" dirty="0"/>
          </a:p>
          <a:p>
            <a:r>
              <a:rPr lang="en-US" altLang="zh-CN" dirty="0"/>
              <a:t>C) Empty space (nothing)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" y="3581400"/>
            <a:ext cx="51816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an atom mostly made of?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A) The nucleus</a:t>
            </a:r>
          </a:p>
          <a:p>
            <a:endParaRPr lang="en-US" altLang="zh-CN" dirty="0"/>
          </a:p>
          <a:p>
            <a:r>
              <a:rPr lang="en-US" altLang="zh-CN" dirty="0"/>
              <a:t>B) Electrons</a:t>
            </a:r>
          </a:p>
          <a:p>
            <a:endParaRPr lang="en-US" altLang="zh-CN" dirty="0"/>
          </a:p>
          <a:p>
            <a:r>
              <a:rPr lang="en-US" altLang="zh-CN" dirty="0"/>
              <a:t>C) Empty space (nothing)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sizes of things in an atom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nucleus of an atom is very small compared to the size of the atom</a:t>
            </a:r>
          </a:p>
          <a:p>
            <a:r>
              <a:rPr lang="en-US" altLang="zh-CN" dirty="0"/>
              <a:t>Electrons are also very small compared to protons and neutrons</a:t>
            </a:r>
          </a:p>
          <a:p>
            <a:r>
              <a:rPr lang="en-US" dirty="0"/>
              <a:t>If a proton were the size of a marble, an electron would be about the width of a human hair, and the electron would be about 4 kilometers away from the proton.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Rutherford Model of the Atom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“Rutherford Model” of the atom is a simple way of thinking of an atom</a:t>
            </a:r>
          </a:p>
          <a:p>
            <a:r>
              <a:rPr lang="en-US" altLang="zh-CN" dirty="0"/>
              <a:t>It is not correct in some ways</a:t>
            </a:r>
          </a:p>
          <a:p>
            <a:r>
              <a:rPr lang="en-US" altLang="zh-CN" dirty="0"/>
              <a:t>In the Rutherford Model, electrons move around (orbit) the nucleus like planets moving around the sun</a:t>
            </a:r>
            <a:endParaRPr lang="zh-CN" altLang="en-US" dirty="0"/>
          </a:p>
        </p:txBody>
      </p:sp>
      <p:pic>
        <p:nvPicPr>
          <p:cNvPr id="20484" name="Picture 4" descr="http://ts2.mm.bing.net/th?id=H.4822935699720117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419599"/>
            <a:ext cx="1981200" cy="2201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Probability is the chance that something will happen</a:t>
            </a:r>
          </a:p>
          <a:p>
            <a:r>
              <a:rPr lang="en-US" altLang="zh-CN" dirty="0"/>
              <a:t>It is a number between 0 (definitely won’t happen) to 1 (definitely will happen)</a:t>
            </a:r>
          </a:p>
          <a:p>
            <a:r>
              <a:rPr lang="en-US" altLang="zh-CN" dirty="0"/>
              <a:t>If I roll a 6-sided die, the probability of rolling a 6 is 1/6 (0.167). It is the same probability for rolling any of the numbers on the die.</a:t>
            </a:r>
            <a:endParaRPr lang="zh-CN" altLang="en-US" dirty="0"/>
          </a:p>
        </p:txBody>
      </p:sp>
      <p:pic>
        <p:nvPicPr>
          <p:cNvPr id="25602" name="Picture 2" descr="http://ts4.mm.bing.net/th?id=H.4884551291502635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5334000"/>
            <a:ext cx="2857500" cy="1762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Electron </a:t>
            </a:r>
            <a:r>
              <a:rPr lang="en-US" altLang="zh-CN" dirty="0" err="1"/>
              <a:t>Orbitals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Electrons have a certain probability of being in a certain place at any time. </a:t>
            </a:r>
          </a:p>
          <a:p>
            <a:r>
              <a:rPr lang="en-US" sz="3600" dirty="0"/>
              <a:t>This probability has a shape called an “orbital”</a:t>
            </a:r>
          </a:p>
          <a:p>
            <a:r>
              <a:rPr lang="en-US" altLang="zh-CN" sz="3600" dirty="0"/>
              <a:t>We don’t really know                                           where electrons are at                                            any time, but we know                                                    their </a:t>
            </a:r>
            <a:r>
              <a:rPr lang="en-US" altLang="zh-CN" sz="3600" dirty="0" err="1"/>
              <a:t>orbitals</a:t>
            </a:r>
            <a:r>
              <a:rPr lang="en-US" altLang="zh-CN" sz="3600" dirty="0"/>
              <a:t> (where                                                       they might be)</a:t>
            </a:r>
            <a:endParaRPr lang="zh-CN" altLang="en-US" sz="3600" dirty="0"/>
          </a:p>
        </p:txBody>
      </p:sp>
      <p:pic>
        <p:nvPicPr>
          <p:cNvPr id="10244" name="Picture 4" descr="http://ts4.mm.bing.net/th?id=H.4538488635196935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75" y="3886200"/>
            <a:ext cx="4048125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An ion is an atom or molecule in which the # of electrons is not equal to the # of protons</a:t>
            </a:r>
          </a:p>
          <a:p>
            <a:r>
              <a:rPr lang="en-US" dirty="0"/>
              <a:t>This gives the atom an overall positive or negative electrical charge</a:t>
            </a:r>
          </a:p>
          <a:p>
            <a:r>
              <a:rPr lang="en-US" altLang="zh-CN" dirty="0"/>
              <a:t>If </a:t>
            </a:r>
            <a:r>
              <a:rPr lang="en-US" dirty="0"/>
              <a:t>it has a positive charge its called a </a:t>
            </a:r>
            <a:r>
              <a:rPr lang="en-US" dirty="0" err="1"/>
              <a:t>cation</a:t>
            </a:r>
            <a:r>
              <a:rPr lang="en-US" dirty="0"/>
              <a:t>. </a:t>
            </a:r>
          </a:p>
          <a:p>
            <a:r>
              <a:rPr lang="en-US" dirty="0"/>
              <a:t>If it has a negative charge its called an anion.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555274"/>
            <a:ext cx="4495800" cy="230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Avogadro Constant and Mole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“Avogadro constant” is a number, and is about 6.022×10</a:t>
            </a:r>
            <a:r>
              <a:rPr lang="en-US" baseline="30000" dirty="0"/>
              <a:t>23 </a:t>
            </a:r>
            <a:r>
              <a:rPr lang="en-US" dirty="0"/>
              <a:t>or 602,200,000,000,000,000,000,000</a:t>
            </a:r>
          </a:p>
          <a:p>
            <a:r>
              <a:rPr lang="en-US" dirty="0"/>
              <a:t>A mole is the amount of any substance that has an Avogadro’s constant (6.022×10</a:t>
            </a:r>
            <a:r>
              <a:rPr lang="en-US" baseline="30000" dirty="0"/>
              <a:t>23</a:t>
            </a:r>
            <a:r>
              <a:rPr lang="en-US" dirty="0"/>
              <a:t>) atoms or molecules</a:t>
            </a:r>
          </a:p>
        </p:txBody>
      </p:sp>
      <p:pic>
        <p:nvPicPr>
          <p:cNvPr id="8194" name="Picture 2" descr="http://ts3.mm.bing.net/th?id=H.4534876547973502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724400"/>
            <a:ext cx="2857500" cy="18954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0" y="57150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“Mole” is also the name of an animal that lives underground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490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More about atoms and molecules</vt:lpstr>
      <vt:lpstr>What is an atom mostly made of?</vt:lpstr>
      <vt:lpstr>What is an atom mostly made of?</vt:lpstr>
      <vt:lpstr>The sizes of things in an atom</vt:lpstr>
      <vt:lpstr>The Rutherford Model of the Atom</vt:lpstr>
      <vt:lpstr>Probability</vt:lpstr>
      <vt:lpstr>Electron Orbitals</vt:lpstr>
      <vt:lpstr>Ions</vt:lpstr>
      <vt:lpstr>Avogadro Constant and Mole</vt:lpstr>
      <vt:lpstr>How to use a mole</vt:lpstr>
      <vt:lpstr>Problems with moles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atoms and molecules</dc:title>
  <dc:creator>Teacher</dc:creator>
  <cp:lastModifiedBy>Talha Javed</cp:lastModifiedBy>
  <cp:revision>20</cp:revision>
  <dcterms:created xsi:type="dcterms:W3CDTF">2013-04-08T06:36:13Z</dcterms:created>
  <dcterms:modified xsi:type="dcterms:W3CDTF">2025-03-08T20:40:18Z</dcterms:modified>
</cp:coreProperties>
</file>