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9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1072" y="176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ED9C-B9C9-8741-9537-79AC2148F83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65AE-F790-6742-8F8F-587390D5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D65AE-F790-6742-8F8F-587390D50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7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03D-8E1E-0847-AB74-B7FC4FF0E5D4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MATH 6380P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Final</a:t>
            </a:r>
            <a:r>
              <a:rPr lang="en-US" dirty="0"/>
              <a:t>-Project 1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 err="1">
                <a:solidFill>
                  <a:schemeClr val="bg1"/>
                </a:solidFill>
              </a:rPr>
              <a:t>Nexperia</a:t>
            </a:r>
            <a:r>
              <a:rPr lang="en-US" altLang="zh-CN" dirty="0">
                <a:solidFill>
                  <a:schemeClr val="bg1"/>
                </a:solidFill>
              </a:rPr>
              <a:t> Image Classification II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with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Noise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Handling</a:t>
            </a:r>
          </a:p>
          <a:p>
            <a:pPr algn="ctr"/>
            <a:r>
              <a:rPr lang="en-US" altLang="zh-CN" sz="1000" dirty="0" err="1">
                <a:solidFill>
                  <a:schemeClr val="bg1"/>
                </a:solidFill>
              </a:rPr>
              <a:t>Huimin</a:t>
            </a:r>
            <a:r>
              <a:rPr lang="zh-CN" altLang="en-US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>
                <a:solidFill>
                  <a:schemeClr val="bg1"/>
                </a:solidFill>
              </a:rPr>
              <a:t>WU</a:t>
            </a:r>
            <a:r>
              <a:rPr lang="en-US" altLang="zh-CN" sz="1000" baseline="30000" dirty="0">
                <a:solidFill>
                  <a:schemeClr val="bg1"/>
                </a:solidFill>
              </a:rPr>
              <a:t>1</a:t>
            </a:r>
            <a:r>
              <a:rPr lang="en-US" sz="1000" dirty="0">
                <a:solidFill>
                  <a:schemeClr val="bg1"/>
                </a:solidFill>
              </a:rPr>
              <a:t>	{</a:t>
            </a:r>
            <a:r>
              <a:rPr lang="en-US" altLang="zh-CN" sz="1000" dirty="0" err="1">
                <a:solidFill>
                  <a:schemeClr val="bg1"/>
                </a:solidFill>
              </a:rPr>
              <a:t>hwubl</a:t>
            </a:r>
            <a:r>
              <a:rPr lang="en-US" sz="1000" dirty="0">
                <a:solidFill>
                  <a:schemeClr val="bg1"/>
                </a:solidFill>
              </a:rPr>
              <a:t>}@</a:t>
            </a:r>
            <a:r>
              <a:rPr lang="en-US" sz="1000" dirty="0" err="1">
                <a:solidFill>
                  <a:schemeClr val="bg1"/>
                </a:solidFill>
              </a:rPr>
              <a:t>ust.hk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altLang="zh-CN" sz="1000" baseline="30000" dirty="0">
                <a:solidFill>
                  <a:schemeClr val="bg1"/>
                </a:solidFill>
              </a:rPr>
              <a:t>1</a:t>
            </a:r>
            <a:r>
              <a:rPr lang="en-US" sz="1000">
                <a:solidFill>
                  <a:schemeClr val="bg1"/>
                </a:solidFill>
              </a:rPr>
              <a:t>: </a:t>
            </a:r>
            <a:r>
              <a:rPr lang="en-US" altLang="zh-CN" sz="1000">
                <a:solidFill>
                  <a:schemeClr val="bg1"/>
                </a:solidFill>
              </a:rPr>
              <a:t>20669876,</a:t>
            </a:r>
            <a:r>
              <a:rPr lang="zh-CN" altLang="en-US" sz="100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Department of Computer Science and Engineering, HKUST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895" y="1178476"/>
            <a:ext cx="3794332" cy="264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 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4895" y="1443396"/>
            <a:ext cx="3794332" cy="148538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/>
              <a:t>This</a:t>
            </a:r>
            <a:r>
              <a:rPr lang="zh-CN" altLang="en-US" sz="1000" dirty="0"/>
              <a:t> </a:t>
            </a:r>
            <a:r>
              <a:rPr lang="en-US" altLang="zh-CN" sz="1000" dirty="0"/>
              <a:t>work</a:t>
            </a:r>
            <a:r>
              <a:rPr lang="zh-CN" altLang="en-US" sz="1000" dirty="0"/>
              <a:t> </a:t>
            </a:r>
            <a:r>
              <a:rPr lang="en-US" altLang="zh-CN" sz="1000" dirty="0"/>
              <a:t>is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differentiate</a:t>
            </a:r>
            <a:r>
              <a:rPr lang="zh-CN" altLang="en-US" sz="1000" dirty="0"/>
              <a:t> </a:t>
            </a:r>
            <a:r>
              <a:rPr lang="en-US" altLang="zh-CN" sz="1000" dirty="0"/>
              <a:t>good</a:t>
            </a:r>
            <a:r>
              <a:rPr lang="zh-CN" altLang="en-US" sz="1000" dirty="0"/>
              <a:t> </a:t>
            </a:r>
            <a:r>
              <a:rPr lang="en-US" altLang="zh-CN" sz="1000" dirty="0"/>
              <a:t>semi-conductor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defect</a:t>
            </a:r>
            <a:r>
              <a:rPr lang="zh-CN" altLang="en-US" sz="1000" dirty="0"/>
              <a:t> </a:t>
            </a:r>
            <a:r>
              <a:rPr lang="en-US" altLang="zh-CN" sz="1000" dirty="0"/>
              <a:t>semi-conductors</a:t>
            </a:r>
            <a:r>
              <a:rPr lang="zh-CN" altLang="en-US" sz="1000" dirty="0"/>
              <a:t> </a:t>
            </a:r>
            <a:r>
              <a:rPr lang="en-US" altLang="zh-CN" sz="1000" dirty="0"/>
              <a:t>using</a:t>
            </a:r>
            <a:r>
              <a:rPr lang="zh-CN" altLang="en-US" sz="1000" dirty="0"/>
              <a:t>  </a:t>
            </a:r>
            <a:r>
              <a:rPr lang="en-US" altLang="zh-CN" sz="1000" dirty="0"/>
              <a:t>deep</a:t>
            </a:r>
            <a:r>
              <a:rPr lang="zh-CN" altLang="en-US" sz="1000" dirty="0"/>
              <a:t> </a:t>
            </a:r>
            <a:r>
              <a:rPr lang="en-US" altLang="zh-CN" sz="1000" dirty="0"/>
              <a:t>learning</a:t>
            </a:r>
            <a:r>
              <a:rPr lang="zh-CN" altLang="en-US" sz="1000" dirty="0"/>
              <a:t> </a:t>
            </a:r>
            <a:r>
              <a:rPr lang="en-US" altLang="zh-CN" sz="1000" dirty="0"/>
              <a:t>techniques.</a:t>
            </a:r>
            <a:r>
              <a:rPr lang="zh-CN" altLang="en-US" sz="1000" dirty="0"/>
              <a:t> </a:t>
            </a:r>
            <a:r>
              <a:rPr lang="en-US" altLang="zh-CN" sz="1000" dirty="0"/>
              <a:t>Besides,</a:t>
            </a:r>
            <a:r>
              <a:rPr lang="zh-CN" altLang="en-US" sz="1000" dirty="0"/>
              <a:t> </a:t>
            </a:r>
            <a:r>
              <a:rPr lang="en-US" altLang="zh-CN" sz="1000" dirty="0"/>
              <a:t>considering</a:t>
            </a:r>
            <a:r>
              <a:rPr lang="zh-CN" altLang="en-US" sz="1000" dirty="0"/>
              <a:t> </a:t>
            </a:r>
            <a:r>
              <a:rPr lang="en-US" altLang="zh-CN" sz="1000" dirty="0"/>
              <a:t>that</a:t>
            </a:r>
            <a:r>
              <a:rPr lang="zh-CN" altLang="en-US" sz="1000" dirty="0"/>
              <a:t> </a:t>
            </a:r>
            <a:r>
              <a:rPr lang="en-US" altLang="zh-CN" sz="1000" dirty="0"/>
              <a:t>there</a:t>
            </a:r>
            <a:r>
              <a:rPr lang="zh-CN" altLang="en-US" sz="1000" dirty="0"/>
              <a:t> </a:t>
            </a:r>
            <a:r>
              <a:rPr lang="en-US" altLang="zh-CN" sz="1000" dirty="0"/>
              <a:t>are</a:t>
            </a:r>
            <a:r>
              <a:rPr lang="zh-CN" altLang="en-US" sz="1000" dirty="0"/>
              <a:t> </a:t>
            </a:r>
            <a:r>
              <a:rPr lang="en-US" altLang="zh-CN" sz="1000" dirty="0"/>
              <a:t>noisy</a:t>
            </a:r>
            <a:r>
              <a:rPr lang="zh-CN" altLang="en-US" sz="1000" dirty="0"/>
              <a:t> </a:t>
            </a:r>
            <a:r>
              <a:rPr lang="en-US" altLang="zh-CN" sz="1000" dirty="0"/>
              <a:t>labels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dataset,</a:t>
            </a:r>
            <a:r>
              <a:rPr lang="zh-CN" altLang="en-US" sz="1000" dirty="0"/>
              <a:t> </a:t>
            </a:r>
            <a:r>
              <a:rPr lang="en-US" altLang="zh-CN" sz="1000" dirty="0"/>
              <a:t>i.e.,</a:t>
            </a:r>
            <a:r>
              <a:rPr lang="zh-CN" altLang="en-US" sz="1000" dirty="0"/>
              <a:t> </a:t>
            </a:r>
            <a:r>
              <a:rPr lang="en-US" altLang="zh-CN" sz="1000" dirty="0"/>
              <a:t>some</a:t>
            </a:r>
            <a:r>
              <a:rPr lang="zh-CN" altLang="en-US" sz="1000" dirty="0"/>
              <a:t> </a:t>
            </a:r>
            <a:r>
              <a:rPr lang="en-US" altLang="zh-CN" sz="1000" dirty="0"/>
              <a:t>good</a:t>
            </a:r>
            <a:r>
              <a:rPr lang="zh-CN" altLang="en-US" sz="1000" dirty="0"/>
              <a:t> </a:t>
            </a:r>
            <a:r>
              <a:rPr lang="en-US" altLang="zh-CN" sz="1000" dirty="0"/>
              <a:t>semi-conductors</a:t>
            </a:r>
            <a:r>
              <a:rPr lang="zh-CN" altLang="en-US" sz="1000" dirty="0"/>
              <a:t> </a:t>
            </a:r>
            <a:r>
              <a:rPr lang="en-US" altLang="zh-CN" sz="1000" dirty="0"/>
              <a:t>are</a:t>
            </a:r>
            <a:r>
              <a:rPr lang="zh-CN" altLang="en-US" sz="1000" dirty="0"/>
              <a:t> </a:t>
            </a:r>
            <a:r>
              <a:rPr lang="en-US" altLang="zh-CN" sz="1000" dirty="0"/>
              <a:t>mislabeled</a:t>
            </a:r>
            <a:r>
              <a:rPr lang="zh-CN" altLang="en-US" sz="1000" dirty="0"/>
              <a:t> </a:t>
            </a:r>
            <a:r>
              <a:rPr lang="en-US" altLang="zh-CN" sz="1000" dirty="0"/>
              <a:t>as</a:t>
            </a:r>
            <a:r>
              <a:rPr lang="zh-CN" altLang="en-US" sz="1000" dirty="0"/>
              <a:t> </a:t>
            </a:r>
            <a:r>
              <a:rPr lang="en-US" altLang="zh-CN" sz="1000" dirty="0"/>
              <a:t>”defect”</a:t>
            </a:r>
            <a:r>
              <a:rPr lang="zh-CN" altLang="en-US" sz="1000" dirty="0"/>
              <a:t>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some</a:t>
            </a:r>
            <a:r>
              <a:rPr lang="zh-CN" altLang="en-US" sz="1000" dirty="0"/>
              <a:t> </a:t>
            </a:r>
            <a:r>
              <a:rPr lang="en-US" altLang="zh-CN" sz="1000" dirty="0"/>
              <a:t>defect</a:t>
            </a:r>
            <a:r>
              <a:rPr lang="zh-CN" altLang="en-US" sz="1000" dirty="0"/>
              <a:t> </a:t>
            </a:r>
            <a:r>
              <a:rPr lang="en-US" altLang="zh-CN" sz="1000" dirty="0"/>
              <a:t>semi-conductors</a:t>
            </a:r>
            <a:r>
              <a:rPr lang="zh-CN" altLang="en-US" sz="1000" dirty="0"/>
              <a:t> </a:t>
            </a:r>
            <a:r>
              <a:rPr lang="en-US" altLang="zh-CN" sz="1000" dirty="0"/>
              <a:t>are</a:t>
            </a:r>
            <a:r>
              <a:rPr lang="zh-CN" altLang="en-US" sz="1000" dirty="0"/>
              <a:t> </a:t>
            </a:r>
            <a:r>
              <a:rPr lang="en-US" altLang="zh-CN" sz="1000" dirty="0"/>
              <a:t>mislabeled</a:t>
            </a:r>
            <a:r>
              <a:rPr lang="zh-CN" altLang="en-US" sz="1000" dirty="0"/>
              <a:t> </a:t>
            </a:r>
            <a:r>
              <a:rPr lang="en-US" altLang="zh-CN" sz="1000" dirty="0"/>
              <a:t>as</a:t>
            </a:r>
            <a:r>
              <a:rPr lang="zh-CN" altLang="en-US" sz="1000" dirty="0"/>
              <a:t> </a:t>
            </a:r>
            <a:r>
              <a:rPr lang="en-US" altLang="zh-CN" sz="1000" dirty="0"/>
              <a:t>“good”,</a:t>
            </a:r>
            <a:r>
              <a:rPr lang="zh-CN" altLang="en-US" sz="1000" dirty="0"/>
              <a:t> </a:t>
            </a:r>
            <a:r>
              <a:rPr lang="en-US" altLang="zh-CN" sz="1000" dirty="0"/>
              <a:t>we</a:t>
            </a:r>
            <a:r>
              <a:rPr lang="zh-CN" altLang="en-US" sz="1000" dirty="0"/>
              <a:t> </a:t>
            </a:r>
            <a:r>
              <a:rPr lang="en-US" altLang="zh-CN" sz="1000" dirty="0"/>
              <a:t>also</a:t>
            </a:r>
            <a:r>
              <a:rPr lang="zh-CN" altLang="en-US" sz="1000" dirty="0"/>
              <a:t> </a:t>
            </a:r>
            <a:r>
              <a:rPr lang="en-US" altLang="zh-CN" sz="1000" dirty="0"/>
              <a:t>applied</a:t>
            </a:r>
            <a:r>
              <a:rPr lang="zh-CN" altLang="en-US" sz="1000" dirty="0"/>
              <a:t> </a:t>
            </a:r>
            <a:r>
              <a:rPr lang="en-US" altLang="zh-CN" sz="1000" dirty="0"/>
              <a:t>several</a:t>
            </a:r>
            <a:r>
              <a:rPr lang="zh-CN" altLang="en-US" sz="1000" dirty="0"/>
              <a:t> </a:t>
            </a:r>
            <a:r>
              <a:rPr lang="en-US" altLang="zh-CN" sz="1000" dirty="0"/>
              <a:t>state-of-the-art</a:t>
            </a:r>
            <a:r>
              <a:rPr lang="zh-CN" altLang="en-US" sz="1000" dirty="0"/>
              <a:t> </a:t>
            </a:r>
            <a:r>
              <a:rPr lang="en-US" altLang="zh-CN" sz="1000" dirty="0"/>
              <a:t>noise</a:t>
            </a:r>
            <a:r>
              <a:rPr lang="zh-CN" altLang="en-US" sz="1000" dirty="0"/>
              <a:t> </a:t>
            </a:r>
            <a:r>
              <a:rPr lang="en-US" altLang="zh-CN" sz="1000" dirty="0"/>
              <a:t>handling</a:t>
            </a:r>
            <a:r>
              <a:rPr lang="zh-CN" altLang="en-US" sz="1000" dirty="0"/>
              <a:t> </a:t>
            </a:r>
            <a:r>
              <a:rPr lang="en-US" altLang="zh-CN" sz="1000" dirty="0"/>
              <a:t>techniques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see</a:t>
            </a:r>
            <a:r>
              <a:rPr lang="zh-CN" altLang="en-US" sz="1000" dirty="0"/>
              <a:t> </a:t>
            </a:r>
            <a:r>
              <a:rPr lang="en-US" altLang="zh-CN" sz="1000" dirty="0"/>
              <a:t>if</a:t>
            </a:r>
            <a:r>
              <a:rPr lang="zh-CN" altLang="en-US" sz="1000" dirty="0"/>
              <a:t> </a:t>
            </a:r>
            <a:r>
              <a:rPr lang="en-US" altLang="zh-CN" sz="1000" dirty="0"/>
              <a:t>they</a:t>
            </a:r>
            <a:r>
              <a:rPr lang="zh-CN" altLang="en-US" sz="1000" dirty="0"/>
              <a:t> </a:t>
            </a:r>
            <a:r>
              <a:rPr lang="en-US" altLang="zh-CN" sz="1000" dirty="0"/>
              <a:t>could</a:t>
            </a:r>
            <a:r>
              <a:rPr lang="zh-CN" altLang="en-US" sz="1000" dirty="0"/>
              <a:t> </a:t>
            </a:r>
            <a:r>
              <a:rPr lang="en-US" altLang="zh-CN" sz="1000" dirty="0"/>
              <a:t>be</a:t>
            </a:r>
            <a:r>
              <a:rPr lang="zh-CN" altLang="en-US" sz="1000" dirty="0"/>
              <a:t> </a:t>
            </a:r>
            <a:r>
              <a:rPr lang="en-US" altLang="zh-CN" sz="1000" dirty="0"/>
              <a:t>able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improve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prediction</a:t>
            </a:r>
            <a:r>
              <a:rPr lang="zh-CN" altLang="en-US" sz="1000" dirty="0"/>
              <a:t> </a:t>
            </a:r>
            <a:r>
              <a:rPr lang="en-US" altLang="zh-CN" sz="1000" dirty="0"/>
              <a:t>performance,</a:t>
            </a:r>
            <a:r>
              <a:rPr lang="zh-CN" altLang="en-US" sz="1000" dirty="0"/>
              <a:t> </a:t>
            </a:r>
            <a:r>
              <a:rPr lang="en-US" altLang="zh-CN" sz="1000" dirty="0"/>
              <a:t>measured</a:t>
            </a:r>
            <a:r>
              <a:rPr lang="zh-CN" altLang="en-US" sz="1000" dirty="0"/>
              <a:t> </a:t>
            </a:r>
            <a:r>
              <a:rPr lang="en-US" altLang="zh-CN" sz="1000" dirty="0"/>
              <a:t>by</a:t>
            </a:r>
            <a:r>
              <a:rPr lang="zh-CN" altLang="en-US" sz="1000" dirty="0"/>
              <a:t> </a:t>
            </a:r>
            <a:r>
              <a:rPr lang="en-US" altLang="zh-CN" sz="1000" dirty="0"/>
              <a:t>Area-Under-the-Curve (AUC).</a:t>
            </a:r>
            <a:r>
              <a:rPr lang="zh-CN" altLang="en-US" sz="1000" dirty="0"/>
              <a:t> </a:t>
            </a:r>
            <a:r>
              <a:rPr lang="en-US" altLang="zh-CN" sz="1000" dirty="0"/>
              <a:t>At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same</a:t>
            </a:r>
            <a:r>
              <a:rPr lang="zh-CN" altLang="en-US" sz="1000" dirty="0"/>
              <a:t> </a:t>
            </a:r>
            <a:r>
              <a:rPr lang="en-US" altLang="zh-CN" sz="1000" dirty="0"/>
              <a:t>time,</a:t>
            </a:r>
            <a:r>
              <a:rPr lang="zh-CN" altLang="en-US" sz="1000" dirty="0"/>
              <a:t> </a:t>
            </a:r>
            <a:r>
              <a:rPr lang="en-US" altLang="zh-CN" sz="1000" dirty="0"/>
              <a:t>we</a:t>
            </a:r>
            <a:r>
              <a:rPr lang="zh-CN" altLang="en-US" sz="1000" dirty="0"/>
              <a:t> </a:t>
            </a:r>
            <a:r>
              <a:rPr lang="en-US" altLang="zh-CN" sz="1000" dirty="0"/>
              <a:t>are</a:t>
            </a:r>
            <a:r>
              <a:rPr lang="zh-CN" altLang="en-US" sz="1000" dirty="0"/>
              <a:t> </a:t>
            </a:r>
            <a:r>
              <a:rPr lang="en-US" altLang="zh-CN" sz="1000" dirty="0"/>
              <a:t>also</a:t>
            </a:r>
            <a:r>
              <a:rPr lang="zh-CN" altLang="en-US" sz="1000" dirty="0"/>
              <a:t> </a:t>
            </a:r>
            <a:r>
              <a:rPr lang="en-US" altLang="zh-CN" sz="1000" dirty="0"/>
              <a:t>interested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several</a:t>
            </a:r>
            <a:r>
              <a:rPr lang="zh-CN" altLang="en-US" sz="1000" dirty="0"/>
              <a:t> </a:t>
            </a:r>
            <a:r>
              <a:rPr lang="en-US" altLang="zh-CN" sz="1000" dirty="0"/>
              <a:t>claims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our</a:t>
            </a:r>
            <a:r>
              <a:rPr lang="zh-CN" altLang="en-US" sz="1000" dirty="0"/>
              <a:t> </a:t>
            </a:r>
            <a:r>
              <a:rPr lang="en-US" altLang="zh-CN" sz="1000" dirty="0"/>
              <a:t>reference</a:t>
            </a:r>
            <a:r>
              <a:rPr lang="zh-CN" altLang="en-US" sz="1000" dirty="0"/>
              <a:t> </a:t>
            </a:r>
            <a:r>
              <a:rPr lang="en-US" altLang="zh-CN" sz="1000" dirty="0"/>
              <a:t>work</a:t>
            </a:r>
            <a:r>
              <a:rPr lang="zh-CN" altLang="en-US" sz="1000" dirty="0"/>
              <a:t> </a:t>
            </a:r>
            <a:r>
              <a:rPr lang="en-US" altLang="zh-CN" sz="1000" dirty="0"/>
              <a:t>[3]</a:t>
            </a:r>
            <a:r>
              <a:rPr lang="zh-CN" altLang="en-US" sz="1000" dirty="0"/>
              <a:t> </a:t>
            </a:r>
            <a:r>
              <a:rPr lang="en-US" altLang="zh-CN" sz="1000" dirty="0"/>
              <a:t>so</a:t>
            </a:r>
            <a:r>
              <a:rPr lang="zh-CN" altLang="en-US" sz="1000" dirty="0"/>
              <a:t> </a:t>
            </a:r>
            <a:r>
              <a:rPr lang="en-US" altLang="zh-CN" sz="1000" dirty="0"/>
              <a:t>we</a:t>
            </a:r>
            <a:r>
              <a:rPr lang="zh-CN" altLang="en-US" sz="1000" dirty="0"/>
              <a:t> </a:t>
            </a:r>
            <a:r>
              <a:rPr lang="en-US" altLang="zh-CN" sz="1000" dirty="0"/>
              <a:t>evaluated</a:t>
            </a:r>
            <a:r>
              <a:rPr lang="zh-CN" altLang="en-US" sz="1000" dirty="0"/>
              <a:t> </a:t>
            </a:r>
            <a:r>
              <a:rPr lang="en-US" altLang="zh-CN" sz="1000" dirty="0"/>
              <a:t>different</a:t>
            </a:r>
            <a:r>
              <a:rPr lang="zh-CN" altLang="en-US" sz="1000" dirty="0"/>
              <a:t> </a:t>
            </a:r>
            <a:r>
              <a:rPr lang="en-US" altLang="zh-CN" sz="1000" dirty="0"/>
              <a:t>loss</a:t>
            </a:r>
            <a:r>
              <a:rPr lang="zh-CN" altLang="en-US" sz="1000" dirty="0"/>
              <a:t> </a:t>
            </a:r>
            <a:r>
              <a:rPr lang="en-US" altLang="zh-CN" sz="1000" dirty="0"/>
              <a:t>functions</a:t>
            </a:r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this</a:t>
            </a:r>
            <a:r>
              <a:rPr lang="zh-CN" altLang="en-US" sz="1000" dirty="0"/>
              <a:t> </a:t>
            </a:r>
            <a:r>
              <a:rPr lang="en-US" altLang="zh-CN" sz="1000" dirty="0"/>
              <a:t>dataset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see</a:t>
            </a:r>
            <a:r>
              <a:rPr lang="zh-CN" altLang="en-US" sz="1000" dirty="0"/>
              <a:t> </a:t>
            </a:r>
            <a:r>
              <a:rPr lang="en-US" altLang="zh-CN" sz="1000" dirty="0"/>
              <a:t>whether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not</a:t>
            </a:r>
            <a:r>
              <a:rPr lang="zh-CN" altLang="en-US" sz="1000" dirty="0"/>
              <a:t> </a:t>
            </a:r>
            <a:r>
              <a:rPr lang="en-US" altLang="zh-CN" sz="1000" dirty="0"/>
              <a:t>they</a:t>
            </a:r>
            <a:r>
              <a:rPr lang="zh-CN" altLang="en-US" sz="1000" dirty="0"/>
              <a:t> </a:t>
            </a:r>
            <a:r>
              <a:rPr lang="en-US" altLang="zh-CN" sz="1000" dirty="0"/>
              <a:t>still</a:t>
            </a:r>
            <a:r>
              <a:rPr lang="zh-CN" altLang="en-US" sz="1000" dirty="0"/>
              <a:t> </a:t>
            </a:r>
            <a:r>
              <a:rPr lang="en-US" altLang="zh-CN" sz="1000" dirty="0"/>
              <a:t>hold.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196068" y="1178476"/>
            <a:ext cx="3794332" cy="264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4. Methodology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227241" y="1178476"/>
            <a:ext cx="3794332" cy="264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6</a:t>
            </a:r>
            <a:r>
              <a:rPr lang="en-US" sz="1200" dirty="0"/>
              <a:t>. </a:t>
            </a:r>
            <a:r>
              <a:rPr lang="en-US" altLang="zh-CN" sz="1200" dirty="0"/>
              <a:t>Analysis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71870" y="2933138"/>
            <a:ext cx="3794332" cy="264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2. Semi-conductor image classification 2 mini dataset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71870" y="3198234"/>
            <a:ext cx="3795690" cy="77528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whole</a:t>
            </a:r>
            <a:r>
              <a:rPr lang="zh-CN" altLang="en-US" sz="1000" dirty="0"/>
              <a:t> </a:t>
            </a:r>
            <a:r>
              <a:rPr lang="en-US" altLang="zh-CN" sz="1000" dirty="0"/>
              <a:t>dataset</a:t>
            </a:r>
            <a:r>
              <a:rPr lang="zh-CN" altLang="en-US" sz="1000" dirty="0"/>
              <a:t> </a:t>
            </a:r>
            <a:r>
              <a:rPr lang="en-US" altLang="zh-CN" sz="1000" dirty="0"/>
              <a:t>contains</a:t>
            </a:r>
            <a:r>
              <a:rPr lang="zh-CN" altLang="en-US" sz="1000" dirty="0"/>
              <a:t> </a:t>
            </a:r>
            <a:r>
              <a:rPr lang="en-US" altLang="zh-CN" sz="1000" dirty="0"/>
              <a:t>34459</a:t>
            </a:r>
            <a:r>
              <a:rPr lang="zh-CN" altLang="en-US" sz="1000" dirty="0"/>
              <a:t> </a:t>
            </a:r>
            <a:r>
              <a:rPr lang="en-US" altLang="zh-CN" sz="1000" dirty="0"/>
              <a:t>semi-conductor</a:t>
            </a:r>
            <a:r>
              <a:rPr lang="zh-CN" altLang="en-US" sz="1000" dirty="0"/>
              <a:t> </a:t>
            </a:r>
            <a:r>
              <a:rPr lang="en-US" altLang="zh-CN" sz="1000" dirty="0"/>
              <a:t>images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training</a:t>
            </a:r>
            <a:r>
              <a:rPr lang="zh-CN" altLang="en-US" sz="1000" dirty="0"/>
              <a:t> </a:t>
            </a:r>
            <a:r>
              <a:rPr lang="en-US" altLang="zh-CN" sz="1000" dirty="0"/>
              <a:t>set</a:t>
            </a:r>
            <a:r>
              <a:rPr lang="zh-CN" altLang="en-US" sz="1000" dirty="0"/>
              <a:t>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3830</a:t>
            </a:r>
            <a:r>
              <a:rPr lang="zh-CN" altLang="en-US" sz="1000" dirty="0"/>
              <a:t> </a:t>
            </a:r>
            <a:r>
              <a:rPr lang="en-US" altLang="zh-CN" sz="1000" dirty="0"/>
              <a:t>images</a:t>
            </a:r>
            <a:r>
              <a:rPr lang="zh-CN" altLang="en-US" sz="1000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dirty="0"/>
              <a:t>test.</a:t>
            </a:r>
            <a:r>
              <a:rPr lang="zh-CN" altLang="en-US" sz="1000" dirty="0"/>
              <a:t> </a:t>
            </a:r>
            <a:r>
              <a:rPr lang="en-US" altLang="zh-CN" sz="1000" dirty="0"/>
              <a:t>Among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training</a:t>
            </a:r>
            <a:r>
              <a:rPr lang="zh-CN" altLang="en-US" sz="1000" dirty="0"/>
              <a:t> </a:t>
            </a:r>
            <a:r>
              <a:rPr lang="en-US" altLang="zh-CN" sz="1000" dirty="0"/>
              <a:t>images,</a:t>
            </a:r>
            <a:r>
              <a:rPr lang="zh-CN" altLang="en-US" sz="1000" dirty="0"/>
              <a:t> </a:t>
            </a:r>
            <a:r>
              <a:rPr lang="en-US" altLang="zh-CN" sz="1000" dirty="0"/>
              <a:t>27420</a:t>
            </a:r>
            <a:r>
              <a:rPr lang="zh-CN" altLang="en-US" sz="1000" dirty="0"/>
              <a:t> </a:t>
            </a:r>
            <a:r>
              <a:rPr lang="en-US" altLang="zh-CN" sz="1000" dirty="0"/>
              <a:t>are</a:t>
            </a:r>
            <a:r>
              <a:rPr lang="zh-CN" altLang="en-US" sz="1000" dirty="0"/>
              <a:t> </a:t>
            </a:r>
            <a:r>
              <a:rPr lang="en-US" altLang="zh-CN" sz="1000" dirty="0"/>
              <a:t>good</a:t>
            </a:r>
            <a:r>
              <a:rPr lang="zh-CN" altLang="en-US" sz="1000" dirty="0"/>
              <a:t> </a:t>
            </a:r>
            <a:r>
              <a:rPr lang="en-US" altLang="zh-CN" sz="1000" dirty="0"/>
              <a:t>semi-conductors</a:t>
            </a:r>
            <a:r>
              <a:rPr lang="zh-CN" altLang="en-US" sz="1000" dirty="0"/>
              <a:t>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rest</a:t>
            </a:r>
            <a:r>
              <a:rPr lang="zh-CN" altLang="en-US" sz="1000" dirty="0"/>
              <a:t> </a:t>
            </a:r>
            <a:r>
              <a:rPr lang="en-US" altLang="zh-CN" sz="1000" dirty="0"/>
              <a:t>7039</a:t>
            </a:r>
            <a:r>
              <a:rPr lang="zh-CN" altLang="en-US" sz="1000" dirty="0"/>
              <a:t> </a:t>
            </a:r>
            <a:r>
              <a:rPr lang="en-US" altLang="zh-CN" sz="1000" dirty="0"/>
              <a:t>are</a:t>
            </a:r>
            <a:r>
              <a:rPr lang="zh-CN" altLang="en-US" sz="1000" dirty="0"/>
              <a:t> </a:t>
            </a:r>
            <a:r>
              <a:rPr lang="en-US" altLang="zh-CN" sz="1000" dirty="0"/>
              <a:t>defect.</a:t>
            </a:r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this</a:t>
            </a:r>
            <a:r>
              <a:rPr lang="zh-CN" altLang="en-US" sz="1000" dirty="0"/>
              <a:t> </a:t>
            </a:r>
            <a:r>
              <a:rPr lang="en-US" altLang="zh-CN" sz="1000" dirty="0"/>
              <a:t>dataset,</a:t>
            </a:r>
            <a:r>
              <a:rPr lang="zh-CN" altLang="en-US" sz="1000" dirty="0"/>
              <a:t> </a:t>
            </a:r>
            <a:r>
              <a:rPr lang="en-US" altLang="zh-CN" sz="1000" dirty="0"/>
              <a:t>label</a:t>
            </a:r>
            <a:r>
              <a:rPr lang="zh-CN" altLang="en-US" sz="1000" dirty="0"/>
              <a:t> </a:t>
            </a:r>
            <a:r>
              <a:rPr lang="en-US" altLang="zh-CN" sz="1000" dirty="0"/>
              <a:t>noises</a:t>
            </a:r>
            <a:r>
              <a:rPr lang="zh-CN" altLang="en-US" sz="1000" dirty="0"/>
              <a:t> </a:t>
            </a:r>
            <a:r>
              <a:rPr lang="en-US" altLang="zh-CN" sz="1000" dirty="0"/>
              <a:t>exist</a:t>
            </a:r>
            <a:r>
              <a:rPr lang="zh-CN" altLang="en-US" sz="1000" dirty="0"/>
              <a:t> </a:t>
            </a:r>
            <a:r>
              <a:rPr lang="en-US" altLang="zh-CN" sz="1000" dirty="0"/>
              <a:t>but</a:t>
            </a:r>
            <a:r>
              <a:rPr lang="zh-CN" altLang="en-US" sz="1000" dirty="0"/>
              <a:t> </a:t>
            </a:r>
            <a:r>
              <a:rPr lang="en-US" altLang="zh-CN" sz="1000" dirty="0"/>
              <a:t>we</a:t>
            </a:r>
            <a:r>
              <a:rPr lang="zh-CN" altLang="en-US" sz="1000" dirty="0"/>
              <a:t> </a:t>
            </a:r>
            <a:r>
              <a:rPr lang="en-US" altLang="zh-CN" sz="1000" dirty="0"/>
              <a:t>make</a:t>
            </a:r>
            <a:r>
              <a:rPr lang="zh-CN" altLang="en-US" sz="1000" dirty="0"/>
              <a:t> </a:t>
            </a:r>
            <a:r>
              <a:rPr lang="en-US" altLang="zh-CN" sz="1000" dirty="0"/>
              <a:t>no</a:t>
            </a:r>
            <a:r>
              <a:rPr lang="zh-CN" altLang="en-US" sz="1000" dirty="0"/>
              <a:t> </a:t>
            </a:r>
            <a:r>
              <a:rPr lang="en-US" altLang="zh-CN" sz="1000" dirty="0"/>
              <a:t>assumptions</a:t>
            </a:r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noisy</a:t>
            </a:r>
            <a:r>
              <a:rPr lang="zh-CN" altLang="en-US" sz="1000" dirty="0"/>
              <a:t> </a:t>
            </a:r>
            <a:r>
              <a:rPr lang="en-US" altLang="zh-CN" sz="1000" dirty="0"/>
              <a:t>rate,</a:t>
            </a:r>
            <a:r>
              <a:rPr lang="zh-CN" altLang="en-US" sz="1000" dirty="0"/>
              <a:t> </a:t>
            </a:r>
            <a:r>
              <a:rPr lang="en-US" altLang="zh-CN" sz="1000" dirty="0"/>
              <a:t>which</a:t>
            </a:r>
            <a:r>
              <a:rPr lang="zh-CN" altLang="en-US" sz="1000" dirty="0"/>
              <a:t> </a:t>
            </a:r>
            <a:r>
              <a:rPr lang="en-US" altLang="zh-CN" sz="1000" dirty="0"/>
              <a:t>are</a:t>
            </a:r>
            <a:r>
              <a:rPr lang="zh-CN" altLang="en-US" sz="1000" dirty="0"/>
              <a:t> </a:t>
            </a:r>
            <a:r>
              <a:rPr lang="en-US" altLang="zh-CN" sz="1000" dirty="0"/>
              <a:t>unavailable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us.</a:t>
            </a:r>
            <a:r>
              <a:rPr lang="zh-CN" altLang="en-US" sz="1000" dirty="0"/>
              <a:t> </a:t>
            </a:r>
            <a:endParaRPr lang="en-US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8227241" y="1449595"/>
            <a:ext cx="3794332" cy="3482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experimental</a:t>
            </a:r>
            <a:r>
              <a:rPr lang="zh-CN" altLang="en-US" sz="1000" dirty="0"/>
              <a:t> </a:t>
            </a:r>
            <a:r>
              <a:rPr lang="en-US" altLang="zh-CN" sz="1000" dirty="0"/>
              <a:t>results</a:t>
            </a:r>
            <a:r>
              <a:rPr lang="zh-CN" altLang="en-US" sz="1000" dirty="0"/>
              <a:t> </a:t>
            </a:r>
            <a:r>
              <a:rPr lang="en-US" altLang="zh-CN" sz="1000" dirty="0"/>
              <a:t>we</a:t>
            </a:r>
            <a:r>
              <a:rPr lang="zh-CN" altLang="en-US" sz="1000" dirty="0"/>
              <a:t> </a:t>
            </a:r>
            <a:r>
              <a:rPr lang="en-US" altLang="zh-CN" sz="1000" dirty="0"/>
              <a:t>can</a:t>
            </a:r>
            <a:r>
              <a:rPr lang="zh-CN" altLang="en-US" sz="1000" dirty="0"/>
              <a:t> </a:t>
            </a:r>
            <a:r>
              <a:rPr lang="en-US" altLang="zh-CN" sz="1000" dirty="0"/>
              <a:t>see</a:t>
            </a:r>
            <a:r>
              <a:rPr lang="zh-CN" altLang="en-US" sz="1000" dirty="0"/>
              <a:t> </a:t>
            </a:r>
            <a:r>
              <a:rPr lang="en-US" altLang="zh-CN" sz="1000" dirty="0"/>
              <a:t>that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proposals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[3]</a:t>
            </a:r>
            <a:r>
              <a:rPr lang="zh-CN" altLang="en-US" sz="1000" dirty="0"/>
              <a:t> </a:t>
            </a:r>
            <a:r>
              <a:rPr lang="en-US" altLang="zh-CN" sz="1000" dirty="0"/>
              <a:t>including</a:t>
            </a:r>
            <a:r>
              <a:rPr lang="zh-CN" altLang="en-US" sz="1000" dirty="0"/>
              <a:t> </a:t>
            </a:r>
            <a:r>
              <a:rPr lang="en-US" altLang="zh-CN" sz="1000" dirty="0"/>
              <a:t>NCE,</a:t>
            </a:r>
            <a:r>
              <a:rPr lang="zh-CN" altLang="en-US" sz="1000" dirty="0"/>
              <a:t> </a:t>
            </a:r>
            <a:r>
              <a:rPr lang="en-US" altLang="zh-CN" sz="1000" dirty="0"/>
              <a:t>NCE+RCE,</a:t>
            </a:r>
            <a:r>
              <a:rPr lang="zh-CN" altLang="en-US" sz="1000" dirty="0"/>
              <a:t> </a:t>
            </a:r>
            <a:r>
              <a:rPr lang="en-US" altLang="zh-CN" sz="1000" dirty="0"/>
              <a:t>NCE+MAE,</a:t>
            </a:r>
            <a:r>
              <a:rPr lang="zh-CN" altLang="en-US" sz="1000" dirty="0"/>
              <a:t> </a:t>
            </a:r>
            <a:r>
              <a:rPr lang="en-US" altLang="zh-CN" sz="1000" dirty="0"/>
              <a:t>do</a:t>
            </a:r>
            <a:r>
              <a:rPr lang="zh-CN" altLang="en-US" sz="1000" dirty="0"/>
              <a:t> </a:t>
            </a:r>
            <a:r>
              <a:rPr lang="en-US" altLang="zh-CN" sz="1000" dirty="0"/>
              <a:t>not</a:t>
            </a:r>
            <a:r>
              <a:rPr lang="zh-CN" altLang="en-US" sz="1000" dirty="0"/>
              <a:t> </a:t>
            </a:r>
            <a:r>
              <a:rPr lang="en-US" altLang="zh-CN" sz="1000" dirty="0"/>
              <a:t>work</a:t>
            </a:r>
            <a:r>
              <a:rPr lang="zh-CN" altLang="en-US" sz="1000" dirty="0"/>
              <a:t> </a:t>
            </a:r>
            <a:r>
              <a:rPr lang="en-US" altLang="zh-CN" sz="1000" dirty="0"/>
              <a:t>well</a:t>
            </a:r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this</a:t>
            </a:r>
            <a:r>
              <a:rPr lang="zh-CN" altLang="en-US" sz="1000" dirty="0"/>
              <a:t> </a:t>
            </a:r>
            <a:r>
              <a:rPr lang="en-US" altLang="zh-CN" sz="1000" dirty="0"/>
              <a:t>dataset</a:t>
            </a:r>
            <a:r>
              <a:rPr lang="zh-CN" altLang="en-US" sz="1000" dirty="0"/>
              <a:t>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can</a:t>
            </a:r>
            <a:r>
              <a:rPr lang="zh-CN" altLang="en-US" sz="1000" dirty="0"/>
              <a:t> </a:t>
            </a:r>
            <a:r>
              <a:rPr lang="en-US" altLang="zh-CN" sz="1000" dirty="0"/>
              <a:t>not</a:t>
            </a:r>
            <a:r>
              <a:rPr lang="zh-CN" altLang="en-US" sz="1000" dirty="0"/>
              <a:t> </a:t>
            </a:r>
            <a:r>
              <a:rPr lang="en-US" altLang="zh-CN" sz="1000" dirty="0"/>
              <a:t>be</a:t>
            </a:r>
            <a:r>
              <a:rPr lang="zh-CN" altLang="en-US" sz="1000" dirty="0"/>
              <a:t> </a:t>
            </a:r>
            <a:r>
              <a:rPr lang="en-US" altLang="zh-CN" sz="1000" dirty="0"/>
              <a:t>properly</a:t>
            </a:r>
            <a:r>
              <a:rPr lang="zh-CN" altLang="en-US" sz="1000" dirty="0"/>
              <a:t> </a:t>
            </a:r>
            <a:r>
              <a:rPr lang="en-US" altLang="zh-CN" sz="1000" dirty="0"/>
              <a:t>trained</a:t>
            </a:r>
            <a:r>
              <a:rPr lang="zh-CN" altLang="en-US" sz="1000" dirty="0"/>
              <a:t> </a:t>
            </a:r>
            <a:r>
              <a:rPr lang="en-US" altLang="zh-CN" sz="1000" dirty="0"/>
              <a:t>as</a:t>
            </a:r>
            <a:r>
              <a:rPr lang="zh-CN" altLang="en-US" sz="1000" dirty="0"/>
              <a:t> </a:t>
            </a:r>
            <a:r>
              <a:rPr lang="en-US" altLang="zh-CN" sz="1000" dirty="0"/>
              <a:t>shown</a:t>
            </a:r>
            <a:r>
              <a:rPr lang="zh-CN" altLang="en-US" sz="1000" dirty="0"/>
              <a:t> </a:t>
            </a:r>
            <a:r>
              <a:rPr lang="en-US" altLang="zh-CN" sz="1000" dirty="0"/>
              <a:t>above.</a:t>
            </a:r>
            <a:r>
              <a:rPr lang="zh-CN" altLang="en-US" sz="1000" dirty="0"/>
              <a:t> </a:t>
            </a:r>
            <a:r>
              <a:rPr lang="en-US" altLang="zh-CN" sz="1000" dirty="0"/>
              <a:t>One</a:t>
            </a:r>
            <a:r>
              <a:rPr lang="zh-CN" altLang="en-US" sz="1000" dirty="0"/>
              <a:t> </a:t>
            </a:r>
            <a:r>
              <a:rPr lang="en-US" altLang="zh-CN" sz="1000" dirty="0"/>
              <a:t>possible</a:t>
            </a:r>
            <a:r>
              <a:rPr lang="zh-CN" altLang="en-US" sz="1000" dirty="0"/>
              <a:t> </a:t>
            </a:r>
            <a:r>
              <a:rPr lang="en-US" altLang="zh-CN" sz="1000" dirty="0"/>
              <a:t>reason</a:t>
            </a:r>
            <a:r>
              <a:rPr lang="zh-CN" altLang="en-US" sz="1000" dirty="0"/>
              <a:t> </a:t>
            </a:r>
            <a:r>
              <a:rPr lang="en-US" altLang="zh-CN" sz="1000" dirty="0"/>
              <a:t>is</a:t>
            </a:r>
            <a:r>
              <a:rPr lang="zh-CN" altLang="en-US" sz="1000" dirty="0"/>
              <a:t> </a:t>
            </a:r>
            <a:r>
              <a:rPr lang="en-US" altLang="zh-CN" sz="1000" dirty="0"/>
              <a:t>that</a:t>
            </a:r>
            <a:r>
              <a:rPr lang="zh-CN" altLang="en-US" sz="1000" dirty="0"/>
              <a:t> </a:t>
            </a:r>
            <a:r>
              <a:rPr lang="en-US" altLang="zh-CN" sz="1000" dirty="0"/>
              <a:t>above</a:t>
            </a:r>
            <a:r>
              <a:rPr lang="zh-CN" altLang="en-US" sz="1000" dirty="0"/>
              <a:t> </a:t>
            </a:r>
            <a:r>
              <a:rPr lang="en-US" altLang="zh-CN" sz="1000" dirty="0"/>
              <a:t>models</a:t>
            </a:r>
            <a:r>
              <a:rPr lang="zh-CN" altLang="en-US" sz="1000" dirty="0"/>
              <a:t> </a:t>
            </a:r>
            <a:r>
              <a:rPr lang="en-US" altLang="zh-CN" sz="1000" dirty="0"/>
              <a:t>are</a:t>
            </a:r>
            <a:r>
              <a:rPr lang="zh-CN" altLang="en-US" sz="1000" dirty="0"/>
              <a:t> </a:t>
            </a:r>
            <a:r>
              <a:rPr lang="en-US" altLang="zh-CN" sz="1000" dirty="0"/>
              <a:t>all</a:t>
            </a:r>
            <a:r>
              <a:rPr lang="zh-CN" altLang="en-US" sz="1000" dirty="0"/>
              <a:t> </a:t>
            </a:r>
            <a:r>
              <a:rPr lang="en-US" altLang="zh-CN" sz="1000" dirty="0"/>
              <a:t>fine-tuned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a</a:t>
            </a:r>
            <a:r>
              <a:rPr lang="zh-CN" altLang="en-US" sz="1000" dirty="0"/>
              <a:t> </a:t>
            </a:r>
            <a:r>
              <a:rPr lang="en-US" altLang="zh-CN" sz="1000" dirty="0"/>
              <a:t>pre-trained</a:t>
            </a:r>
            <a:r>
              <a:rPr lang="zh-CN" altLang="en-US" sz="1000" dirty="0"/>
              <a:t> </a:t>
            </a:r>
            <a:r>
              <a:rPr lang="en-US" altLang="zh-CN" sz="1000" dirty="0"/>
              <a:t>model,</a:t>
            </a:r>
            <a:r>
              <a:rPr lang="zh-CN" altLang="en-US" sz="1000" dirty="0"/>
              <a:t> </a:t>
            </a:r>
            <a:r>
              <a:rPr lang="en-US" altLang="zh-CN" sz="1000" dirty="0"/>
              <a:t>which</a:t>
            </a:r>
            <a:r>
              <a:rPr lang="zh-CN" altLang="en-US" sz="1000" dirty="0"/>
              <a:t> </a:t>
            </a:r>
            <a:r>
              <a:rPr lang="en-US" altLang="zh-CN" sz="1000" dirty="0"/>
              <a:t>is</a:t>
            </a:r>
            <a:r>
              <a:rPr lang="zh-CN" altLang="en-US" sz="1000" dirty="0"/>
              <a:t> </a:t>
            </a:r>
            <a:r>
              <a:rPr lang="en-US" altLang="zh-CN" sz="1000" dirty="0"/>
              <a:t>already</a:t>
            </a:r>
            <a:r>
              <a:rPr lang="zh-CN" altLang="en-US" sz="1000" dirty="0"/>
              <a:t> </a:t>
            </a:r>
            <a:r>
              <a:rPr lang="en-US" altLang="zh-CN" sz="1000" dirty="0"/>
              <a:t>overfitting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noises.</a:t>
            </a:r>
            <a:r>
              <a:rPr lang="zh-CN" altLang="en-US" sz="1000" dirty="0"/>
              <a:t> </a:t>
            </a:r>
            <a:r>
              <a:rPr lang="en-US" altLang="zh-CN" sz="1000" dirty="0"/>
              <a:t>So</a:t>
            </a:r>
            <a:r>
              <a:rPr lang="zh-CN" altLang="en-US" sz="1000" dirty="0"/>
              <a:t> </a:t>
            </a:r>
            <a:r>
              <a:rPr lang="en-US" altLang="zh-CN" sz="1000" dirty="0"/>
              <a:t>we</a:t>
            </a:r>
            <a:r>
              <a:rPr lang="zh-CN" altLang="en-US" sz="1000" dirty="0"/>
              <a:t> </a:t>
            </a:r>
            <a:r>
              <a:rPr lang="en-US" altLang="zh-CN" sz="1000" dirty="0"/>
              <a:t>also</a:t>
            </a:r>
            <a:r>
              <a:rPr lang="zh-CN" altLang="en-US" sz="1000" dirty="0"/>
              <a:t> </a:t>
            </a:r>
            <a:r>
              <a:rPr lang="en-US" altLang="zh-CN" sz="1000" dirty="0"/>
              <a:t>tried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train</a:t>
            </a:r>
            <a:r>
              <a:rPr lang="zh-CN" altLang="en-US" sz="1000" dirty="0"/>
              <a:t> </a:t>
            </a:r>
            <a:r>
              <a:rPr lang="en-US" altLang="zh-CN" sz="1000" dirty="0"/>
              <a:t>NCE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scratch</a:t>
            </a:r>
            <a:r>
              <a:rPr lang="zh-CN" altLang="en-US" sz="1000" dirty="0"/>
              <a:t> </a:t>
            </a:r>
            <a:r>
              <a:rPr lang="en-US" altLang="zh-CN" sz="1000" dirty="0"/>
              <a:t>but</a:t>
            </a:r>
            <a:r>
              <a:rPr lang="zh-CN" altLang="en-US" sz="1000" dirty="0"/>
              <a:t> </a:t>
            </a:r>
            <a:r>
              <a:rPr lang="en-US" altLang="zh-CN" sz="1000" dirty="0"/>
              <a:t>now</a:t>
            </a:r>
            <a:r>
              <a:rPr lang="zh-CN" altLang="en-US" sz="1000" dirty="0"/>
              <a:t> </a:t>
            </a:r>
            <a:r>
              <a:rPr lang="en-US" altLang="zh-CN" sz="1000" dirty="0"/>
              <a:t>training</a:t>
            </a:r>
            <a:r>
              <a:rPr lang="zh-CN" altLang="en-US" sz="1000" dirty="0"/>
              <a:t> </a:t>
            </a:r>
            <a:r>
              <a:rPr lang="en-US" altLang="zh-CN" sz="1000" dirty="0"/>
              <a:t>accuracy</a:t>
            </a:r>
            <a:r>
              <a:rPr lang="zh-CN" altLang="en-US" sz="1000" dirty="0"/>
              <a:t> </a:t>
            </a:r>
            <a:r>
              <a:rPr lang="en-US" altLang="zh-CN" sz="1000" dirty="0"/>
              <a:t>is</a:t>
            </a:r>
            <a:r>
              <a:rPr lang="zh-CN" altLang="en-US" sz="1000" dirty="0"/>
              <a:t> </a:t>
            </a:r>
            <a:r>
              <a:rPr lang="en-US" altLang="zh-CN" sz="1000" dirty="0"/>
              <a:t>dropped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0.84375</a:t>
            </a:r>
            <a:r>
              <a:rPr lang="zh-CN" altLang="en-US" sz="1000" dirty="0"/>
              <a:t> </a:t>
            </a:r>
            <a:r>
              <a:rPr lang="en-US" altLang="zh-CN" sz="1000" dirty="0"/>
              <a:t>(training</a:t>
            </a:r>
            <a:r>
              <a:rPr lang="zh-CN" altLang="en-US" sz="1000" dirty="0"/>
              <a:t> </a:t>
            </a:r>
            <a:r>
              <a:rPr lang="en-US" altLang="zh-CN" sz="1000" dirty="0"/>
              <a:t>using</a:t>
            </a:r>
            <a:r>
              <a:rPr lang="zh-CN" altLang="en-US" sz="1000" dirty="0"/>
              <a:t> </a:t>
            </a:r>
            <a:r>
              <a:rPr lang="en-US" altLang="zh-CN" sz="1000" dirty="0"/>
              <a:t>a</a:t>
            </a:r>
            <a:r>
              <a:rPr lang="zh-CN" altLang="en-US" sz="1000" dirty="0"/>
              <a:t> </a:t>
            </a:r>
            <a:r>
              <a:rPr lang="en-US" altLang="zh-CN" sz="1000" dirty="0"/>
              <a:t>pretrained</a:t>
            </a:r>
            <a:r>
              <a:rPr lang="zh-CN" altLang="en-US" sz="1000" dirty="0"/>
              <a:t> </a:t>
            </a:r>
            <a:r>
              <a:rPr lang="en-US" altLang="zh-CN" sz="1000" dirty="0"/>
              <a:t>ResNet34)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0.74219.</a:t>
            </a:r>
            <a:r>
              <a:rPr lang="zh-CN" altLang="en-US" sz="1000" dirty="0"/>
              <a:t> </a:t>
            </a:r>
            <a:r>
              <a:rPr lang="en-US" altLang="zh-CN" sz="1000" dirty="0"/>
              <a:t>Another</a:t>
            </a:r>
            <a:r>
              <a:rPr lang="zh-CN" altLang="en-US" sz="1000" dirty="0"/>
              <a:t> </a:t>
            </a:r>
            <a:r>
              <a:rPr lang="en-US" altLang="zh-CN" sz="1000" dirty="0"/>
              <a:t>possible</a:t>
            </a:r>
            <a:r>
              <a:rPr lang="zh-CN" altLang="en-US" sz="1000" dirty="0"/>
              <a:t> </a:t>
            </a:r>
            <a:r>
              <a:rPr lang="en-US" altLang="zh-CN" sz="1000" dirty="0"/>
              <a:t>reason</a:t>
            </a:r>
            <a:r>
              <a:rPr lang="zh-CN" altLang="en-US" sz="1000" dirty="0"/>
              <a:t> </a:t>
            </a:r>
            <a:r>
              <a:rPr lang="en-US" altLang="zh-CN" sz="1000" dirty="0"/>
              <a:t>is</a:t>
            </a:r>
            <a:r>
              <a:rPr lang="zh-CN" altLang="en-US" sz="1000" dirty="0"/>
              <a:t> </a:t>
            </a:r>
            <a:r>
              <a:rPr lang="en-US" altLang="zh-CN" sz="1000" dirty="0"/>
              <a:t>that</a:t>
            </a:r>
            <a:r>
              <a:rPr lang="zh-CN" altLang="en-US" sz="1000" dirty="0"/>
              <a:t> </a:t>
            </a:r>
            <a:r>
              <a:rPr lang="en-US" altLang="zh-CN" sz="1000" dirty="0"/>
              <a:t>hyperparameters</a:t>
            </a:r>
            <a:r>
              <a:rPr lang="zh-CN" altLang="en-US" sz="1000" dirty="0"/>
              <a:t> </a:t>
            </a:r>
            <a:r>
              <a:rPr lang="en-US" altLang="zh-CN" sz="1000" dirty="0"/>
              <a:t>should</a:t>
            </a:r>
            <a:r>
              <a:rPr lang="zh-CN" altLang="en-US" sz="1000" dirty="0"/>
              <a:t> </a:t>
            </a:r>
            <a:r>
              <a:rPr lang="en-US" altLang="zh-CN" sz="1000" dirty="0"/>
              <a:t>be</a:t>
            </a:r>
            <a:r>
              <a:rPr lang="zh-CN" altLang="en-US" sz="1000" dirty="0"/>
              <a:t> </a:t>
            </a:r>
            <a:r>
              <a:rPr lang="en-US" altLang="zh-CN" sz="1000" dirty="0"/>
              <a:t>carefully</a:t>
            </a:r>
            <a:r>
              <a:rPr lang="zh-CN" altLang="en-US" sz="1000" dirty="0"/>
              <a:t> </a:t>
            </a:r>
            <a:r>
              <a:rPr lang="en-US" altLang="zh-CN" sz="1000" dirty="0"/>
              <a:t>tuned,</a:t>
            </a:r>
            <a:r>
              <a:rPr lang="zh-CN" altLang="en-US" sz="1000" dirty="0"/>
              <a:t> </a:t>
            </a:r>
            <a:r>
              <a:rPr lang="en-US" altLang="zh-CN" sz="1000" dirty="0"/>
              <a:t>which</a:t>
            </a:r>
            <a:r>
              <a:rPr lang="zh-CN" altLang="en-US" sz="1000" dirty="0"/>
              <a:t> </a:t>
            </a:r>
            <a:r>
              <a:rPr lang="en-US" altLang="zh-CN" sz="1000" dirty="0"/>
              <a:t>would</a:t>
            </a:r>
            <a:r>
              <a:rPr lang="zh-CN" altLang="en-US" sz="1000" dirty="0"/>
              <a:t> </a:t>
            </a:r>
            <a:r>
              <a:rPr lang="en-US" altLang="zh-CN" sz="1000" dirty="0"/>
              <a:t>be</a:t>
            </a:r>
            <a:r>
              <a:rPr lang="zh-CN" altLang="en-US" sz="1000" dirty="0"/>
              <a:t> </a:t>
            </a:r>
            <a:r>
              <a:rPr lang="en-US" altLang="zh-CN" sz="1000" dirty="0"/>
              <a:t>left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future</a:t>
            </a:r>
            <a:r>
              <a:rPr lang="zh-CN" altLang="en-US" sz="1000" dirty="0"/>
              <a:t> </a:t>
            </a:r>
            <a:r>
              <a:rPr lang="en-US" altLang="zh-CN" sz="1000" dirty="0"/>
              <a:t>work.</a:t>
            </a:r>
          </a:p>
          <a:p>
            <a:pPr algn="just"/>
            <a:r>
              <a:rPr lang="en-US" altLang="zh-CN" sz="1000" dirty="0"/>
              <a:t> 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8229801" y="5215296"/>
            <a:ext cx="3794332" cy="165545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/>
              <a:t>[1]</a:t>
            </a:r>
            <a:r>
              <a:rPr lang="zh-CN" altLang="en-US" sz="1000" dirty="0"/>
              <a:t> </a:t>
            </a:r>
            <a:r>
              <a:rPr lang="en-US" altLang="zh-CN" sz="1000" dirty="0"/>
              <a:t>Zhang, Z. and </a:t>
            </a:r>
            <a:r>
              <a:rPr lang="en-US" altLang="zh-CN" sz="1000" dirty="0" err="1"/>
              <a:t>Sabuncu</a:t>
            </a:r>
            <a:r>
              <a:rPr lang="en-US" altLang="zh-CN" sz="1000" dirty="0"/>
              <a:t>, M., 2018. Generalized cross entropy loss f1r training deep neural networks with noisy labels. Advances in neural information processing systems, 31, pp.8778-8788.</a:t>
            </a:r>
          </a:p>
          <a:p>
            <a:pPr algn="just"/>
            <a:r>
              <a:rPr lang="en-US" altLang="zh-CN" sz="1000" dirty="0"/>
              <a:t>[2]</a:t>
            </a:r>
            <a:r>
              <a:rPr lang="zh-CN" altLang="en-US" sz="1000" dirty="0"/>
              <a:t> </a:t>
            </a:r>
            <a:r>
              <a:rPr lang="en-US" altLang="zh-CN" sz="1000" dirty="0"/>
              <a:t>Wang, Y., Ma, X., Chen, Z., Luo, Y., Yi, J. and Bailey, J., 2019. Symmetric cross entropy for robust learning with noisy labels. In Proceedings of the IEEE International Conference on Computer Vision (pp. 322-330).</a:t>
            </a:r>
          </a:p>
          <a:p>
            <a:pPr algn="just"/>
            <a:r>
              <a:rPr lang="en-US" altLang="zh-CN" sz="1000" dirty="0"/>
              <a:t>[3]</a:t>
            </a:r>
            <a:r>
              <a:rPr lang="zh-CN" altLang="en-US" sz="1000" dirty="0"/>
              <a:t> </a:t>
            </a:r>
            <a:r>
              <a:rPr lang="en-US" sz="1000" dirty="0"/>
              <a:t>Ma, X., Huang, H., Wang, Y., Romano, S., </a:t>
            </a:r>
            <a:r>
              <a:rPr lang="en-US" sz="1000" dirty="0" err="1"/>
              <a:t>Erfani</a:t>
            </a:r>
            <a:r>
              <a:rPr lang="en-US" sz="1000" dirty="0"/>
              <a:t>, S. and Bailey, J., 2020, November. Normalized loss functions for deep learning with noisy labels. In International Conference on Machine Learning (pp. 6543-6553). PMLR.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27241" y="4941413"/>
            <a:ext cx="3794332" cy="264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7. References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88643" y="5124519"/>
            <a:ext cx="3801753" cy="155368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4182165" y="4857544"/>
            <a:ext cx="3801754" cy="264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5.</a:t>
            </a:r>
            <a:r>
              <a:rPr lang="zh-CN" altLang="en-US" sz="1200" dirty="0"/>
              <a:t> </a:t>
            </a:r>
            <a:r>
              <a:rPr lang="en-US" altLang="zh-CN" sz="1200" dirty="0"/>
              <a:t>Experimental</a:t>
            </a:r>
            <a:r>
              <a:rPr lang="zh-CN" altLang="en-US" sz="1200" dirty="0"/>
              <a:t> </a:t>
            </a:r>
            <a:r>
              <a:rPr lang="en-US" altLang="zh-CN" sz="1200" dirty="0"/>
              <a:t>results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71870" y="4249363"/>
            <a:ext cx="3795276" cy="260863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/>
              <a:t>Deep</a:t>
            </a:r>
            <a:r>
              <a:rPr lang="zh-CN" altLang="en-US" sz="1000" dirty="0"/>
              <a:t> </a:t>
            </a:r>
            <a:r>
              <a:rPr lang="en-US" altLang="zh-CN" sz="1000" dirty="0"/>
              <a:t>neural</a:t>
            </a:r>
            <a:r>
              <a:rPr lang="zh-CN" altLang="en-US" sz="1000" dirty="0"/>
              <a:t> </a:t>
            </a:r>
            <a:r>
              <a:rPr lang="en-US" altLang="zh-CN" sz="1000" dirty="0"/>
              <a:t>networks</a:t>
            </a:r>
            <a:r>
              <a:rPr lang="zh-CN" altLang="en-US" sz="1000" dirty="0"/>
              <a:t> </a:t>
            </a:r>
            <a:r>
              <a:rPr lang="en-US" altLang="zh-CN" sz="1000" dirty="0"/>
              <a:t>are</a:t>
            </a:r>
            <a:r>
              <a:rPr lang="zh-CN" altLang="en-US" sz="1000" dirty="0"/>
              <a:t> </a:t>
            </a:r>
            <a:r>
              <a:rPr lang="en-US" altLang="zh-CN" sz="1000" dirty="0"/>
              <a:t>able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give</a:t>
            </a:r>
            <a:r>
              <a:rPr lang="zh-CN" altLang="en-US" sz="1000" dirty="0"/>
              <a:t> </a:t>
            </a:r>
            <a:r>
              <a:rPr lang="en-US" altLang="zh-CN" sz="1000" dirty="0"/>
              <a:t>precise</a:t>
            </a:r>
            <a:r>
              <a:rPr lang="zh-CN" altLang="en-US" sz="1000" dirty="0"/>
              <a:t> </a:t>
            </a:r>
            <a:r>
              <a:rPr lang="en-US" altLang="zh-CN" sz="1000" dirty="0"/>
              <a:t>prediction</a:t>
            </a:r>
            <a:r>
              <a:rPr lang="zh-CN" altLang="en-US" sz="1000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dirty="0"/>
              <a:t>a</a:t>
            </a:r>
            <a:r>
              <a:rPr lang="zh-CN" altLang="en-US" sz="1000" dirty="0"/>
              <a:t> </a:t>
            </a:r>
            <a:r>
              <a:rPr lang="en-US" altLang="zh-CN" sz="1000" dirty="0"/>
              <a:t>variety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computer</a:t>
            </a:r>
            <a:r>
              <a:rPr lang="zh-CN" altLang="en-US" sz="1000" dirty="0"/>
              <a:t> </a:t>
            </a:r>
            <a:r>
              <a:rPr lang="en-US" altLang="zh-CN" sz="1000" dirty="0"/>
              <a:t>vision</a:t>
            </a:r>
            <a:r>
              <a:rPr lang="zh-CN" altLang="en-US" sz="1000" dirty="0"/>
              <a:t> </a:t>
            </a:r>
            <a:r>
              <a:rPr lang="en-US" altLang="zh-CN" sz="1000" dirty="0"/>
              <a:t>tasks</a:t>
            </a:r>
            <a:r>
              <a:rPr lang="zh-CN" altLang="en-US" sz="1000" dirty="0"/>
              <a:t> </a:t>
            </a:r>
            <a:r>
              <a:rPr lang="en-US" altLang="zh-CN" sz="1000" dirty="0"/>
              <a:t>such</a:t>
            </a:r>
            <a:r>
              <a:rPr lang="zh-CN" altLang="en-US" sz="1000" dirty="0"/>
              <a:t> </a:t>
            </a:r>
            <a:r>
              <a:rPr lang="en-US" altLang="zh-CN" sz="1000" dirty="0"/>
              <a:t>as</a:t>
            </a:r>
            <a:r>
              <a:rPr lang="zh-CN" altLang="en-US" sz="1000" dirty="0"/>
              <a:t> </a:t>
            </a:r>
            <a:r>
              <a:rPr lang="en-US" altLang="zh-CN" sz="1000" dirty="0"/>
              <a:t>classification,</a:t>
            </a:r>
            <a:r>
              <a:rPr lang="zh-CN" altLang="en-US" sz="1000" dirty="0"/>
              <a:t> </a:t>
            </a:r>
            <a:r>
              <a:rPr lang="en-US" altLang="zh-CN" sz="1000" dirty="0"/>
              <a:t>segmentation</a:t>
            </a:r>
            <a:r>
              <a:rPr lang="zh-CN" altLang="en-US" sz="1000" dirty="0"/>
              <a:t>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detection,</a:t>
            </a:r>
            <a:r>
              <a:rPr lang="zh-CN" altLang="en-US" sz="1000" dirty="0"/>
              <a:t> </a:t>
            </a:r>
            <a:r>
              <a:rPr lang="en-US" altLang="zh-CN" sz="1000" dirty="0"/>
              <a:t>even</a:t>
            </a:r>
            <a:r>
              <a:rPr lang="zh-CN" altLang="en-US" sz="1000" dirty="0"/>
              <a:t> </a:t>
            </a:r>
            <a:r>
              <a:rPr lang="en-US" altLang="zh-CN" sz="1000" dirty="0"/>
              <a:t>when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labels</a:t>
            </a:r>
            <a:r>
              <a:rPr lang="zh-CN" altLang="en-US" sz="1000" dirty="0"/>
              <a:t> </a:t>
            </a:r>
            <a:r>
              <a:rPr lang="en-US" altLang="zh-CN" sz="1000" dirty="0"/>
              <a:t>are</a:t>
            </a:r>
            <a:r>
              <a:rPr lang="zh-CN" altLang="en-US" sz="1000" dirty="0"/>
              <a:t> </a:t>
            </a:r>
            <a:r>
              <a:rPr lang="en-US" altLang="zh-CN" sz="1000" dirty="0"/>
              <a:t>incorrect.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other</a:t>
            </a:r>
            <a:r>
              <a:rPr lang="zh-CN" altLang="en-US" sz="1000" dirty="0"/>
              <a:t> </a:t>
            </a:r>
            <a:r>
              <a:rPr lang="en-US" altLang="zh-CN" sz="1000" dirty="0"/>
              <a:t>words,</a:t>
            </a:r>
            <a:r>
              <a:rPr lang="zh-CN" altLang="en-US" sz="1000" dirty="0"/>
              <a:t> </a:t>
            </a:r>
            <a:r>
              <a:rPr lang="en-US" altLang="zh-CN" sz="1000" dirty="0"/>
              <a:t>they</a:t>
            </a:r>
            <a:r>
              <a:rPr lang="zh-CN" altLang="en-US" sz="1000" dirty="0"/>
              <a:t> </a:t>
            </a:r>
            <a:r>
              <a:rPr lang="en-US" altLang="zh-CN" sz="1000" dirty="0"/>
              <a:t>can</a:t>
            </a:r>
            <a:r>
              <a:rPr lang="zh-CN" altLang="en-US" sz="1000" dirty="0"/>
              <a:t> </a:t>
            </a:r>
            <a:r>
              <a:rPr lang="en-US" altLang="zh-CN" sz="1000" dirty="0"/>
              <a:t>fit</a:t>
            </a:r>
            <a:r>
              <a:rPr lang="zh-CN" altLang="en-US" sz="1000" dirty="0"/>
              <a:t> </a:t>
            </a:r>
            <a:r>
              <a:rPr lang="en-US" altLang="zh-CN" sz="1000" dirty="0"/>
              <a:t>not</a:t>
            </a:r>
            <a:r>
              <a:rPr lang="zh-CN" altLang="en-US" sz="1000" dirty="0"/>
              <a:t> </a:t>
            </a:r>
            <a:r>
              <a:rPr lang="en-US" altLang="zh-CN" sz="1000" dirty="0"/>
              <a:t>only</a:t>
            </a:r>
            <a:r>
              <a:rPr lang="zh-CN" altLang="en-US" sz="1000" dirty="0"/>
              <a:t> </a:t>
            </a:r>
            <a:r>
              <a:rPr lang="en-US" altLang="zh-CN" sz="1000" dirty="0"/>
              <a:t>clean</a:t>
            </a:r>
            <a:r>
              <a:rPr lang="zh-CN" altLang="en-US" sz="1000" dirty="0"/>
              <a:t> </a:t>
            </a:r>
            <a:r>
              <a:rPr lang="en-US" altLang="zh-CN" sz="1000" dirty="0"/>
              <a:t>labels</a:t>
            </a:r>
            <a:r>
              <a:rPr lang="zh-CN" altLang="en-US" sz="1000" dirty="0"/>
              <a:t> </a:t>
            </a:r>
            <a:r>
              <a:rPr lang="en-US" altLang="zh-CN" sz="1000" dirty="0"/>
              <a:t>but</a:t>
            </a:r>
            <a:r>
              <a:rPr lang="zh-CN" altLang="en-US" sz="1000" dirty="0"/>
              <a:t> </a:t>
            </a:r>
            <a:r>
              <a:rPr lang="en-US" altLang="zh-CN" sz="1000" dirty="0"/>
              <a:t>also</a:t>
            </a:r>
            <a:r>
              <a:rPr lang="zh-CN" altLang="en-US" sz="1000" dirty="0"/>
              <a:t> </a:t>
            </a:r>
            <a:r>
              <a:rPr lang="en-US" altLang="zh-CN" sz="1000" dirty="0"/>
              <a:t>noisy</a:t>
            </a:r>
            <a:r>
              <a:rPr lang="zh-CN" altLang="en-US" sz="1000" dirty="0"/>
              <a:t> </a:t>
            </a:r>
            <a:r>
              <a:rPr lang="en-US" altLang="zh-CN" sz="1000" dirty="0"/>
              <a:t>labels,</a:t>
            </a:r>
            <a:r>
              <a:rPr lang="zh-CN" altLang="en-US" sz="1000" dirty="0"/>
              <a:t> </a:t>
            </a:r>
            <a:r>
              <a:rPr lang="en-US" altLang="zh-CN" sz="1000" dirty="0"/>
              <a:t>leading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a</a:t>
            </a:r>
            <a:r>
              <a:rPr lang="zh-CN" altLang="en-US" sz="1000" dirty="0"/>
              <a:t> </a:t>
            </a:r>
            <a:r>
              <a:rPr lang="en-US" altLang="zh-CN" sz="1000" dirty="0"/>
              <a:t>poor</a:t>
            </a:r>
            <a:r>
              <a:rPr lang="zh-CN" altLang="en-US" sz="1000" dirty="0"/>
              <a:t> </a:t>
            </a:r>
            <a:r>
              <a:rPr lang="en-US" altLang="zh-CN" sz="1000" dirty="0"/>
              <a:t>generalization</a:t>
            </a:r>
            <a:r>
              <a:rPr lang="zh-CN" altLang="en-US" sz="1000" dirty="0"/>
              <a:t> </a:t>
            </a:r>
            <a:r>
              <a:rPr lang="en-US" altLang="zh-CN" sz="1000" dirty="0"/>
              <a:t>ability.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algn="just"/>
            <a:r>
              <a:rPr lang="en-US" altLang="zh-CN" sz="1000" dirty="0"/>
              <a:t>Cross</a:t>
            </a:r>
            <a:r>
              <a:rPr lang="zh-CN" altLang="en-US" sz="1000" dirty="0"/>
              <a:t> </a:t>
            </a:r>
            <a:r>
              <a:rPr lang="en-US" altLang="zh-CN" sz="1000" dirty="0"/>
              <a:t>entropy</a:t>
            </a:r>
            <a:r>
              <a:rPr lang="zh-CN" altLang="en-US" sz="1000" dirty="0"/>
              <a:t> </a:t>
            </a:r>
            <a:r>
              <a:rPr lang="en-US" altLang="zh-CN" sz="1000" dirty="0"/>
              <a:t>(CE)</a:t>
            </a:r>
            <a:r>
              <a:rPr lang="zh-CN" altLang="en-US" sz="1000" dirty="0"/>
              <a:t> </a:t>
            </a:r>
            <a:r>
              <a:rPr lang="en-US" altLang="zh-CN" sz="1000" dirty="0"/>
              <a:t>loss,</a:t>
            </a:r>
            <a:r>
              <a:rPr lang="zh-CN" altLang="en-US" sz="1000" dirty="0"/>
              <a:t> </a:t>
            </a:r>
            <a:r>
              <a:rPr lang="en-US" altLang="zh-CN" sz="1000" dirty="0"/>
              <a:t>a</a:t>
            </a:r>
            <a:r>
              <a:rPr lang="zh-CN" altLang="en-US" sz="1000" dirty="0"/>
              <a:t> </a:t>
            </a:r>
            <a:r>
              <a:rPr lang="en-US" altLang="zh-CN" sz="1000" dirty="0"/>
              <a:t>widely</a:t>
            </a:r>
            <a:r>
              <a:rPr lang="zh-CN" altLang="en-US" sz="1000" dirty="0"/>
              <a:t> </a:t>
            </a:r>
            <a:r>
              <a:rPr lang="en-US" altLang="zh-CN" sz="1000" dirty="0"/>
              <a:t>used</a:t>
            </a:r>
            <a:r>
              <a:rPr lang="zh-CN" altLang="en-US" sz="1000" dirty="0"/>
              <a:t> </a:t>
            </a:r>
            <a:r>
              <a:rPr lang="en-US" altLang="zh-CN" sz="1000" dirty="0"/>
              <a:t>loss</a:t>
            </a:r>
            <a:r>
              <a:rPr lang="zh-CN" altLang="en-US" sz="1000" dirty="0"/>
              <a:t> </a:t>
            </a:r>
            <a:r>
              <a:rPr lang="en-US" altLang="zh-CN" sz="1000" dirty="0"/>
              <a:t>function</a:t>
            </a:r>
            <a:r>
              <a:rPr lang="zh-CN" altLang="en-US" sz="1000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dirty="0"/>
              <a:t>classification</a:t>
            </a:r>
            <a:r>
              <a:rPr lang="zh-CN" altLang="en-US" sz="1000" dirty="0"/>
              <a:t> </a:t>
            </a:r>
            <a:r>
              <a:rPr lang="en-US" altLang="zh-CN" sz="1000" dirty="0"/>
              <a:t>has</a:t>
            </a:r>
            <a:r>
              <a:rPr lang="zh-CN" altLang="en-US" sz="1000" dirty="0"/>
              <a:t> </a:t>
            </a:r>
            <a:r>
              <a:rPr lang="en-US" altLang="zh-CN" sz="1000" dirty="0"/>
              <a:t>been</a:t>
            </a:r>
            <a:r>
              <a:rPr lang="zh-CN" altLang="en-US" sz="1000" dirty="0"/>
              <a:t> </a:t>
            </a:r>
            <a:r>
              <a:rPr lang="en-US" altLang="zh-CN" sz="1000" dirty="0"/>
              <a:t>proven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be</a:t>
            </a:r>
            <a:r>
              <a:rPr lang="zh-CN" altLang="en-US" sz="1000" dirty="0"/>
              <a:t> </a:t>
            </a:r>
            <a:r>
              <a:rPr lang="en-US" altLang="zh-CN" sz="1000" dirty="0"/>
              <a:t>not</a:t>
            </a:r>
            <a:r>
              <a:rPr lang="zh-CN" altLang="en-US" sz="1000" dirty="0"/>
              <a:t> </a:t>
            </a:r>
            <a:r>
              <a:rPr lang="en-US" altLang="zh-CN" sz="1000" dirty="0"/>
              <a:t>robust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noises,</a:t>
            </a:r>
            <a:r>
              <a:rPr lang="zh-CN" altLang="en-US" sz="1000" dirty="0"/>
              <a:t> </a:t>
            </a:r>
            <a:r>
              <a:rPr lang="en-US" altLang="zh-CN" sz="1000" dirty="0"/>
              <a:t>so</a:t>
            </a:r>
            <a:r>
              <a:rPr lang="zh-CN" altLang="en-US" sz="1000" dirty="0"/>
              <a:t> </a:t>
            </a:r>
            <a:r>
              <a:rPr lang="en-US" altLang="zh-CN" sz="1000" dirty="0"/>
              <a:t>several</a:t>
            </a:r>
            <a:r>
              <a:rPr lang="zh-CN" altLang="en-US" sz="1000" dirty="0"/>
              <a:t> </a:t>
            </a:r>
            <a:r>
              <a:rPr lang="en-US" altLang="zh-CN" sz="1000" dirty="0"/>
              <a:t>extension</a:t>
            </a:r>
            <a:r>
              <a:rPr lang="zh-CN" altLang="en-US" sz="1000" dirty="0"/>
              <a:t> </a:t>
            </a:r>
            <a:r>
              <a:rPr lang="en-US" altLang="zh-CN" sz="1000" dirty="0"/>
              <a:t>works</a:t>
            </a:r>
            <a:r>
              <a:rPr lang="zh-CN" altLang="en-US" sz="1000" dirty="0"/>
              <a:t> </a:t>
            </a:r>
            <a:r>
              <a:rPr lang="en-US" altLang="zh-CN" sz="1000" dirty="0"/>
              <a:t>are</a:t>
            </a:r>
            <a:r>
              <a:rPr lang="zh-CN" altLang="en-US" sz="1000" dirty="0"/>
              <a:t> </a:t>
            </a:r>
            <a:r>
              <a:rPr lang="en-US" altLang="zh-CN" sz="1000" dirty="0"/>
              <a:t>proposed</a:t>
            </a:r>
            <a:r>
              <a:rPr lang="zh-CN" altLang="en-US" sz="1000" dirty="0"/>
              <a:t> </a:t>
            </a:r>
            <a:r>
              <a:rPr lang="en-US" altLang="zh-CN" sz="1000" dirty="0"/>
              <a:t>such</a:t>
            </a:r>
            <a:r>
              <a:rPr lang="zh-CN" altLang="en-US" sz="1000" dirty="0"/>
              <a:t> </a:t>
            </a:r>
            <a:r>
              <a:rPr lang="en-US" altLang="zh-CN" sz="1000" dirty="0"/>
              <a:t>as</a:t>
            </a:r>
            <a:r>
              <a:rPr lang="zh-CN" altLang="en-US" sz="1000" dirty="0"/>
              <a:t> </a:t>
            </a:r>
            <a:r>
              <a:rPr lang="en-US" altLang="zh-CN" sz="1000" dirty="0"/>
              <a:t>generalized</a:t>
            </a:r>
            <a:r>
              <a:rPr lang="zh-CN" altLang="en-US" sz="1000" dirty="0"/>
              <a:t> </a:t>
            </a:r>
            <a:r>
              <a:rPr lang="en-US" altLang="zh-CN" sz="1000" dirty="0"/>
              <a:t>cross</a:t>
            </a:r>
            <a:r>
              <a:rPr lang="zh-CN" altLang="en-US" sz="1000" dirty="0"/>
              <a:t> </a:t>
            </a:r>
            <a:r>
              <a:rPr lang="en-US" altLang="zh-CN" sz="1000" dirty="0"/>
              <a:t>entropy</a:t>
            </a:r>
            <a:r>
              <a:rPr lang="zh-CN" altLang="en-US" sz="1000" dirty="0"/>
              <a:t> </a:t>
            </a:r>
            <a:r>
              <a:rPr lang="en-US" altLang="zh-CN" sz="1000" dirty="0"/>
              <a:t>(GCE)</a:t>
            </a:r>
            <a:r>
              <a:rPr lang="zh-CN" altLang="en-US" sz="1000" dirty="0"/>
              <a:t> </a:t>
            </a:r>
            <a:r>
              <a:rPr lang="en-US" altLang="zh-CN" sz="1000" dirty="0"/>
              <a:t>loss[1]</a:t>
            </a:r>
            <a:r>
              <a:rPr lang="zh-CN" altLang="en-US" sz="1000" dirty="0"/>
              <a:t>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reverse cross entropy</a:t>
            </a:r>
            <a:r>
              <a:rPr lang="zh-CN" altLang="en-US" sz="1000" dirty="0"/>
              <a:t> </a:t>
            </a:r>
            <a:r>
              <a:rPr lang="en-US" altLang="zh-CN" sz="1000" dirty="0"/>
              <a:t>(RCE)</a:t>
            </a:r>
            <a:r>
              <a:rPr lang="zh-CN" altLang="en-US" sz="1000" dirty="0"/>
              <a:t> </a:t>
            </a:r>
            <a:r>
              <a:rPr lang="en-US" altLang="zh-CN" sz="1000" dirty="0"/>
              <a:t>[2]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improve</a:t>
            </a:r>
            <a:r>
              <a:rPr lang="zh-CN" altLang="en-US" sz="1000" dirty="0"/>
              <a:t> </a:t>
            </a:r>
            <a:r>
              <a:rPr lang="en-US" altLang="zh-CN" sz="1000" dirty="0"/>
              <a:t>its</a:t>
            </a:r>
            <a:r>
              <a:rPr lang="zh-CN" altLang="en-US" sz="1000" dirty="0"/>
              <a:t> </a:t>
            </a:r>
            <a:r>
              <a:rPr lang="en-US" altLang="zh-CN" sz="1000" dirty="0"/>
              <a:t>robustness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noisy</a:t>
            </a:r>
            <a:r>
              <a:rPr lang="zh-CN" altLang="en-US" sz="1000" dirty="0"/>
              <a:t> </a:t>
            </a:r>
            <a:r>
              <a:rPr lang="en-US" altLang="zh-CN" sz="1000" dirty="0"/>
              <a:t>labels.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algn="just"/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[3],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authors</a:t>
            </a:r>
            <a:r>
              <a:rPr lang="zh-CN" altLang="en-US" sz="1000" dirty="0"/>
              <a:t> </a:t>
            </a:r>
            <a:r>
              <a:rPr lang="en-US" altLang="zh-CN" sz="1000" dirty="0"/>
              <a:t>claim</a:t>
            </a:r>
            <a:r>
              <a:rPr lang="zh-CN" altLang="en-US" sz="1000" dirty="0"/>
              <a:t> </a:t>
            </a:r>
            <a:r>
              <a:rPr lang="en-US" altLang="zh-CN" sz="1000" dirty="0"/>
              <a:t>that</a:t>
            </a:r>
            <a:r>
              <a:rPr lang="zh-CN" altLang="en-US" sz="1000" dirty="0"/>
              <a:t> </a:t>
            </a:r>
            <a:r>
              <a:rPr lang="en-US" altLang="zh-CN" sz="1000" dirty="0"/>
              <a:t>after</a:t>
            </a:r>
            <a:r>
              <a:rPr lang="zh-CN" altLang="en-US" sz="1000" dirty="0"/>
              <a:t> </a:t>
            </a:r>
            <a:r>
              <a:rPr lang="en-US" altLang="zh-CN" sz="1000" dirty="0"/>
              <a:t>normalization,</a:t>
            </a:r>
            <a:r>
              <a:rPr lang="zh-CN" altLang="en-US" sz="1000" dirty="0"/>
              <a:t> </a:t>
            </a:r>
            <a:r>
              <a:rPr lang="en-US" altLang="zh-CN" sz="1000" dirty="0"/>
              <a:t>any</a:t>
            </a:r>
            <a:r>
              <a:rPr lang="zh-CN" altLang="en-US" sz="1000" dirty="0"/>
              <a:t> </a:t>
            </a:r>
            <a:r>
              <a:rPr lang="en-US" altLang="zh-CN" sz="1000" dirty="0"/>
              <a:t>loss</a:t>
            </a:r>
            <a:r>
              <a:rPr lang="zh-CN" altLang="en-US" sz="1000" dirty="0"/>
              <a:t> </a:t>
            </a:r>
            <a:r>
              <a:rPr lang="en-US" altLang="zh-CN" sz="1000" dirty="0"/>
              <a:t>function</a:t>
            </a:r>
            <a:r>
              <a:rPr lang="zh-CN" altLang="en-US" sz="1000" dirty="0"/>
              <a:t> </a:t>
            </a:r>
            <a:r>
              <a:rPr lang="en-US" altLang="zh-CN" sz="1000" dirty="0"/>
              <a:t>can</a:t>
            </a:r>
            <a:r>
              <a:rPr lang="zh-CN" altLang="en-US" sz="1000" dirty="0"/>
              <a:t> </a:t>
            </a:r>
            <a:r>
              <a:rPr lang="en-US" altLang="zh-CN" sz="1000" dirty="0"/>
              <a:t>be</a:t>
            </a:r>
            <a:r>
              <a:rPr lang="zh-CN" altLang="en-US" sz="1000" dirty="0"/>
              <a:t> </a:t>
            </a:r>
            <a:r>
              <a:rPr lang="en-US" altLang="zh-CN" sz="1000" dirty="0"/>
              <a:t>robust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noises</a:t>
            </a:r>
            <a:r>
              <a:rPr lang="zh-CN" altLang="en-US" sz="1000" dirty="0"/>
              <a:t> </a:t>
            </a:r>
            <a:r>
              <a:rPr lang="en-US" altLang="zh-CN" sz="1000" dirty="0"/>
              <a:t>but</a:t>
            </a:r>
            <a:r>
              <a:rPr lang="zh-CN" altLang="en-US" sz="1000" dirty="0"/>
              <a:t> </a:t>
            </a:r>
            <a:r>
              <a:rPr lang="en-US" altLang="zh-CN" sz="1000" dirty="0"/>
              <a:t>it</a:t>
            </a:r>
            <a:r>
              <a:rPr lang="zh-CN" altLang="en-US" sz="1000" dirty="0"/>
              <a:t> </a:t>
            </a:r>
            <a:r>
              <a:rPr lang="en-US" altLang="zh-CN" sz="1000" dirty="0"/>
              <a:t>is</a:t>
            </a:r>
            <a:r>
              <a:rPr lang="zh-CN" altLang="en-US" sz="1000" dirty="0"/>
              <a:t> </a:t>
            </a:r>
            <a:r>
              <a:rPr lang="en-US" altLang="zh-CN" sz="1000" dirty="0"/>
              <a:t>not</a:t>
            </a:r>
            <a:r>
              <a:rPr lang="zh-CN" altLang="en-US" sz="1000" dirty="0"/>
              <a:t> </a:t>
            </a:r>
            <a:r>
              <a:rPr lang="en-US" altLang="zh-CN" sz="1000" dirty="0"/>
              <a:t>enough</a:t>
            </a:r>
            <a:r>
              <a:rPr lang="zh-CN" altLang="en-US" sz="1000" dirty="0"/>
              <a:t> </a:t>
            </a:r>
            <a:r>
              <a:rPr lang="en-US" altLang="zh-CN" sz="1000" dirty="0"/>
              <a:t>because</a:t>
            </a:r>
            <a:r>
              <a:rPr lang="zh-CN" altLang="en-US" sz="1000" dirty="0"/>
              <a:t> </a:t>
            </a:r>
            <a:r>
              <a:rPr lang="en-US" altLang="zh-CN" sz="1000" dirty="0"/>
              <a:t>robustness</a:t>
            </a:r>
            <a:r>
              <a:rPr lang="zh-CN" altLang="en-US" sz="1000" dirty="0"/>
              <a:t> </a:t>
            </a:r>
            <a:r>
              <a:rPr lang="en-US" altLang="zh-CN" sz="1000" dirty="0"/>
              <a:t>would</a:t>
            </a:r>
            <a:r>
              <a:rPr lang="zh-CN" altLang="en-US" sz="1000" dirty="0"/>
              <a:t> </a:t>
            </a:r>
            <a:r>
              <a:rPr lang="en-US" altLang="zh-CN" sz="1000" dirty="0"/>
              <a:t>cause</a:t>
            </a:r>
            <a:r>
              <a:rPr lang="zh-CN" altLang="en-US" sz="1000" dirty="0"/>
              <a:t> </a:t>
            </a:r>
            <a:r>
              <a:rPr lang="en-US" altLang="zh-CN" sz="1000" dirty="0"/>
              <a:t>underfitting</a:t>
            </a:r>
            <a:r>
              <a:rPr lang="zh-CN" altLang="en-US" sz="1000" dirty="0"/>
              <a:t> </a:t>
            </a:r>
            <a:r>
              <a:rPr lang="en-US" altLang="zh-CN" sz="1000" dirty="0"/>
              <a:t>problem.</a:t>
            </a:r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solution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that</a:t>
            </a:r>
            <a:r>
              <a:rPr lang="zh-CN" altLang="en-US" sz="1000" dirty="0"/>
              <a:t> </a:t>
            </a:r>
            <a:r>
              <a:rPr lang="en-US" altLang="zh-CN" sz="1000" dirty="0"/>
              <a:t>problem</a:t>
            </a:r>
            <a:r>
              <a:rPr lang="zh-CN" altLang="en-US" sz="1000" dirty="0"/>
              <a:t> </a:t>
            </a:r>
            <a:r>
              <a:rPr lang="en-US" altLang="zh-CN" sz="1000" dirty="0"/>
              <a:t>is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combine</a:t>
            </a:r>
            <a:r>
              <a:rPr lang="zh-CN" altLang="en-US" sz="1000" dirty="0"/>
              <a:t> </a:t>
            </a:r>
            <a:r>
              <a:rPr lang="en-US" altLang="zh-CN" sz="1000" dirty="0"/>
              <a:t>two</a:t>
            </a:r>
            <a:r>
              <a:rPr lang="zh-CN" altLang="en-US" sz="1000" dirty="0"/>
              <a:t> </a:t>
            </a:r>
            <a:r>
              <a:rPr lang="en-US" altLang="zh-CN" sz="1000" dirty="0"/>
              <a:t>loss</a:t>
            </a:r>
            <a:r>
              <a:rPr lang="zh-CN" altLang="en-US" sz="1000" dirty="0"/>
              <a:t> </a:t>
            </a:r>
            <a:r>
              <a:rPr lang="en-US" altLang="zh-CN" sz="1000" dirty="0"/>
              <a:t>functions,</a:t>
            </a:r>
            <a:r>
              <a:rPr lang="zh-CN" altLang="en-US" sz="1000" dirty="0"/>
              <a:t> </a:t>
            </a:r>
            <a:r>
              <a:rPr lang="en-US" altLang="zh-CN" sz="1000" dirty="0"/>
              <a:t>one</a:t>
            </a:r>
            <a:r>
              <a:rPr lang="zh-CN" altLang="en-US" sz="1000" dirty="0"/>
              <a:t> </a:t>
            </a:r>
            <a:r>
              <a:rPr lang="en-US" altLang="zh-CN" sz="1000" dirty="0"/>
              <a:t>active,</a:t>
            </a:r>
            <a:r>
              <a:rPr lang="zh-CN" altLang="en-US" sz="1000" dirty="0"/>
              <a:t> </a:t>
            </a:r>
            <a:r>
              <a:rPr lang="en-US" altLang="zh-CN" sz="1000" dirty="0"/>
              <a:t>robust</a:t>
            </a:r>
            <a:r>
              <a:rPr lang="zh-CN" altLang="en-US" sz="1000" dirty="0"/>
              <a:t> </a:t>
            </a:r>
            <a:r>
              <a:rPr lang="en-US" altLang="zh-CN" sz="1000" dirty="0"/>
              <a:t>loss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maximize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output</a:t>
            </a:r>
            <a:r>
              <a:rPr lang="zh-CN" altLang="en-US" sz="1000" dirty="0"/>
              <a:t> </a:t>
            </a:r>
            <a:r>
              <a:rPr lang="en-US" altLang="zh-CN" sz="1000" dirty="0"/>
              <a:t>probability</a:t>
            </a:r>
            <a:r>
              <a:rPr lang="zh-CN" altLang="en-US" sz="1000" dirty="0"/>
              <a:t> </a:t>
            </a:r>
            <a:r>
              <a:rPr lang="en-US" altLang="zh-CN" sz="1000" dirty="0"/>
              <a:t>at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label</a:t>
            </a:r>
            <a:r>
              <a:rPr lang="zh-CN" altLang="en-US" sz="1000" dirty="0"/>
              <a:t> </a:t>
            </a:r>
            <a:r>
              <a:rPr lang="en-US" altLang="zh-CN" sz="1000" dirty="0"/>
              <a:t>class</a:t>
            </a:r>
            <a:r>
              <a:rPr lang="zh-CN" altLang="en-US" sz="1000" dirty="0"/>
              <a:t> </a:t>
            </a:r>
            <a:r>
              <a:rPr lang="en-US" altLang="zh-CN" sz="1000" dirty="0"/>
              <a:t>position</a:t>
            </a:r>
            <a:r>
              <a:rPr lang="zh-CN" altLang="en-US" sz="1000" dirty="0"/>
              <a:t>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other</a:t>
            </a:r>
            <a:r>
              <a:rPr lang="zh-CN" altLang="en-US" sz="1000" dirty="0"/>
              <a:t> </a:t>
            </a:r>
            <a:r>
              <a:rPr lang="en-US" altLang="zh-CN" sz="1000" dirty="0"/>
              <a:t>passive,</a:t>
            </a:r>
            <a:r>
              <a:rPr lang="zh-CN" altLang="en-US" sz="1000" dirty="0"/>
              <a:t> </a:t>
            </a:r>
            <a:r>
              <a:rPr lang="en-US" altLang="zh-CN" sz="1000" dirty="0"/>
              <a:t>robust</a:t>
            </a:r>
            <a:r>
              <a:rPr lang="zh-CN" altLang="en-US" sz="1000" dirty="0"/>
              <a:t> </a:t>
            </a:r>
            <a:r>
              <a:rPr lang="en-US" altLang="zh-CN" sz="1000" dirty="0"/>
              <a:t>loss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minimize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output</a:t>
            </a:r>
            <a:r>
              <a:rPr lang="zh-CN" altLang="en-US" sz="1000" dirty="0"/>
              <a:t> </a:t>
            </a:r>
            <a:r>
              <a:rPr lang="en-US" altLang="zh-CN" sz="1000" dirty="0"/>
              <a:t>probability</a:t>
            </a:r>
            <a:r>
              <a:rPr lang="zh-CN" altLang="en-US" sz="1000" dirty="0"/>
              <a:t> </a:t>
            </a:r>
            <a:r>
              <a:rPr lang="en-US" altLang="zh-CN" sz="1000" dirty="0"/>
              <a:t>at</a:t>
            </a:r>
            <a:r>
              <a:rPr lang="zh-CN" altLang="en-US" sz="1000" dirty="0"/>
              <a:t> </a:t>
            </a:r>
            <a:r>
              <a:rPr lang="en-US" altLang="zh-CN" sz="1000" dirty="0"/>
              <a:t>other</a:t>
            </a:r>
            <a:r>
              <a:rPr lang="zh-CN" altLang="en-US" sz="1000" dirty="0"/>
              <a:t> </a:t>
            </a:r>
            <a:r>
              <a:rPr lang="en-US" altLang="zh-CN" sz="1000" dirty="0"/>
              <a:t>class</a:t>
            </a:r>
            <a:r>
              <a:rPr lang="zh-CN" altLang="en-US" sz="1000" dirty="0"/>
              <a:t> </a:t>
            </a:r>
            <a:r>
              <a:rPr lang="en-US" altLang="zh-CN" sz="1000" dirty="0"/>
              <a:t>positions</a:t>
            </a:r>
            <a:r>
              <a:rPr lang="zh-CN" altLang="en-US" sz="1000" dirty="0"/>
              <a:t> </a:t>
            </a:r>
            <a:r>
              <a:rPr lang="en-US" altLang="zh-CN" sz="1000" dirty="0"/>
              <a:t>so</a:t>
            </a:r>
            <a:r>
              <a:rPr lang="zh-CN" altLang="en-US" sz="1000" dirty="0"/>
              <a:t> </a:t>
            </a:r>
            <a:r>
              <a:rPr lang="en-US" altLang="zh-CN" sz="1000" dirty="0"/>
              <a:t>that</a:t>
            </a:r>
            <a:r>
              <a:rPr lang="zh-CN" altLang="en-US" sz="1000" dirty="0"/>
              <a:t> </a:t>
            </a:r>
            <a:r>
              <a:rPr lang="en-US" altLang="zh-CN" sz="1000" dirty="0"/>
              <a:t>they</a:t>
            </a:r>
            <a:r>
              <a:rPr lang="zh-CN" altLang="en-US" sz="1000" dirty="0"/>
              <a:t> </a:t>
            </a:r>
            <a:r>
              <a:rPr lang="en-US" altLang="zh-CN" sz="1000" dirty="0"/>
              <a:t>can</a:t>
            </a:r>
            <a:r>
              <a:rPr lang="zh-CN" altLang="en-US" sz="1000" dirty="0"/>
              <a:t> </a:t>
            </a:r>
            <a:r>
              <a:rPr lang="en-US" altLang="zh-CN" sz="1000" dirty="0"/>
              <a:t>be</a:t>
            </a:r>
            <a:r>
              <a:rPr lang="zh-CN" altLang="en-US" sz="1000" dirty="0"/>
              <a:t> </a:t>
            </a:r>
            <a:r>
              <a:rPr lang="en-US" altLang="zh-CN" sz="1000" dirty="0"/>
              <a:t>a</a:t>
            </a:r>
            <a:r>
              <a:rPr lang="zh-CN" altLang="en-US" sz="1000" dirty="0"/>
              <a:t> </a:t>
            </a:r>
            <a:r>
              <a:rPr lang="en-US" altLang="zh-CN" sz="1000" dirty="0"/>
              <a:t>mutual</a:t>
            </a:r>
            <a:r>
              <a:rPr lang="zh-CN" altLang="en-US" sz="1000" dirty="0"/>
              <a:t> </a:t>
            </a:r>
            <a:r>
              <a:rPr lang="en-US" altLang="zh-CN" sz="1000" dirty="0"/>
              <a:t>boost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each</a:t>
            </a:r>
            <a:r>
              <a:rPr lang="zh-CN" altLang="en-US" sz="1000" dirty="0"/>
              <a:t> </a:t>
            </a:r>
            <a:r>
              <a:rPr lang="en-US" altLang="zh-CN" sz="1000" dirty="0"/>
              <a:t>other.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49DB20-7778-3845-A8DF-E48F42A04934}"/>
              </a:ext>
            </a:extLst>
          </p:cNvPr>
          <p:cNvSpPr/>
          <p:nvPr/>
        </p:nvSpPr>
        <p:spPr>
          <a:xfrm>
            <a:off x="171870" y="3977878"/>
            <a:ext cx="3794332" cy="264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3. Classification</a:t>
            </a:r>
            <a:r>
              <a:rPr lang="zh-CN" altLang="en-US" sz="1200" dirty="0"/>
              <a:t> </a:t>
            </a:r>
            <a:r>
              <a:rPr lang="en-US" altLang="zh-CN" sz="1200" dirty="0"/>
              <a:t>with</a:t>
            </a:r>
            <a:r>
              <a:rPr lang="zh-CN" altLang="en-US" sz="1200" dirty="0"/>
              <a:t> </a:t>
            </a:r>
            <a:r>
              <a:rPr lang="en-US" altLang="zh-CN" sz="1200" dirty="0"/>
              <a:t>noise</a:t>
            </a:r>
            <a:r>
              <a:rPr lang="zh-CN" altLang="en-US" sz="1200" dirty="0"/>
              <a:t> </a:t>
            </a:r>
            <a:r>
              <a:rPr lang="en-US" altLang="zh-CN" sz="1200" dirty="0"/>
              <a:t>handling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9195BE1-F724-8E4F-880E-579FE05790F5}"/>
                  </a:ext>
                </a:extLst>
              </p:cNvPr>
              <p:cNvSpPr/>
              <p:nvPr/>
            </p:nvSpPr>
            <p:spPr>
              <a:xfrm>
                <a:off x="4188643" y="1448698"/>
                <a:ext cx="3795276" cy="3320526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000" dirty="0"/>
                  <a:t>In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this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work,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ResNet34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taken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backbone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network.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First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pretrained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ResNet34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fine-tuned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this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dataset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minimize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cross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entropy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loss.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terms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of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noise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handling,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limit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our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choices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different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designs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of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loss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functions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including: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1)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CE;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2)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GCE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[1];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3)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﻿normalized cross entropy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(NCE)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[3];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4)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NCE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+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RCE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[3];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5)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NCE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+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mean absolute error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(MAE)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[3].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1000" dirty="0"/>
                  <a:t>-class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classification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task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(where</a:t>
                </a:r>
                <a:r>
                  <a:rPr lang="zh-CN" altLang="en-US" sz="1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1000" dirty="0"/>
                  <a:t> </a:t>
                </a:r>
                <a:r>
                  <a:rPr lang="en-US" altLang="zh-CN" sz="1000" dirty="0"/>
                  <a:t>in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our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case),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given</a:t>
                </a:r>
                <a:r>
                  <a:rPr lang="zh-CN" altLang="en-US" sz="1000" dirty="0"/>
                  <a:t>  </a:t>
                </a:r>
                <a:r>
                  <a:rPr lang="en-US" altLang="zh-CN" sz="1000" dirty="0"/>
                  <a:t>ground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truth</a:t>
                </a:r>
                <a:r>
                  <a:rPr lang="zh-CN" altLang="en-US" sz="1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000" dirty="0"/>
                  <a:t> </a:t>
                </a:r>
                <a:r>
                  <a:rPr lang="en-US" altLang="zh-CN" sz="1000" dirty="0"/>
                  <a:t>and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prediction</a:t>
                </a:r>
                <a:r>
                  <a:rPr lang="zh-CN" altLang="en-US" sz="1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000" dirty="0"/>
                  <a:t> </a:t>
                </a:r>
                <a:r>
                  <a:rPr lang="en-US" altLang="zh-CN" sz="1000" dirty="0"/>
                  <a:t>of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image</a:t>
                </a:r>
                <a:r>
                  <a:rPr lang="zh-CN" altLang="en-US" sz="1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000" dirty="0"/>
                  <a:t>,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definitions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of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these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loss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functions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are:</a:t>
                </a:r>
              </a:p>
              <a:p>
                <a:pPr algn="just"/>
                <a:endParaRPr lang="en-US" altLang="zh-CN" sz="1000" dirty="0"/>
              </a:p>
              <a:p>
                <a:pPr algn="just"/>
                <a:endParaRPr lang="en-US" altLang="zh-CN" sz="1000" dirty="0"/>
              </a:p>
              <a:p>
                <a:pPr algn="just"/>
                <a:endParaRPr lang="en-US" altLang="zh-CN" sz="1000" dirty="0"/>
              </a:p>
              <a:p>
                <a:pPr algn="just"/>
                <a:endParaRPr lang="en-US" altLang="zh-CN" sz="1000" dirty="0"/>
              </a:p>
              <a:p>
                <a:pPr algn="just"/>
                <a:endParaRPr lang="en-US" altLang="zh-CN" sz="1000" dirty="0"/>
              </a:p>
              <a:p>
                <a:pPr algn="just"/>
                <a:endParaRPr lang="en-US" altLang="zh-CN" sz="1000" dirty="0"/>
              </a:p>
              <a:p>
                <a:pPr algn="just"/>
                <a:endParaRPr lang="en-US" altLang="zh-CN" sz="1000" dirty="0"/>
              </a:p>
              <a:p>
                <a:pPr algn="just"/>
                <a:endParaRPr lang="en-US" altLang="zh-CN" sz="1000" dirty="0"/>
              </a:p>
              <a:p>
                <a:pPr algn="just"/>
                <a:endParaRPr lang="en-US" altLang="zh-CN" sz="1000" dirty="0"/>
              </a:p>
              <a:p>
                <a:pPr algn="just"/>
                <a:r>
                  <a:rPr lang="en-US" altLang="zh-CN" sz="1000" dirty="0"/>
                  <a:t>CE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loss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used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baseline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and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by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comparing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CE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with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GCE,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know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how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GCE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performs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with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noises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handling.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NCE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tested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validate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claim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that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robustness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can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lead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underfitting.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Finally,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two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of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proposals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[3]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are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used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see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if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they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can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out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perform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GCE.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9195BE1-F724-8E4F-880E-579FE0579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643" y="1448698"/>
                <a:ext cx="3795276" cy="3320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0089F26-5C6E-5742-9B11-34CDDFF28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892" y="2765751"/>
            <a:ext cx="1246301" cy="199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36AB7-5C15-D44A-9840-259E12750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282" y="2806076"/>
            <a:ext cx="367929" cy="107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AE175-6D2C-C54C-8FF7-1E518059F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118" y="2967227"/>
            <a:ext cx="2080245" cy="17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1823BA-8DF4-EC4E-BEB0-34DE66C73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0668" y="3131896"/>
            <a:ext cx="1909939" cy="47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A82812-E18C-C942-98F3-AD76759EC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5294" y="3669114"/>
            <a:ext cx="1255501" cy="162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B16C84-F4C0-E94C-BAA9-3379B84BC2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6737" y="3878238"/>
            <a:ext cx="988438" cy="1259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5801709-4406-854F-B12A-BE7CF01C7A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3576" y="3874374"/>
            <a:ext cx="398617" cy="104400"/>
          </a:xfrm>
          <a:prstGeom prst="rect">
            <a:avLst/>
          </a:prstGeom>
        </p:spPr>
      </p:pic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D3F7214-06AC-5144-B61D-1177D0B7C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93169"/>
              </p:ext>
            </p:extLst>
          </p:nvPr>
        </p:nvGraphicFramePr>
        <p:xfrm>
          <a:off x="4188643" y="5112830"/>
          <a:ext cx="3795276" cy="156537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897638">
                  <a:extLst>
                    <a:ext uri="{9D8B030D-6E8A-4147-A177-3AD203B41FA5}">
                      <a16:colId xmlns:a16="http://schemas.microsoft.com/office/drawing/2014/main" val="3793146960"/>
                    </a:ext>
                  </a:extLst>
                </a:gridCol>
                <a:gridCol w="1897638">
                  <a:extLst>
                    <a:ext uri="{9D8B030D-6E8A-4147-A177-3AD203B41FA5}">
                      <a16:colId xmlns:a16="http://schemas.microsoft.com/office/drawing/2014/main" val="912123041"/>
                    </a:ext>
                  </a:extLst>
                </a:gridCol>
              </a:tblGrid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Loss</a:t>
                      </a: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function</a:t>
                      </a:r>
                      <a:endParaRPr lang="en-US" sz="900" dirty="0"/>
                    </a:p>
                  </a:txBody>
                  <a:tcPr marL="51632" marR="51632" marT="25814" marB="25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AUC</a:t>
                      </a:r>
                      <a:endParaRPr lang="en-US" sz="900" dirty="0"/>
                    </a:p>
                  </a:txBody>
                  <a:tcPr marL="51632" marR="51632" marT="25814" marB="25814"/>
                </a:tc>
                <a:extLst>
                  <a:ext uri="{0D108BD9-81ED-4DB2-BD59-A6C34878D82A}">
                    <a16:rowId xmlns:a16="http://schemas.microsoft.com/office/drawing/2014/main" val="3666176401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CE</a:t>
                      </a:r>
                      <a:endParaRPr lang="en-US" sz="900" dirty="0"/>
                    </a:p>
                  </a:txBody>
                  <a:tcPr marL="51632" marR="51632" marT="25814" marB="2581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0.99766</a:t>
                      </a:r>
                    </a:p>
                  </a:txBody>
                  <a:tcPr marL="51632" marR="51632" marT="25814" marB="25814"/>
                </a:tc>
                <a:extLst>
                  <a:ext uri="{0D108BD9-81ED-4DB2-BD59-A6C34878D82A}">
                    <a16:rowId xmlns:a16="http://schemas.microsoft.com/office/drawing/2014/main" val="1465481736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GCE</a:t>
                      </a: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[2]</a:t>
                      </a:r>
                      <a:endParaRPr lang="en-US" sz="900" dirty="0"/>
                    </a:p>
                  </a:txBody>
                  <a:tcPr marL="51632" marR="51632" marT="25814" marB="2581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0.99782</a:t>
                      </a:r>
                    </a:p>
                  </a:txBody>
                  <a:tcPr marL="51632" marR="51632" marT="25814" marB="25814"/>
                </a:tc>
                <a:extLst>
                  <a:ext uri="{0D108BD9-81ED-4DB2-BD59-A6C34878D82A}">
                    <a16:rowId xmlns:a16="http://schemas.microsoft.com/office/drawing/2014/main" val="549354774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NCE</a:t>
                      </a: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[3]</a:t>
                      </a:r>
                      <a:endParaRPr lang="en-US" sz="900" dirty="0"/>
                    </a:p>
                  </a:txBody>
                  <a:tcPr marL="51632" marR="51632" marT="25814" marB="2581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0.43710</a:t>
                      </a:r>
                    </a:p>
                  </a:txBody>
                  <a:tcPr marL="51632" marR="51632" marT="25814" marB="25814"/>
                </a:tc>
                <a:extLst>
                  <a:ext uri="{0D108BD9-81ED-4DB2-BD59-A6C34878D82A}">
                    <a16:rowId xmlns:a16="http://schemas.microsoft.com/office/drawing/2014/main" val="2896939485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NCE+RCE</a:t>
                      </a: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[3]</a:t>
                      </a:r>
                      <a:endParaRPr lang="en-US" sz="900" dirty="0"/>
                    </a:p>
                  </a:txBody>
                  <a:tcPr marL="51632" marR="51632" marT="25814" marB="2581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0.50803</a:t>
                      </a:r>
                    </a:p>
                  </a:txBody>
                  <a:tcPr marL="51632" marR="51632" marT="25814" marB="25814"/>
                </a:tc>
                <a:extLst>
                  <a:ext uri="{0D108BD9-81ED-4DB2-BD59-A6C34878D82A}">
                    <a16:rowId xmlns:a16="http://schemas.microsoft.com/office/drawing/2014/main" val="316316401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NCE+MAE</a:t>
                      </a: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[3]</a:t>
                      </a:r>
                      <a:endParaRPr lang="en-US" sz="900" dirty="0"/>
                    </a:p>
                  </a:txBody>
                  <a:tcPr marL="51632" marR="51632" marT="25814" marB="25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0.56423</a:t>
                      </a:r>
                    </a:p>
                  </a:txBody>
                  <a:tcPr marL="51632" marR="51632" marT="25814" marB="25814"/>
                </a:tc>
                <a:extLst>
                  <a:ext uri="{0D108BD9-81ED-4DB2-BD59-A6C34878D82A}">
                    <a16:rowId xmlns:a16="http://schemas.microsoft.com/office/drawing/2014/main" val="4244972496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A0FB86C6-BD54-8E46-88A8-D8316D6147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43497" y="1464510"/>
            <a:ext cx="2930704" cy="20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Words>763</Words>
  <Application>Microsoft Macintosh PowerPoint</Application>
  <PresentationFormat>Widescreen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XIA</dc:creator>
  <cp:lastModifiedBy>WU Huimin</cp:lastModifiedBy>
  <cp:revision>120</cp:revision>
  <dcterms:created xsi:type="dcterms:W3CDTF">2017-03-11T12:28:27Z</dcterms:created>
  <dcterms:modified xsi:type="dcterms:W3CDTF">2020-12-12T06:04:36Z</dcterms:modified>
</cp:coreProperties>
</file>