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5a0141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5a0141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ef22ff885_6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ef22ff885_6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Then, the affine transformation is performed by applying equation (4). It re-scales and re-shifts the standardized feature map with trainable parameters gamma and beta respectively. Gamma and beta are learned separately for each channel but identical for each sample. </a:t>
            </a:r>
            <a:endParaRPr/>
          </a:p>
          <a:p>
            <a:pPr indent="0" lvl="0" marL="0" rtl="0" algn="l">
              <a:lnSpc>
                <a:spcPct val="100000"/>
              </a:lnSpc>
              <a:spcBef>
                <a:spcPts val="0"/>
              </a:spcBef>
              <a:spcAft>
                <a:spcPts val="0"/>
              </a:spcAft>
              <a:buNone/>
            </a:pPr>
            <a:r>
              <a:rPr lang="en"/>
              <a:t>They are commonly updated using Stochastic Gradient Descent.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5a0141fbf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5a0141fbf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5a0141fbf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5a0141fbf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we introduce the detail of our proposed method, Hyper-normalization.</a:t>
            </a:r>
            <a:endParaRPr>
              <a:solidFill>
                <a:schemeClr val="dk1"/>
              </a:solidFill>
            </a:endParaRPr>
          </a:p>
          <a:p>
            <a:pPr indent="0" lvl="0" marL="0" rtl="0" algn="l">
              <a:spcBef>
                <a:spcPts val="0"/>
              </a:spcBef>
              <a:spcAft>
                <a:spcPts val="0"/>
              </a:spcAft>
              <a:buNone/>
            </a:pPr>
            <a:r>
              <a:rPr lang="en">
                <a:solidFill>
                  <a:schemeClr val="dk1"/>
                </a:solidFill>
              </a:rPr>
              <a:t>Let's look at the figure. In the l-th building block, we denotes xl as the input feature map of the normalization layer. We employ a shared LSTM model to aggregated and relay information across different building blocks in the same stage.</a:t>
            </a:r>
            <a:endParaRPr>
              <a:solidFill>
                <a:schemeClr val="dk1"/>
              </a:solidFill>
            </a:endParaRPr>
          </a:p>
          <a:p>
            <a:pPr indent="0" lvl="0" marL="0" rtl="0" algn="l">
              <a:spcBef>
                <a:spcPts val="0"/>
              </a:spcBef>
              <a:spcAft>
                <a:spcPts val="0"/>
              </a:spcAft>
              <a:buNone/>
            </a:pPr>
            <a:r>
              <a:rPr lang="en">
                <a:solidFill>
                  <a:schemeClr val="dk1"/>
                </a:solidFill>
              </a:rPr>
              <a:t>Notice that in this context, the LSTM is not unrolled along temporal axis as the common practice, but along the network depth.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ef22ff885_6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ef22ff885_6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Thus, the hidden and cell state hl and cl could be derived as shown in equation (5), where GAP is the Global Average Pooling operation which gathers the contextual information for individual channels of a feature tensor and reduces the follow-up computational consumption.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ef22ff885_6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ef22ff885_6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further make two specific modifications on the original LSTM to qualify it for the effective and efficiency of a meta network. </a:t>
            </a:r>
            <a:endParaRPr>
              <a:solidFill>
                <a:schemeClr val="dk1"/>
              </a:solidFill>
            </a:endParaRPr>
          </a:p>
          <a:p>
            <a:pPr indent="0" lvl="0" marL="0" rtl="0" algn="l">
              <a:spcBef>
                <a:spcPts val="0"/>
              </a:spcBef>
              <a:spcAft>
                <a:spcPts val="0"/>
              </a:spcAft>
              <a:buNone/>
            </a:pPr>
            <a:r>
              <a:rPr lang="en">
                <a:solidFill>
                  <a:schemeClr val="dk1"/>
                </a:solidFill>
              </a:rPr>
              <a:t>First, we adopt the bottleneck structure to process the input feature map and hidden state within LSTM, mimicking the wisdom of ResNet and SENet. </a:t>
            </a:r>
            <a:endParaRPr>
              <a:solidFill>
                <a:schemeClr val="dk1"/>
              </a:solidFill>
            </a:endParaRPr>
          </a:p>
          <a:p>
            <a:pPr indent="0" lvl="0" marL="0" rtl="0" algn="l">
              <a:spcBef>
                <a:spcPts val="0"/>
              </a:spcBef>
              <a:spcAft>
                <a:spcPts val="0"/>
              </a:spcAft>
              <a:buNone/>
            </a:pPr>
            <a:r>
              <a:rPr lang="en">
                <a:solidFill>
                  <a:schemeClr val="dk1"/>
                </a:solidFill>
              </a:rPr>
              <a:t>Its formula is shown in equation (6), where W0 and W1 are weight matrices of the FC layers, delta refers to the ReLU activation function, the input and output feature tensor u, v share the same number of channels.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ef22ff885_6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ef22ff885_6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Second, the hyperbolic tangent activation function for calculating the hidden state at a time stamp is replaced with the sigmoid function, which guarantees the range of hidden states to fall in range zero to one. This modification serves the purpose of pertinent precondition for gamma and beta. </a:t>
            </a:r>
            <a:endParaRPr>
              <a:solidFill>
                <a:schemeClr val="dk1"/>
              </a:solidFill>
            </a:endParaRPr>
          </a:p>
          <a:p>
            <a:pPr indent="0" lvl="0" marL="0" rtl="0" algn="l">
              <a:spcBef>
                <a:spcPts val="0"/>
              </a:spcBef>
              <a:spcAft>
                <a:spcPts val="0"/>
              </a:spcAft>
              <a:buNone/>
            </a:pPr>
            <a:r>
              <a:rPr lang="en">
                <a:solidFill>
                  <a:schemeClr val="dk1"/>
                </a:solidFill>
              </a:rPr>
              <a:t>Then, the current hidden and cell state could be extracted as the scale and shift parameter of a normalization layer, as shown in equation (7). Then, equation (4) can be reformulated as equation (8), where xl hat here is derived from xl following equation (1).</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5a0141fbf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5a0141fbf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conduct comprehensive experiments to evaluate HyperNorm</a:t>
            </a:r>
            <a:endParaRPr/>
          </a:p>
          <a:p>
            <a:pPr indent="0" lvl="0" marL="0" rtl="0" algn="l">
              <a:spcBef>
                <a:spcPts val="0"/>
              </a:spcBef>
              <a:spcAft>
                <a:spcPts val="0"/>
              </a:spcAft>
              <a:buClr>
                <a:schemeClr val="dk1"/>
              </a:buClr>
              <a:buSzPts val="1100"/>
              <a:buFont typeface="Arial"/>
              <a:buNone/>
            </a:pPr>
            <a:r>
              <a:rPr lang="en"/>
              <a:t>on popular vision benchmarks, including image</a:t>
            </a:r>
            <a:endParaRPr/>
          </a:p>
          <a:p>
            <a:pPr indent="0" lvl="0" marL="0" rtl="0" algn="l">
              <a:spcBef>
                <a:spcPts val="0"/>
              </a:spcBef>
              <a:spcAft>
                <a:spcPts val="0"/>
              </a:spcAft>
              <a:buClr>
                <a:schemeClr val="dk1"/>
              </a:buClr>
              <a:buSzPts val="1100"/>
              <a:buFont typeface="Arial"/>
              <a:buNone/>
            </a:pPr>
            <a:r>
              <a:rPr lang="en"/>
              <a:t>classification, object detection and instance segmentation.</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5a0141fbf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5a0141fbf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integrate our HyperNorm into several state-of-the-art CNN architectures, including ResNet, SE-ResNet and ShuffleNetV2</a:t>
            </a:r>
            <a:endParaRPr>
              <a:solidFill>
                <a:schemeClr val="dk1"/>
              </a:solidFill>
            </a:endParaRPr>
          </a:p>
          <a:p>
            <a:pPr indent="0" lvl="0" marL="0" rtl="0" algn="l">
              <a:spcBef>
                <a:spcPts val="0"/>
              </a:spcBef>
              <a:spcAft>
                <a:spcPts val="0"/>
              </a:spcAft>
              <a:buNone/>
            </a:pPr>
            <a:r>
              <a:rPr lang="en">
                <a:solidFill>
                  <a:schemeClr val="dk1"/>
                </a:solidFill>
              </a:rPr>
              <a:t>It is noteworthy that weight decay is deployed to all layers of (SE-)ResNet, with no exception of the trainable parameters and  in the BN layers.</a:t>
            </a:r>
            <a:endParaRPr>
              <a:solidFill>
                <a:schemeClr val="dk1"/>
              </a:solidFill>
            </a:endParaRPr>
          </a:p>
          <a:p>
            <a:pPr indent="0" lvl="0" marL="0" rtl="0" algn="l">
              <a:spcBef>
                <a:spcPts val="0"/>
              </a:spcBef>
              <a:spcAft>
                <a:spcPts val="0"/>
              </a:spcAft>
              <a:buNone/>
            </a:pPr>
            <a:r>
              <a:rPr lang="en">
                <a:solidFill>
                  <a:schemeClr val="dk1"/>
                </a:solidFill>
              </a:rPr>
              <a:t>As is common practice, normalization parameters are initialized as gamma = 1 and  beta= 0 in advance of training. Correspondingly, we also initialize the hidden and cell state </a:t>
            </a:r>
            <a:r>
              <a:rPr lang="en">
                <a:solidFill>
                  <a:schemeClr val="dk1"/>
                </a:solidFill>
              </a:rPr>
              <a:t>o</a:t>
            </a:r>
            <a:r>
              <a:rPr lang="en">
                <a:solidFill>
                  <a:schemeClr val="dk1"/>
                </a:solidFill>
              </a:rPr>
              <a:t>f LSTM as zero vectors to mimic this behavior.</a:t>
            </a:r>
            <a:endParaRPr>
              <a:solidFill>
                <a:schemeClr val="dk1"/>
              </a:solidFill>
            </a:endParaRPr>
          </a:p>
          <a:p>
            <a:pPr indent="0" lvl="0" marL="0" rtl="0" algn="l">
              <a:spcBef>
                <a:spcPts val="0"/>
              </a:spcBef>
              <a:spcAft>
                <a:spcPts val="0"/>
              </a:spcAft>
              <a:buNone/>
            </a:pPr>
            <a:r>
              <a:rPr lang="en">
                <a:solidFill>
                  <a:schemeClr val="dk1"/>
                </a:solidFill>
              </a:rPr>
              <a:t>From table 1 we observe that ResNet and ShuffleNetV2 models equipped with HyperNorm consistently outperform the baseline counterparts with over 1% margin of top-1 error.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Notably, the increased computational budget is mostly around 0.1%. BHN leads to considerable gains via introducing negligible computational cost.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0fdc481e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0fdc481e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also conduct experiments with Group Normalization which involves a group-wise channel-based standardization and Switchable Normalization</a:t>
            </a:r>
            <a:endParaRPr/>
          </a:p>
          <a:p>
            <a:pPr indent="0" lvl="0" marL="0" rtl="0" algn="l">
              <a:spcBef>
                <a:spcPts val="0"/>
              </a:spcBef>
              <a:spcAft>
                <a:spcPts val="0"/>
              </a:spcAft>
              <a:buClr>
                <a:schemeClr val="dk1"/>
              </a:buClr>
              <a:buSzPts val="1100"/>
              <a:buFont typeface="Arial"/>
              <a:buNone/>
            </a:pPr>
            <a:r>
              <a:rPr lang="en"/>
              <a:t>Table 2 compares the performance with respect to different normalizers which perform standardization on their corresponding sets of feature pixels.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representation capacity of normalization layers is strengthened regardless of the standardization stage, improving the overall recognition accuracy by more than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0fdc481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0fdc481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compare the performance of BHN with BN, GN and BRN on ResNet-18. The mini-batch size exponentially decays from 64 to 2 per GPU.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is often the case, performance of BN deteriorates noticeably along with the decrease of batch size. BRN ameliorates such degradation for BN under the micro-batch scenarios, but the accuracy still cannot parallel that of the large-batch setting. GN seeks a trade-off between microbatch and large-batch scenarios, which achieves acceptable performance for small batch size without sacrificing much accuracy for large batch size. </a:t>
            </a:r>
            <a:endParaRPr/>
          </a:p>
          <a:p>
            <a:pPr indent="0" lvl="0" marL="0" rtl="0" algn="l">
              <a:spcBef>
                <a:spcPts val="0"/>
              </a:spcBef>
              <a:spcAft>
                <a:spcPts val="0"/>
              </a:spcAft>
              <a:buNone/>
            </a:pPr>
            <a:r>
              <a:rPr lang="en"/>
              <a:t>Batch HyperNorm could adapt to various settings of batch size, retaining a </a:t>
            </a:r>
            <a:r>
              <a:rPr lang="en"/>
              <a:t>decent</a:t>
            </a:r>
            <a:r>
              <a:rPr lang="en"/>
              <a:t> performance under all evaluation settings. BHN beats the other normalization methods</a:t>
            </a:r>
            <a:endParaRPr/>
          </a:p>
          <a:p>
            <a:pPr indent="0" lvl="0" marL="0" rtl="0" algn="l">
              <a:spcBef>
                <a:spcPts val="0"/>
              </a:spcBef>
              <a:spcAft>
                <a:spcPts val="0"/>
              </a:spcAft>
              <a:buNone/>
            </a:pPr>
            <a:r>
              <a:rPr lang="en"/>
              <a:t>with a large margin regarding arbitrary batch sizes, thanks to the adaptive affine transformation which strikes a better balance between the input sample and population statistics.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ef22ff885_6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ef22ff885_6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poster, you can get a general sense of our proposed normalization technique. Due to the 10 mins time limit, this presentation will focus on parts missing from the poster, which are the detail of our method and experiment.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0fdc481e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0fdc481e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perform ablation studies on the meta network architecture, utilizing ResNet-18 on ImageNet as the test case.</a:t>
            </a:r>
            <a:endParaRPr/>
          </a:p>
          <a:p>
            <a:pPr indent="0" lvl="0" marL="0" rtl="0" algn="l">
              <a:spcBef>
                <a:spcPts val="0"/>
              </a:spcBef>
              <a:spcAft>
                <a:spcPts val="0"/>
              </a:spcAft>
              <a:buNone/>
            </a:pPr>
            <a:r>
              <a:rPr lang="en"/>
              <a:t>First, we change the positions where HyperNorm is integrated into the building blocks. We find out that first normalization layer in a basic block is a better choice.</a:t>
            </a:r>
            <a:endParaRPr/>
          </a:p>
          <a:p>
            <a:pPr indent="0" lvl="0" marL="0" rtl="0" algn="l">
              <a:spcBef>
                <a:spcPts val="0"/>
              </a:spcBef>
              <a:spcAft>
                <a:spcPts val="0"/>
              </a:spcAft>
              <a:buNone/>
            </a:pPr>
            <a:r>
              <a:rPr lang="en"/>
              <a:t>Next, alter the reduction ratio of the bottleneck structure and the activation function for hidden state in the LSTM model as in Table3.</a:t>
            </a:r>
            <a:endParaRPr/>
          </a:p>
          <a:p>
            <a:pPr indent="0" lvl="0" marL="0" rtl="0" algn="l">
              <a:spcBef>
                <a:spcPts val="0"/>
              </a:spcBef>
              <a:spcAft>
                <a:spcPts val="0"/>
              </a:spcAft>
              <a:buNone/>
            </a:pPr>
            <a:r>
              <a:rPr lang="en"/>
              <a:t>Finally, we replace the modified LSTM with the original one as in Table4.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0fdc481e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0fdc481e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CIFAR-100 is another popular image recognition benchmark beyond ImageNet. The performance of ResNet-164 with BN shwon in Table 5 has a significant reliance on this technique for optimization. Under the same circumstance without warm up, ResNet-164 with BHN outperforms its baseline counterpart by a margin of over 3%.</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Viewed from the training curves in Figure 3, BHN guarantees more stable optimization and faster convergence.</a:t>
            </a:r>
            <a:endParaRPr/>
          </a:p>
          <a:p>
            <a:pPr indent="0" lvl="0" marL="0" rtl="0" algn="l">
              <a:spcBef>
                <a:spcPts val="0"/>
              </a:spcBef>
              <a:spcAft>
                <a:spcPts val="0"/>
              </a:spcAft>
              <a:buClr>
                <a:schemeClr val="dk1"/>
              </a:buClr>
              <a:buSzPts val="1100"/>
              <a:buFont typeface="Arial"/>
              <a:buNone/>
            </a:pPr>
            <a:r>
              <a:rPr lang="en"/>
              <a:t>When integrated into the high-performing ResNeXt-29 models, BHN still consistently yields reduction of the top-1 error rates by more than 1% over vanilla BN.</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0fdc481e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0fdc481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Aside from image recognition, we also evaluate HyperNorm on object detection and instance segmentation tracks of the Microsoft COCO (Lin et al., 2014) benchmark via 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BHN achieves comparable Average Precision with other advanced normalization methods and shows a considerable promotion over the vanilla BN.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5a0141fbf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5a0141fbf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5a0141fbf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5a0141fbf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5a0141fb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5a0141fb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ef22ff885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ef22ff885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normalization technique is an important component of latest Deep Neural Network. It can </a:t>
            </a:r>
            <a:r>
              <a:rPr lang="en"/>
              <a:t>stabilize</a:t>
            </a:r>
            <a:r>
              <a:rPr lang="en"/>
              <a:t> the intermediate feature distribution and shorten the training time.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ef22ff885_6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ef22ff885_6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Common normalization techniques contain two stages, standardization and affine transformation. </a:t>
            </a:r>
            <a:endParaRPr/>
          </a:p>
          <a:p>
            <a:pPr indent="0" lvl="0" marL="0" rtl="0" algn="l">
              <a:lnSpc>
                <a:spcPct val="100000"/>
              </a:lnSpc>
              <a:spcBef>
                <a:spcPts val="0"/>
              </a:spcBef>
              <a:spcAft>
                <a:spcPts val="0"/>
              </a:spcAft>
              <a:buNone/>
            </a:pPr>
            <a:r>
              <a:rPr lang="en"/>
              <a:t>The standardization stage modulates input feature distribution to one with zero mean and unit variance. The affine transformation stage retain the representation capacity lost in the standardization stage. </a:t>
            </a:r>
            <a:endParaRPr/>
          </a:p>
          <a:p>
            <a:pPr indent="0" lvl="0" marL="0" rtl="0" algn="l">
              <a:lnSpc>
                <a:spcPct val="100000"/>
              </a:lnSpc>
              <a:spcBef>
                <a:spcPts val="0"/>
              </a:spcBef>
              <a:spcAft>
                <a:spcPts val="0"/>
              </a:spcAft>
              <a:buNone/>
            </a:pPr>
            <a:r>
              <a:rPr lang="en"/>
              <a:t>In this work, we proposed a general technique to improve the quality of parameters for the affine transform stage with a HyperNetwork, in which parameters are learned conditioned on the previously underused feature distribution across multiple layers of the same staged building block.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ef22ff885_6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ef22ff885_6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To better understand our technique, we first review common normalization process. </a:t>
            </a:r>
            <a:endParaRPr/>
          </a:p>
          <a:p>
            <a:pPr indent="0" lvl="0" marL="0" rtl="0" algn="l">
              <a:lnSpc>
                <a:spcPct val="100000"/>
              </a:lnSpc>
              <a:spcBef>
                <a:spcPts val="0"/>
              </a:spcBef>
              <a:spcAft>
                <a:spcPts val="0"/>
              </a:spcAft>
              <a:buNone/>
            </a:pPr>
            <a:r>
              <a:rPr lang="en"/>
              <a:t>Consider the input feature map x of a generic</a:t>
            </a:r>
            <a:r>
              <a:rPr lang="en"/>
              <a:t> normalization layer, which is in dimension N times C times H times W. Here N denotes batch size, C denotes number of channels, H and W denotes the height and width of a tensor.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ef22ff885_6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ef22ff885_6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X first undergoes a standardization procedure shown in equation (1), where mu and sigma represent mean and standard deviation computed within K non-overlapping subsets. Take batch normalization as example, the K non-overlapping subsets are separated using channels.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ef22ff885_6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ef22ff885_6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Next, let's denote each pixel in the feature map as xncij, then each element in mu and sigma could be computed using equation (2) and (3).</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ef22ff885_6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ef22ff885_6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Here epsilon is an small positive constant to avoid numerical instability.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7.png"/><Relationship Id="rId11" Type="http://schemas.openxmlformats.org/officeDocument/2006/relationships/image" Target="../media/image14.png"/><Relationship Id="rId10"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44900" y="1601875"/>
            <a:ext cx="70542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Project 2: Improving Batch Normalization via Scaling and Shifting Relay</a:t>
            </a:r>
            <a:endParaRPr sz="2500"/>
          </a:p>
          <a:p>
            <a:pPr indent="0" lvl="0" marL="0" rtl="0" algn="ctr">
              <a:spcBef>
                <a:spcPts val="0"/>
              </a:spcBef>
              <a:spcAft>
                <a:spcPts val="0"/>
              </a:spcAft>
              <a:buNone/>
            </a:pPr>
            <a:r>
              <a:t/>
            </a:r>
            <a:endParaRPr sz="2500"/>
          </a:p>
        </p:txBody>
      </p:sp>
      <p:sp>
        <p:nvSpPr>
          <p:cNvPr id="129" name="Google Shape;129;p13"/>
          <p:cNvSpPr txBox="1"/>
          <p:nvPr>
            <p:ph idx="1" type="subTitle"/>
          </p:nvPr>
        </p:nvSpPr>
        <p:spPr>
          <a:xfrm>
            <a:off x="1197525" y="3128500"/>
            <a:ext cx="68220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Nunito"/>
                <a:ea typeface="Nunito"/>
                <a:cs typeface="Nunito"/>
                <a:sym typeface="Nunito"/>
              </a:rPr>
              <a:t>Shizhe Diao, Jincheng Yu, Duo Li, Yimin Zheng</a:t>
            </a:r>
            <a:endParaRPr sz="14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230" name="Google Shape;230;p22"/>
          <p:cNvSpPr txBox="1"/>
          <p:nvPr/>
        </p:nvSpPr>
        <p:spPr>
          <a:xfrm>
            <a:off x="6466025" y="295075"/>
            <a:ext cx="23292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stages: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Standardization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Affine Transformation</a:t>
            </a:r>
            <a:endParaRPr>
              <a:latin typeface="Calibri"/>
              <a:ea typeface="Calibri"/>
              <a:cs typeface="Calibri"/>
              <a:sym typeface="Calibri"/>
            </a:endParaRPr>
          </a:p>
        </p:txBody>
      </p:sp>
      <p:grpSp>
        <p:nvGrpSpPr>
          <p:cNvPr id="231" name="Google Shape;231;p22"/>
          <p:cNvGrpSpPr/>
          <p:nvPr/>
        </p:nvGrpSpPr>
        <p:grpSpPr>
          <a:xfrm>
            <a:off x="625750" y="1639450"/>
            <a:ext cx="4429949" cy="1105836"/>
            <a:chOff x="2357025" y="3283275"/>
            <a:chExt cx="4429949" cy="1105836"/>
          </a:xfrm>
        </p:grpSpPr>
        <p:pic>
          <p:nvPicPr>
            <p:cNvPr id="232" name="Google Shape;232;p22"/>
            <p:cNvPicPr preferRelativeResize="0"/>
            <p:nvPr/>
          </p:nvPicPr>
          <p:blipFill rotWithShape="1">
            <a:blip r:embed="rId3">
              <a:alphaModFix/>
            </a:blip>
            <a:srcRect b="46984" l="0" r="0" t="4998"/>
            <a:stretch/>
          </p:blipFill>
          <p:spPr>
            <a:xfrm>
              <a:off x="2357025" y="3283275"/>
              <a:ext cx="4429949" cy="1105836"/>
            </a:xfrm>
            <a:prstGeom prst="rect">
              <a:avLst/>
            </a:prstGeom>
            <a:noFill/>
            <a:ln>
              <a:noFill/>
            </a:ln>
          </p:spPr>
        </p:pic>
        <p:cxnSp>
          <p:nvCxnSpPr>
            <p:cNvPr id="233" name="Google Shape;233;p22"/>
            <p:cNvCxnSpPr/>
            <p:nvPr/>
          </p:nvCxnSpPr>
          <p:spPr>
            <a:xfrm>
              <a:off x="4259275" y="3743200"/>
              <a:ext cx="802500" cy="0"/>
            </a:xfrm>
            <a:prstGeom prst="straightConnector1">
              <a:avLst/>
            </a:prstGeom>
            <a:noFill/>
            <a:ln cap="flat" cmpd="sng" w="19050">
              <a:solidFill>
                <a:srgbClr val="FF0000"/>
              </a:solidFill>
              <a:prstDash val="solid"/>
              <a:round/>
              <a:headEnd len="med" w="med" type="none"/>
              <a:tailEnd len="med" w="med" type="triangle"/>
            </a:ln>
          </p:spPr>
        </p:cxnSp>
        <p:sp>
          <p:nvSpPr>
            <p:cNvPr id="234" name="Google Shape;234;p22"/>
            <p:cNvSpPr txBox="1"/>
            <p:nvPr/>
          </p:nvSpPr>
          <p:spPr>
            <a:xfrm>
              <a:off x="4218400" y="3464500"/>
              <a:ext cx="10308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standardize</a:t>
              </a:r>
              <a:endParaRPr sz="1000">
                <a:latin typeface="Calibri"/>
                <a:ea typeface="Calibri"/>
                <a:cs typeface="Calibri"/>
                <a:sym typeface="Calibri"/>
              </a:endParaRPr>
            </a:p>
          </p:txBody>
        </p:sp>
      </p:grpSp>
      <p:pic>
        <p:nvPicPr>
          <p:cNvPr id="235" name="Google Shape;235;p22"/>
          <p:cNvPicPr preferRelativeResize="0"/>
          <p:nvPr/>
        </p:nvPicPr>
        <p:blipFill>
          <a:blip r:embed="rId4">
            <a:alphaModFix/>
          </a:blip>
          <a:stretch>
            <a:fillRect/>
          </a:stretch>
        </p:blipFill>
        <p:spPr>
          <a:xfrm>
            <a:off x="2033550" y="3079648"/>
            <a:ext cx="2429873" cy="366925"/>
          </a:xfrm>
          <a:prstGeom prst="rect">
            <a:avLst/>
          </a:prstGeom>
          <a:noFill/>
          <a:ln>
            <a:noFill/>
          </a:ln>
        </p:spPr>
      </p:pic>
      <p:pic>
        <p:nvPicPr>
          <p:cNvPr id="236" name="Google Shape;236;p22"/>
          <p:cNvPicPr preferRelativeResize="0"/>
          <p:nvPr/>
        </p:nvPicPr>
        <p:blipFill>
          <a:blip r:embed="rId5">
            <a:alphaModFix/>
          </a:blip>
          <a:stretch>
            <a:fillRect/>
          </a:stretch>
        </p:blipFill>
        <p:spPr>
          <a:xfrm>
            <a:off x="1173750" y="3675175"/>
            <a:ext cx="3333973" cy="1259400"/>
          </a:xfrm>
          <a:prstGeom prst="rect">
            <a:avLst/>
          </a:prstGeom>
          <a:noFill/>
          <a:ln>
            <a:noFill/>
          </a:ln>
        </p:spPr>
      </p:pic>
      <p:sp>
        <p:nvSpPr>
          <p:cNvPr id="237" name="Google Shape;237;p22"/>
          <p:cNvSpPr txBox="1"/>
          <p:nvPr/>
        </p:nvSpPr>
        <p:spPr>
          <a:xfrm>
            <a:off x="2246750" y="1236675"/>
            <a:ext cx="18147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Standardization</a:t>
            </a:r>
            <a:endParaRPr/>
          </a:p>
        </p:txBody>
      </p:sp>
      <p:pic>
        <p:nvPicPr>
          <p:cNvPr id="238" name="Google Shape;238;p22"/>
          <p:cNvPicPr preferRelativeResize="0"/>
          <p:nvPr/>
        </p:nvPicPr>
        <p:blipFill>
          <a:blip r:embed="rId6">
            <a:alphaModFix/>
          </a:blip>
          <a:stretch>
            <a:fillRect/>
          </a:stretch>
        </p:blipFill>
        <p:spPr>
          <a:xfrm>
            <a:off x="1982150" y="2789338"/>
            <a:ext cx="1385350" cy="214650"/>
          </a:xfrm>
          <a:prstGeom prst="rect">
            <a:avLst/>
          </a:prstGeom>
          <a:noFill/>
          <a:ln>
            <a:noFill/>
          </a:ln>
        </p:spPr>
      </p:pic>
      <p:grpSp>
        <p:nvGrpSpPr>
          <p:cNvPr id="239" name="Google Shape;239;p22"/>
          <p:cNvGrpSpPr/>
          <p:nvPr/>
        </p:nvGrpSpPr>
        <p:grpSpPr>
          <a:xfrm>
            <a:off x="5844875" y="2571750"/>
            <a:ext cx="2404676" cy="737475"/>
            <a:chOff x="4825100" y="3940525"/>
            <a:chExt cx="2404676" cy="737475"/>
          </a:xfrm>
        </p:grpSpPr>
        <p:pic>
          <p:nvPicPr>
            <p:cNvPr id="240" name="Google Shape;240;p22"/>
            <p:cNvPicPr preferRelativeResize="0"/>
            <p:nvPr/>
          </p:nvPicPr>
          <p:blipFill>
            <a:blip r:embed="rId7">
              <a:alphaModFix/>
            </a:blip>
            <a:stretch>
              <a:fillRect/>
            </a:stretch>
          </p:blipFill>
          <p:spPr>
            <a:xfrm>
              <a:off x="4825100" y="4453675"/>
              <a:ext cx="2404676" cy="224325"/>
            </a:xfrm>
            <a:prstGeom prst="rect">
              <a:avLst/>
            </a:prstGeom>
            <a:noFill/>
            <a:ln>
              <a:noFill/>
            </a:ln>
          </p:spPr>
        </p:pic>
        <p:sp>
          <p:nvSpPr>
            <p:cNvPr id="241" name="Google Shape;241;p22"/>
            <p:cNvSpPr txBox="1"/>
            <p:nvPr/>
          </p:nvSpPr>
          <p:spPr>
            <a:xfrm>
              <a:off x="5025700" y="3940525"/>
              <a:ext cx="18147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Affine Transformation</a:t>
              </a:r>
              <a:endParaRPr/>
            </a:p>
          </p:txBody>
        </p:sp>
      </p:grpSp>
      <p:grpSp>
        <p:nvGrpSpPr>
          <p:cNvPr id="242" name="Google Shape;242;p22"/>
          <p:cNvGrpSpPr/>
          <p:nvPr/>
        </p:nvGrpSpPr>
        <p:grpSpPr>
          <a:xfrm>
            <a:off x="1064138" y="3468847"/>
            <a:ext cx="3927758" cy="174152"/>
            <a:chOff x="4463413" y="3781747"/>
            <a:chExt cx="3927758" cy="174152"/>
          </a:xfrm>
        </p:grpSpPr>
        <p:pic>
          <p:nvPicPr>
            <p:cNvPr id="243" name="Google Shape;243;p22"/>
            <p:cNvPicPr preferRelativeResize="0"/>
            <p:nvPr/>
          </p:nvPicPr>
          <p:blipFill>
            <a:blip r:embed="rId8">
              <a:alphaModFix/>
            </a:blip>
            <a:stretch>
              <a:fillRect/>
            </a:stretch>
          </p:blipFill>
          <p:spPr>
            <a:xfrm>
              <a:off x="4463413" y="3781747"/>
              <a:ext cx="2585673" cy="174150"/>
            </a:xfrm>
            <a:prstGeom prst="rect">
              <a:avLst/>
            </a:prstGeom>
            <a:noFill/>
            <a:ln>
              <a:noFill/>
            </a:ln>
          </p:spPr>
        </p:pic>
        <p:pic>
          <p:nvPicPr>
            <p:cNvPr id="244" name="Google Shape;244;p22"/>
            <p:cNvPicPr preferRelativeResize="0"/>
            <p:nvPr/>
          </p:nvPicPr>
          <p:blipFill>
            <a:blip r:embed="rId9">
              <a:alphaModFix/>
            </a:blip>
            <a:stretch>
              <a:fillRect/>
            </a:stretch>
          </p:blipFill>
          <p:spPr>
            <a:xfrm>
              <a:off x="7017800" y="3781749"/>
              <a:ext cx="1373371" cy="17415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HyperNormalization</a:t>
            </a:r>
            <a:endParaRPr/>
          </a:p>
        </p:txBody>
      </p:sp>
      <p:pic>
        <p:nvPicPr>
          <p:cNvPr id="255" name="Google Shape;255;p24"/>
          <p:cNvPicPr preferRelativeResize="0"/>
          <p:nvPr/>
        </p:nvPicPr>
        <p:blipFill>
          <a:blip r:embed="rId3">
            <a:alphaModFix/>
          </a:blip>
          <a:stretch>
            <a:fillRect/>
          </a:stretch>
        </p:blipFill>
        <p:spPr>
          <a:xfrm>
            <a:off x="1728163" y="1054375"/>
            <a:ext cx="5687674" cy="281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HyperNormalization</a:t>
            </a:r>
            <a:endParaRPr/>
          </a:p>
        </p:txBody>
      </p:sp>
      <p:pic>
        <p:nvPicPr>
          <p:cNvPr id="261" name="Google Shape;261;p25"/>
          <p:cNvPicPr preferRelativeResize="0"/>
          <p:nvPr/>
        </p:nvPicPr>
        <p:blipFill>
          <a:blip r:embed="rId3">
            <a:alphaModFix/>
          </a:blip>
          <a:stretch>
            <a:fillRect/>
          </a:stretch>
        </p:blipFill>
        <p:spPr>
          <a:xfrm>
            <a:off x="285749" y="1054375"/>
            <a:ext cx="5432003" cy="2690399"/>
          </a:xfrm>
          <a:prstGeom prst="rect">
            <a:avLst/>
          </a:prstGeom>
          <a:noFill/>
          <a:ln>
            <a:noFill/>
          </a:ln>
        </p:spPr>
      </p:pic>
      <p:pic>
        <p:nvPicPr>
          <p:cNvPr id="262" name="Google Shape;262;p25"/>
          <p:cNvPicPr preferRelativeResize="0"/>
          <p:nvPr/>
        </p:nvPicPr>
        <p:blipFill>
          <a:blip r:embed="rId4">
            <a:alphaModFix/>
          </a:blip>
          <a:stretch>
            <a:fillRect/>
          </a:stretch>
        </p:blipFill>
        <p:spPr>
          <a:xfrm>
            <a:off x="5717750" y="2090075"/>
            <a:ext cx="2940376" cy="23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HyperNormalization</a:t>
            </a:r>
            <a:endParaRPr/>
          </a:p>
        </p:txBody>
      </p:sp>
      <p:pic>
        <p:nvPicPr>
          <p:cNvPr id="268" name="Google Shape;268;p26"/>
          <p:cNvPicPr preferRelativeResize="0"/>
          <p:nvPr/>
        </p:nvPicPr>
        <p:blipFill>
          <a:blip r:embed="rId3">
            <a:alphaModFix/>
          </a:blip>
          <a:stretch>
            <a:fillRect/>
          </a:stretch>
        </p:blipFill>
        <p:spPr>
          <a:xfrm>
            <a:off x="285749" y="1054375"/>
            <a:ext cx="5432003" cy="2690399"/>
          </a:xfrm>
          <a:prstGeom prst="rect">
            <a:avLst/>
          </a:prstGeom>
          <a:noFill/>
          <a:ln>
            <a:noFill/>
          </a:ln>
        </p:spPr>
      </p:pic>
      <p:pic>
        <p:nvPicPr>
          <p:cNvPr id="269" name="Google Shape;269;p26"/>
          <p:cNvPicPr preferRelativeResize="0"/>
          <p:nvPr/>
        </p:nvPicPr>
        <p:blipFill>
          <a:blip r:embed="rId4">
            <a:alphaModFix/>
          </a:blip>
          <a:stretch>
            <a:fillRect/>
          </a:stretch>
        </p:blipFill>
        <p:spPr>
          <a:xfrm>
            <a:off x="5717750" y="2090075"/>
            <a:ext cx="2940376" cy="238850"/>
          </a:xfrm>
          <a:prstGeom prst="rect">
            <a:avLst/>
          </a:prstGeom>
          <a:noFill/>
          <a:ln>
            <a:noFill/>
          </a:ln>
        </p:spPr>
      </p:pic>
      <p:pic>
        <p:nvPicPr>
          <p:cNvPr id="270" name="Google Shape;270;p26"/>
          <p:cNvPicPr preferRelativeResize="0"/>
          <p:nvPr/>
        </p:nvPicPr>
        <p:blipFill>
          <a:blip r:embed="rId5">
            <a:alphaModFix/>
          </a:blip>
          <a:stretch>
            <a:fillRect/>
          </a:stretch>
        </p:blipFill>
        <p:spPr>
          <a:xfrm>
            <a:off x="6355825" y="2604725"/>
            <a:ext cx="2268563" cy="238850"/>
          </a:xfrm>
          <a:prstGeom prst="rect">
            <a:avLst/>
          </a:prstGeom>
          <a:noFill/>
          <a:ln>
            <a:noFill/>
          </a:ln>
        </p:spPr>
      </p:pic>
      <p:pic>
        <p:nvPicPr>
          <p:cNvPr id="271" name="Google Shape;271;p26"/>
          <p:cNvPicPr preferRelativeResize="0"/>
          <p:nvPr/>
        </p:nvPicPr>
        <p:blipFill>
          <a:blip r:embed="rId6">
            <a:alphaModFix/>
          </a:blip>
          <a:stretch>
            <a:fillRect/>
          </a:stretch>
        </p:blipFill>
        <p:spPr>
          <a:xfrm>
            <a:off x="6355825" y="2843575"/>
            <a:ext cx="2099578" cy="23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HyperNormalization</a:t>
            </a:r>
            <a:endParaRPr/>
          </a:p>
        </p:txBody>
      </p:sp>
      <p:pic>
        <p:nvPicPr>
          <p:cNvPr id="277" name="Google Shape;277;p27"/>
          <p:cNvPicPr preferRelativeResize="0"/>
          <p:nvPr/>
        </p:nvPicPr>
        <p:blipFill>
          <a:blip r:embed="rId3">
            <a:alphaModFix/>
          </a:blip>
          <a:stretch>
            <a:fillRect/>
          </a:stretch>
        </p:blipFill>
        <p:spPr>
          <a:xfrm>
            <a:off x="285749" y="1054375"/>
            <a:ext cx="5432003" cy="2690399"/>
          </a:xfrm>
          <a:prstGeom prst="rect">
            <a:avLst/>
          </a:prstGeom>
          <a:noFill/>
          <a:ln>
            <a:noFill/>
          </a:ln>
        </p:spPr>
      </p:pic>
      <p:pic>
        <p:nvPicPr>
          <p:cNvPr id="278" name="Google Shape;278;p27"/>
          <p:cNvPicPr preferRelativeResize="0"/>
          <p:nvPr/>
        </p:nvPicPr>
        <p:blipFill>
          <a:blip r:embed="rId4">
            <a:alphaModFix/>
          </a:blip>
          <a:stretch>
            <a:fillRect/>
          </a:stretch>
        </p:blipFill>
        <p:spPr>
          <a:xfrm>
            <a:off x="5717750" y="2090075"/>
            <a:ext cx="2940376" cy="238850"/>
          </a:xfrm>
          <a:prstGeom prst="rect">
            <a:avLst/>
          </a:prstGeom>
          <a:noFill/>
          <a:ln>
            <a:noFill/>
          </a:ln>
        </p:spPr>
      </p:pic>
      <p:pic>
        <p:nvPicPr>
          <p:cNvPr id="279" name="Google Shape;279;p27"/>
          <p:cNvPicPr preferRelativeResize="0"/>
          <p:nvPr/>
        </p:nvPicPr>
        <p:blipFill>
          <a:blip r:embed="rId5">
            <a:alphaModFix/>
          </a:blip>
          <a:stretch>
            <a:fillRect/>
          </a:stretch>
        </p:blipFill>
        <p:spPr>
          <a:xfrm>
            <a:off x="6355825" y="2604725"/>
            <a:ext cx="2268563" cy="238850"/>
          </a:xfrm>
          <a:prstGeom prst="rect">
            <a:avLst/>
          </a:prstGeom>
          <a:noFill/>
          <a:ln>
            <a:noFill/>
          </a:ln>
        </p:spPr>
      </p:pic>
      <p:pic>
        <p:nvPicPr>
          <p:cNvPr id="280" name="Google Shape;280;p27"/>
          <p:cNvPicPr preferRelativeResize="0"/>
          <p:nvPr/>
        </p:nvPicPr>
        <p:blipFill>
          <a:blip r:embed="rId6">
            <a:alphaModFix/>
          </a:blip>
          <a:stretch>
            <a:fillRect/>
          </a:stretch>
        </p:blipFill>
        <p:spPr>
          <a:xfrm>
            <a:off x="6355825" y="2843575"/>
            <a:ext cx="2099578" cy="238850"/>
          </a:xfrm>
          <a:prstGeom prst="rect">
            <a:avLst/>
          </a:prstGeom>
          <a:noFill/>
          <a:ln>
            <a:noFill/>
          </a:ln>
        </p:spPr>
      </p:pic>
      <p:pic>
        <p:nvPicPr>
          <p:cNvPr id="281" name="Google Shape;281;p27"/>
          <p:cNvPicPr preferRelativeResize="0"/>
          <p:nvPr/>
        </p:nvPicPr>
        <p:blipFill>
          <a:blip r:embed="rId7">
            <a:alphaModFix/>
          </a:blip>
          <a:stretch>
            <a:fillRect/>
          </a:stretch>
        </p:blipFill>
        <p:spPr>
          <a:xfrm>
            <a:off x="6324724" y="3433400"/>
            <a:ext cx="2299676" cy="199075"/>
          </a:xfrm>
          <a:prstGeom prst="rect">
            <a:avLst/>
          </a:prstGeom>
          <a:noFill/>
          <a:ln>
            <a:noFill/>
          </a:ln>
        </p:spPr>
      </p:pic>
      <p:pic>
        <p:nvPicPr>
          <p:cNvPr id="282" name="Google Shape;282;p27"/>
          <p:cNvPicPr preferRelativeResize="0"/>
          <p:nvPr/>
        </p:nvPicPr>
        <p:blipFill>
          <a:blip r:embed="rId8">
            <a:alphaModFix/>
          </a:blip>
          <a:stretch>
            <a:fillRect/>
          </a:stretch>
        </p:blipFill>
        <p:spPr>
          <a:xfrm>
            <a:off x="6340275" y="3837986"/>
            <a:ext cx="2268574" cy="156289"/>
          </a:xfrm>
          <a:prstGeom prst="rect">
            <a:avLst/>
          </a:prstGeom>
          <a:noFill/>
          <a:ln>
            <a:noFill/>
          </a:ln>
        </p:spPr>
      </p:pic>
      <p:pic>
        <p:nvPicPr>
          <p:cNvPr id="283" name="Google Shape;283;p27"/>
          <p:cNvPicPr preferRelativeResize="0"/>
          <p:nvPr/>
        </p:nvPicPr>
        <p:blipFill>
          <a:blip r:embed="rId9">
            <a:alphaModFix/>
          </a:blip>
          <a:stretch>
            <a:fillRect/>
          </a:stretch>
        </p:blipFill>
        <p:spPr>
          <a:xfrm>
            <a:off x="6615546" y="4043479"/>
            <a:ext cx="1998387" cy="186421"/>
          </a:xfrm>
          <a:prstGeom prst="rect">
            <a:avLst/>
          </a:prstGeom>
          <a:noFill/>
          <a:ln>
            <a:noFill/>
          </a:ln>
        </p:spPr>
      </p:pic>
      <p:pic>
        <p:nvPicPr>
          <p:cNvPr id="284" name="Google Shape;284;p27"/>
          <p:cNvPicPr preferRelativeResize="0"/>
          <p:nvPr/>
        </p:nvPicPr>
        <p:blipFill>
          <a:blip r:embed="rId10">
            <a:alphaModFix/>
          </a:blip>
          <a:stretch>
            <a:fillRect/>
          </a:stretch>
        </p:blipFill>
        <p:spPr>
          <a:xfrm>
            <a:off x="6605075" y="4207600"/>
            <a:ext cx="2019322" cy="304927"/>
          </a:xfrm>
          <a:prstGeom prst="rect">
            <a:avLst/>
          </a:prstGeom>
          <a:noFill/>
          <a:ln>
            <a:noFill/>
          </a:ln>
        </p:spPr>
      </p:pic>
      <p:pic>
        <p:nvPicPr>
          <p:cNvPr id="285" name="Google Shape;285;p27"/>
          <p:cNvPicPr preferRelativeResize="0"/>
          <p:nvPr/>
        </p:nvPicPr>
        <p:blipFill>
          <a:blip r:embed="rId11">
            <a:alphaModFix/>
          </a:blip>
          <a:stretch>
            <a:fillRect/>
          </a:stretch>
        </p:blipFill>
        <p:spPr>
          <a:xfrm>
            <a:off x="6709950" y="3632475"/>
            <a:ext cx="631216" cy="15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ILSVRC 2012 - Architecture</a:t>
            </a:r>
            <a:endParaRPr/>
          </a:p>
        </p:txBody>
      </p:sp>
      <p:sp>
        <p:nvSpPr>
          <p:cNvPr id="296" name="Google Shape;296;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t/>
            </a:r>
            <a:endParaRPr sz="1500"/>
          </a:p>
        </p:txBody>
      </p:sp>
      <p:pic>
        <p:nvPicPr>
          <p:cNvPr id="297" name="Google Shape;297;p29"/>
          <p:cNvPicPr preferRelativeResize="0"/>
          <p:nvPr/>
        </p:nvPicPr>
        <p:blipFill>
          <a:blip r:embed="rId3">
            <a:alphaModFix/>
          </a:blip>
          <a:stretch>
            <a:fillRect/>
          </a:stretch>
        </p:blipFill>
        <p:spPr>
          <a:xfrm>
            <a:off x="1814513" y="1514500"/>
            <a:ext cx="5514975" cy="3400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ILSVRC 2012 - NORMALIZER</a:t>
            </a:r>
            <a:endParaRPr/>
          </a:p>
          <a:p>
            <a:pPr indent="0" lvl="0" marL="0" rtl="0" algn="l">
              <a:spcBef>
                <a:spcPts val="0"/>
              </a:spcBef>
              <a:spcAft>
                <a:spcPts val="0"/>
              </a:spcAft>
              <a:buNone/>
            </a:pPr>
            <a:r>
              <a:t/>
            </a:r>
            <a:endParaRPr/>
          </a:p>
        </p:txBody>
      </p:sp>
      <p:sp>
        <p:nvSpPr>
          <p:cNvPr id="303" name="Google Shape;303;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4" name="Google Shape;304;p30"/>
          <p:cNvPicPr preferRelativeResize="0"/>
          <p:nvPr/>
        </p:nvPicPr>
        <p:blipFill>
          <a:blip r:embed="rId3">
            <a:alphaModFix/>
          </a:blip>
          <a:stretch>
            <a:fillRect/>
          </a:stretch>
        </p:blipFill>
        <p:spPr>
          <a:xfrm>
            <a:off x="1824025" y="1990725"/>
            <a:ext cx="5495925" cy="2228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ILSVRC 2012 - BATCH SIZE</a:t>
            </a:r>
            <a:endParaRPr/>
          </a:p>
        </p:txBody>
      </p:sp>
      <p:sp>
        <p:nvSpPr>
          <p:cNvPr id="310" name="Google Shape;310;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1" name="Google Shape;311;p31"/>
          <p:cNvPicPr preferRelativeResize="0"/>
          <p:nvPr/>
        </p:nvPicPr>
        <p:blipFill>
          <a:blip r:embed="rId3">
            <a:alphaModFix/>
          </a:blip>
          <a:stretch>
            <a:fillRect/>
          </a:stretch>
        </p:blipFill>
        <p:spPr>
          <a:xfrm>
            <a:off x="2300275" y="1854500"/>
            <a:ext cx="4543425" cy="2867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135" name="Google Shape;135;p14"/>
          <p:cNvSpPr txBox="1"/>
          <p:nvPr>
            <p:ph idx="1" type="body"/>
          </p:nvPr>
        </p:nvSpPr>
        <p:spPr>
          <a:xfrm>
            <a:off x="819150" y="197655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Introduction</a:t>
            </a:r>
            <a:endParaRPr sz="1700"/>
          </a:p>
          <a:p>
            <a:pPr indent="-336550" lvl="0" marL="457200" rtl="0" algn="l">
              <a:spcBef>
                <a:spcPts val="0"/>
              </a:spcBef>
              <a:spcAft>
                <a:spcPts val="0"/>
              </a:spcAft>
              <a:buSzPts val="1700"/>
              <a:buChar char="●"/>
            </a:pPr>
            <a:r>
              <a:rPr lang="en" sz="1700"/>
              <a:t>Method</a:t>
            </a:r>
            <a:endParaRPr sz="1700"/>
          </a:p>
          <a:p>
            <a:pPr indent="-336550" lvl="0" marL="457200" rtl="0" algn="l">
              <a:spcBef>
                <a:spcPts val="0"/>
              </a:spcBef>
              <a:spcAft>
                <a:spcPts val="0"/>
              </a:spcAft>
              <a:buSzPts val="1700"/>
              <a:buChar char="●"/>
            </a:pPr>
            <a:r>
              <a:rPr lang="en" sz="1700"/>
              <a:t>Evaluations</a:t>
            </a:r>
            <a:endParaRPr sz="1700"/>
          </a:p>
          <a:p>
            <a:pPr indent="-336550" lvl="0" marL="457200" rtl="0" algn="l">
              <a:spcBef>
                <a:spcPts val="0"/>
              </a:spcBef>
              <a:spcAft>
                <a:spcPts val="0"/>
              </a:spcAft>
              <a:buSzPts val="1700"/>
              <a:buChar char="●"/>
            </a:pPr>
            <a:r>
              <a:rPr lang="en" sz="1700"/>
              <a:t>Summary</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ILSVRC 2012 - ABLATION STUDY</a:t>
            </a:r>
            <a:endParaRPr/>
          </a:p>
        </p:txBody>
      </p:sp>
      <p:sp>
        <p:nvSpPr>
          <p:cNvPr id="317" name="Google Shape;317;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8" name="Google Shape;318;p32"/>
          <p:cNvPicPr preferRelativeResize="0"/>
          <p:nvPr/>
        </p:nvPicPr>
        <p:blipFill>
          <a:blip r:embed="rId3">
            <a:alphaModFix/>
          </a:blip>
          <a:stretch>
            <a:fillRect/>
          </a:stretch>
        </p:blipFill>
        <p:spPr>
          <a:xfrm>
            <a:off x="1724025" y="1590738"/>
            <a:ext cx="5695950" cy="2847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CIFAR-100</a:t>
            </a:r>
            <a:endParaRPr/>
          </a:p>
        </p:txBody>
      </p:sp>
      <p:sp>
        <p:nvSpPr>
          <p:cNvPr id="324" name="Google Shape;324;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5" name="Google Shape;325;p33"/>
          <p:cNvPicPr preferRelativeResize="0"/>
          <p:nvPr/>
        </p:nvPicPr>
        <p:blipFill>
          <a:blip r:embed="rId3">
            <a:alphaModFix/>
          </a:blip>
          <a:stretch>
            <a:fillRect/>
          </a:stretch>
        </p:blipFill>
        <p:spPr>
          <a:xfrm>
            <a:off x="4319050" y="1333500"/>
            <a:ext cx="4531075" cy="3522550"/>
          </a:xfrm>
          <a:prstGeom prst="rect">
            <a:avLst/>
          </a:prstGeom>
          <a:noFill/>
          <a:ln>
            <a:noFill/>
          </a:ln>
        </p:spPr>
      </p:pic>
      <p:pic>
        <p:nvPicPr>
          <p:cNvPr id="326" name="Google Shape;326;p33"/>
          <p:cNvPicPr preferRelativeResize="0"/>
          <p:nvPr/>
        </p:nvPicPr>
        <p:blipFill>
          <a:blip r:embed="rId4">
            <a:alphaModFix/>
          </a:blip>
          <a:stretch>
            <a:fillRect/>
          </a:stretch>
        </p:blipFill>
        <p:spPr>
          <a:xfrm>
            <a:off x="291600" y="1453450"/>
            <a:ext cx="4027457" cy="3282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MS-COCO 2017</a:t>
            </a:r>
            <a:endParaRPr/>
          </a:p>
        </p:txBody>
      </p:sp>
      <p:sp>
        <p:nvSpPr>
          <p:cNvPr id="332" name="Google Shape;332;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3" name="Google Shape;333;p34"/>
          <p:cNvPicPr preferRelativeResize="0"/>
          <p:nvPr/>
        </p:nvPicPr>
        <p:blipFill>
          <a:blip r:embed="rId3">
            <a:alphaModFix/>
          </a:blip>
          <a:stretch>
            <a:fillRect/>
          </a:stretch>
        </p:blipFill>
        <p:spPr>
          <a:xfrm>
            <a:off x="3927348" y="441375"/>
            <a:ext cx="4674200" cy="39973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4" name="Google Shape;344;p36"/>
          <p:cNvSpPr txBox="1"/>
          <p:nvPr>
            <p:ph idx="1" type="body"/>
          </p:nvPr>
        </p:nvSpPr>
        <p:spPr>
          <a:xfrm>
            <a:off x="819150" y="1721950"/>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In this project, we propose a novel normalization method named HyperNorm, which employs shared meta LSTMs to generate normalization parameters in a self-adaptive fashion. The meta network makes a choice about how the standardized representation is transformed subsequently in a single forward pass. It reconfigures the routing of features across hierarchical normalization layers, enhancing the feature representation ability. It could also rectify the estimated statistics with the sample-aware mechanism, potentially dissolving the inherent deficiency of micro-batch training.</a:t>
            </a:r>
            <a:endParaRPr sz="2000"/>
          </a:p>
          <a:p>
            <a:pPr indent="0" lvl="0" marL="0" rtl="0" algn="l">
              <a:lnSpc>
                <a:spcPct val="100000"/>
              </a:lnSpc>
              <a:spcBef>
                <a:spcPts val="0"/>
              </a:spcBef>
              <a:spcAft>
                <a:spcPts val="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grpSp>
        <p:nvGrpSpPr>
          <p:cNvPr id="146" name="Google Shape;146;p16"/>
          <p:cNvGrpSpPr/>
          <p:nvPr/>
        </p:nvGrpSpPr>
        <p:grpSpPr>
          <a:xfrm>
            <a:off x="1918738" y="1005400"/>
            <a:ext cx="5306525" cy="1445525"/>
            <a:chOff x="1523075" y="1848988"/>
            <a:chExt cx="5306525" cy="1445525"/>
          </a:xfrm>
        </p:grpSpPr>
        <p:pic>
          <p:nvPicPr>
            <p:cNvPr id="147" name="Google Shape;147;p16"/>
            <p:cNvPicPr preferRelativeResize="0"/>
            <p:nvPr/>
          </p:nvPicPr>
          <p:blipFill>
            <a:blip r:embed="rId3">
              <a:alphaModFix/>
            </a:blip>
            <a:stretch>
              <a:fillRect/>
            </a:stretch>
          </p:blipFill>
          <p:spPr>
            <a:xfrm>
              <a:off x="1523075" y="1848988"/>
              <a:ext cx="5306525" cy="1445525"/>
            </a:xfrm>
            <a:prstGeom prst="rect">
              <a:avLst/>
            </a:prstGeom>
            <a:noFill/>
            <a:ln>
              <a:noFill/>
            </a:ln>
          </p:spPr>
        </p:pic>
        <p:pic>
          <p:nvPicPr>
            <p:cNvPr id="148" name="Google Shape;148;p16"/>
            <p:cNvPicPr preferRelativeResize="0"/>
            <p:nvPr/>
          </p:nvPicPr>
          <p:blipFill>
            <a:blip r:embed="rId4">
              <a:alphaModFix/>
            </a:blip>
            <a:stretch>
              <a:fillRect/>
            </a:stretch>
          </p:blipFill>
          <p:spPr>
            <a:xfrm>
              <a:off x="1523075" y="2979510"/>
              <a:ext cx="411875" cy="168339"/>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grpSp>
        <p:nvGrpSpPr>
          <p:cNvPr id="154" name="Google Shape;154;p17"/>
          <p:cNvGrpSpPr/>
          <p:nvPr/>
        </p:nvGrpSpPr>
        <p:grpSpPr>
          <a:xfrm>
            <a:off x="1918738" y="1005400"/>
            <a:ext cx="5306525" cy="1445525"/>
            <a:chOff x="1523075" y="1848988"/>
            <a:chExt cx="5306525" cy="1445525"/>
          </a:xfrm>
        </p:grpSpPr>
        <p:pic>
          <p:nvPicPr>
            <p:cNvPr id="155" name="Google Shape;155;p17"/>
            <p:cNvPicPr preferRelativeResize="0"/>
            <p:nvPr/>
          </p:nvPicPr>
          <p:blipFill>
            <a:blip r:embed="rId3">
              <a:alphaModFix/>
            </a:blip>
            <a:stretch>
              <a:fillRect/>
            </a:stretch>
          </p:blipFill>
          <p:spPr>
            <a:xfrm>
              <a:off x="1523075" y="1848988"/>
              <a:ext cx="5306525" cy="1445525"/>
            </a:xfrm>
            <a:prstGeom prst="rect">
              <a:avLst/>
            </a:prstGeom>
            <a:noFill/>
            <a:ln>
              <a:noFill/>
            </a:ln>
          </p:spPr>
        </p:pic>
        <p:pic>
          <p:nvPicPr>
            <p:cNvPr id="156" name="Google Shape;156;p17"/>
            <p:cNvPicPr preferRelativeResize="0"/>
            <p:nvPr/>
          </p:nvPicPr>
          <p:blipFill>
            <a:blip r:embed="rId4">
              <a:alphaModFix/>
            </a:blip>
            <a:stretch>
              <a:fillRect/>
            </a:stretch>
          </p:blipFill>
          <p:spPr>
            <a:xfrm>
              <a:off x="1523075" y="2979510"/>
              <a:ext cx="411875" cy="168339"/>
            </a:xfrm>
            <a:prstGeom prst="rect">
              <a:avLst/>
            </a:prstGeom>
            <a:noFill/>
            <a:ln>
              <a:noFill/>
            </a:ln>
          </p:spPr>
        </p:pic>
      </p:grpSp>
      <p:sp>
        <p:nvSpPr>
          <p:cNvPr id="157" name="Google Shape;157;p17"/>
          <p:cNvSpPr txBox="1"/>
          <p:nvPr/>
        </p:nvSpPr>
        <p:spPr>
          <a:xfrm>
            <a:off x="637075" y="3037700"/>
            <a:ext cx="23292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stages: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standardization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affine transformation</a:t>
            </a:r>
            <a:endParaRPr>
              <a:latin typeface="Calibri"/>
              <a:ea typeface="Calibri"/>
              <a:cs typeface="Calibri"/>
              <a:sym typeface="Calibri"/>
            </a:endParaRPr>
          </a:p>
        </p:txBody>
      </p:sp>
      <p:grpSp>
        <p:nvGrpSpPr>
          <p:cNvPr id="158" name="Google Shape;158;p17"/>
          <p:cNvGrpSpPr/>
          <p:nvPr/>
        </p:nvGrpSpPr>
        <p:grpSpPr>
          <a:xfrm>
            <a:off x="3404700" y="3248575"/>
            <a:ext cx="4429949" cy="1105836"/>
            <a:chOff x="2357025" y="3283275"/>
            <a:chExt cx="4429949" cy="1105836"/>
          </a:xfrm>
        </p:grpSpPr>
        <p:pic>
          <p:nvPicPr>
            <p:cNvPr id="159" name="Google Shape;159;p17"/>
            <p:cNvPicPr preferRelativeResize="0"/>
            <p:nvPr/>
          </p:nvPicPr>
          <p:blipFill rotWithShape="1">
            <a:blip r:embed="rId5">
              <a:alphaModFix/>
            </a:blip>
            <a:srcRect b="46984" l="0" r="0" t="4998"/>
            <a:stretch/>
          </p:blipFill>
          <p:spPr>
            <a:xfrm>
              <a:off x="2357025" y="3283275"/>
              <a:ext cx="4429949" cy="1105836"/>
            </a:xfrm>
            <a:prstGeom prst="rect">
              <a:avLst/>
            </a:prstGeom>
            <a:noFill/>
            <a:ln>
              <a:noFill/>
            </a:ln>
          </p:spPr>
        </p:pic>
        <p:cxnSp>
          <p:nvCxnSpPr>
            <p:cNvPr id="160" name="Google Shape;160;p17"/>
            <p:cNvCxnSpPr/>
            <p:nvPr/>
          </p:nvCxnSpPr>
          <p:spPr>
            <a:xfrm>
              <a:off x="4259275" y="3743200"/>
              <a:ext cx="802500" cy="0"/>
            </a:xfrm>
            <a:prstGeom prst="straightConnector1">
              <a:avLst/>
            </a:prstGeom>
            <a:noFill/>
            <a:ln cap="flat" cmpd="sng" w="19050">
              <a:solidFill>
                <a:srgbClr val="FF0000"/>
              </a:solidFill>
              <a:prstDash val="solid"/>
              <a:round/>
              <a:headEnd len="med" w="med" type="none"/>
              <a:tailEnd len="med" w="med" type="triangle"/>
            </a:ln>
          </p:spPr>
        </p:cxnSp>
        <p:sp>
          <p:nvSpPr>
            <p:cNvPr id="161" name="Google Shape;161;p17"/>
            <p:cNvSpPr txBox="1"/>
            <p:nvPr/>
          </p:nvSpPr>
          <p:spPr>
            <a:xfrm>
              <a:off x="4179400" y="3464500"/>
              <a:ext cx="10308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standardization</a:t>
              </a:r>
              <a:endParaRPr sz="1000">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67" name="Google Shape;167;p18"/>
          <p:cNvSpPr txBox="1"/>
          <p:nvPr/>
        </p:nvSpPr>
        <p:spPr>
          <a:xfrm>
            <a:off x="6466025" y="295075"/>
            <a:ext cx="23292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stages: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Standardization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Affine Transformation</a:t>
            </a:r>
            <a:endParaRPr>
              <a:latin typeface="Calibri"/>
              <a:ea typeface="Calibri"/>
              <a:cs typeface="Calibri"/>
              <a:sym typeface="Calibri"/>
            </a:endParaRPr>
          </a:p>
        </p:txBody>
      </p:sp>
      <p:grpSp>
        <p:nvGrpSpPr>
          <p:cNvPr id="168" name="Google Shape;168;p18"/>
          <p:cNvGrpSpPr/>
          <p:nvPr/>
        </p:nvGrpSpPr>
        <p:grpSpPr>
          <a:xfrm>
            <a:off x="625750" y="1639450"/>
            <a:ext cx="4429949" cy="1105836"/>
            <a:chOff x="2357025" y="3283275"/>
            <a:chExt cx="4429949" cy="1105836"/>
          </a:xfrm>
        </p:grpSpPr>
        <p:pic>
          <p:nvPicPr>
            <p:cNvPr id="169" name="Google Shape;169;p18"/>
            <p:cNvPicPr preferRelativeResize="0"/>
            <p:nvPr/>
          </p:nvPicPr>
          <p:blipFill rotWithShape="1">
            <a:blip r:embed="rId3">
              <a:alphaModFix/>
            </a:blip>
            <a:srcRect b="46984" l="0" r="0" t="4998"/>
            <a:stretch/>
          </p:blipFill>
          <p:spPr>
            <a:xfrm>
              <a:off x="2357025" y="3283275"/>
              <a:ext cx="4429949" cy="1105836"/>
            </a:xfrm>
            <a:prstGeom prst="rect">
              <a:avLst/>
            </a:prstGeom>
            <a:noFill/>
            <a:ln>
              <a:noFill/>
            </a:ln>
          </p:spPr>
        </p:pic>
        <p:cxnSp>
          <p:nvCxnSpPr>
            <p:cNvPr id="170" name="Google Shape;170;p18"/>
            <p:cNvCxnSpPr/>
            <p:nvPr/>
          </p:nvCxnSpPr>
          <p:spPr>
            <a:xfrm>
              <a:off x="4259275" y="3743200"/>
              <a:ext cx="802500" cy="0"/>
            </a:xfrm>
            <a:prstGeom prst="straightConnector1">
              <a:avLst/>
            </a:prstGeom>
            <a:noFill/>
            <a:ln cap="flat" cmpd="sng" w="19050">
              <a:solidFill>
                <a:srgbClr val="FF0000"/>
              </a:solidFill>
              <a:prstDash val="solid"/>
              <a:round/>
              <a:headEnd len="med" w="med" type="none"/>
              <a:tailEnd len="med" w="med" type="triangle"/>
            </a:ln>
          </p:spPr>
        </p:cxnSp>
        <p:sp>
          <p:nvSpPr>
            <p:cNvPr id="171" name="Google Shape;171;p18"/>
            <p:cNvSpPr txBox="1"/>
            <p:nvPr/>
          </p:nvSpPr>
          <p:spPr>
            <a:xfrm>
              <a:off x="4218400" y="3464500"/>
              <a:ext cx="10308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standardize</a:t>
              </a:r>
              <a:endParaRPr sz="1000">
                <a:latin typeface="Calibri"/>
                <a:ea typeface="Calibri"/>
                <a:cs typeface="Calibri"/>
                <a:sym typeface="Calibri"/>
              </a:endParaRPr>
            </a:p>
          </p:txBody>
        </p:sp>
      </p:grpSp>
      <p:sp>
        <p:nvSpPr>
          <p:cNvPr id="172" name="Google Shape;172;p18"/>
          <p:cNvSpPr txBox="1"/>
          <p:nvPr/>
        </p:nvSpPr>
        <p:spPr>
          <a:xfrm>
            <a:off x="2246750" y="1236675"/>
            <a:ext cx="18147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a:t>
            </a:r>
            <a:r>
              <a:rPr lang="en">
                <a:latin typeface="Calibri"/>
                <a:ea typeface="Calibri"/>
                <a:cs typeface="Calibri"/>
                <a:sym typeface="Calibri"/>
              </a:rPr>
              <a:t>tandardization</a:t>
            </a:r>
            <a:endParaRPr/>
          </a:p>
        </p:txBody>
      </p:sp>
      <p:pic>
        <p:nvPicPr>
          <p:cNvPr id="173" name="Google Shape;173;p18"/>
          <p:cNvPicPr preferRelativeResize="0"/>
          <p:nvPr/>
        </p:nvPicPr>
        <p:blipFill>
          <a:blip r:embed="rId4">
            <a:alphaModFix/>
          </a:blip>
          <a:stretch>
            <a:fillRect/>
          </a:stretch>
        </p:blipFill>
        <p:spPr>
          <a:xfrm>
            <a:off x="1982150" y="2789338"/>
            <a:ext cx="1385350" cy="21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79" name="Google Shape;179;p19"/>
          <p:cNvSpPr txBox="1"/>
          <p:nvPr/>
        </p:nvSpPr>
        <p:spPr>
          <a:xfrm>
            <a:off x="6466025" y="295075"/>
            <a:ext cx="23292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stages: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Standardization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Affine Transformation</a:t>
            </a:r>
            <a:endParaRPr>
              <a:latin typeface="Calibri"/>
              <a:ea typeface="Calibri"/>
              <a:cs typeface="Calibri"/>
              <a:sym typeface="Calibri"/>
            </a:endParaRPr>
          </a:p>
        </p:txBody>
      </p:sp>
      <p:grpSp>
        <p:nvGrpSpPr>
          <p:cNvPr id="180" name="Google Shape;180;p19"/>
          <p:cNvGrpSpPr/>
          <p:nvPr/>
        </p:nvGrpSpPr>
        <p:grpSpPr>
          <a:xfrm>
            <a:off x="625750" y="1639450"/>
            <a:ext cx="4429949" cy="1105836"/>
            <a:chOff x="2357025" y="3283275"/>
            <a:chExt cx="4429949" cy="1105836"/>
          </a:xfrm>
        </p:grpSpPr>
        <p:pic>
          <p:nvPicPr>
            <p:cNvPr id="181" name="Google Shape;181;p19"/>
            <p:cNvPicPr preferRelativeResize="0"/>
            <p:nvPr/>
          </p:nvPicPr>
          <p:blipFill rotWithShape="1">
            <a:blip r:embed="rId3">
              <a:alphaModFix/>
            </a:blip>
            <a:srcRect b="46984" l="0" r="0" t="4998"/>
            <a:stretch/>
          </p:blipFill>
          <p:spPr>
            <a:xfrm>
              <a:off x="2357025" y="3283275"/>
              <a:ext cx="4429949" cy="1105836"/>
            </a:xfrm>
            <a:prstGeom prst="rect">
              <a:avLst/>
            </a:prstGeom>
            <a:noFill/>
            <a:ln>
              <a:noFill/>
            </a:ln>
          </p:spPr>
        </p:pic>
        <p:cxnSp>
          <p:nvCxnSpPr>
            <p:cNvPr id="182" name="Google Shape;182;p19"/>
            <p:cNvCxnSpPr/>
            <p:nvPr/>
          </p:nvCxnSpPr>
          <p:spPr>
            <a:xfrm>
              <a:off x="4259275" y="3743200"/>
              <a:ext cx="802500" cy="0"/>
            </a:xfrm>
            <a:prstGeom prst="straightConnector1">
              <a:avLst/>
            </a:prstGeom>
            <a:noFill/>
            <a:ln cap="flat" cmpd="sng" w="19050">
              <a:solidFill>
                <a:srgbClr val="FF0000"/>
              </a:solidFill>
              <a:prstDash val="solid"/>
              <a:round/>
              <a:headEnd len="med" w="med" type="none"/>
              <a:tailEnd len="med" w="med" type="triangle"/>
            </a:ln>
          </p:spPr>
        </p:cxnSp>
        <p:sp>
          <p:nvSpPr>
            <p:cNvPr id="183" name="Google Shape;183;p19"/>
            <p:cNvSpPr txBox="1"/>
            <p:nvPr/>
          </p:nvSpPr>
          <p:spPr>
            <a:xfrm>
              <a:off x="4218400" y="3464500"/>
              <a:ext cx="10308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standardize</a:t>
              </a:r>
              <a:endParaRPr sz="1000">
                <a:latin typeface="Calibri"/>
                <a:ea typeface="Calibri"/>
                <a:cs typeface="Calibri"/>
                <a:sym typeface="Calibri"/>
              </a:endParaRPr>
            </a:p>
          </p:txBody>
        </p:sp>
      </p:grpSp>
      <p:sp>
        <p:nvSpPr>
          <p:cNvPr id="184" name="Google Shape;184;p19"/>
          <p:cNvSpPr txBox="1"/>
          <p:nvPr/>
        </p:nvSpPr>
        <p:spPr>
          <a:xfrm>
            <a:off x="2246750" y="1236675"/>
            <a:ext cx="18147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Standardization</a:t>
            </a:r>
            <a:endParaRPr/>
          </a:p>
        </p:txBody>
      </p:sp>
      <p:pic>
        <p:nvPicPr>
          <p:cNvPr id="185" name="Google Shape;185;p19"/>
          <p:cNvPicPr preferRelativeResize="0"/>
          <p:nvPr/>
        </p:nvPicPr>
        <p:blipFill>
          <a:blip r:embed="rId4">
            <a:alphaModFix/>
          </a:blip>
          <a:stretch>
            <a:fillRect/>
          </a:stretch>
        </p:blipFill>
        <p:spPr>
          <a:xfrm>
            <a:off x="2033550" y="3079648"/>
            <a:ext cx="2429873" cy="366925"/>
          </a:xfrm>
          <a:prstGeom prst="rect">
            <a:avLst/>
          </a:prstGeom>
          <a:noFill/>
          <a:ln>
            <a:noFill/>
          </a:ln>
        </p:spPr>
      </p:pic>
      <p:pic>
        <p:nvPicPr>
          <p:cNvPr id="186" name="Google Shape;186;p19"/>
          <p:cNvPicPr preferRelativeResize="0"/>
          <p:nvPr/>
        </p:nvPicPr>
        <p:blipFill>
          <a:blip r:embed="rId5">
            <a:alphaModFix/>
          </a:blip>
          <a:stretch>
            <a:fillRect/>
          </a:stretch>
        </p:blipFill>
        <p:spPr>
          <a:xfrm>
            <a:off x="1982150" y="2789338"/>
            <a:ext cx="1385350" cy="214650"/>
          </a:xfrm>
          <a:prstGeom prst="rect">
            <a:avLst/>
          </a:prstGeom>
          <a:noFill/>
          <a:ln>
            <a:noFill/>
          </a:ln>
        </p:spPr>
      </p:pic>
      <p:grpSp>
        <p:nvGrpSpPr>
          <p:cNvPr id="187" name="Google Shape;187;p19"/>
          <p:cNvGrpSpPr/>
          <p:nvPr/>
        </p:nvGrpSpPr>
        <p:grpSpPr>
          <a:xfrm>
            <a:off x="1064138" y="3468847"/>
            <a:ext cx="3927758" cy="174152"/>
            <a:chOff x="4463413" y="3781747"/>
            <a:chExt cx="3927758" cy="174152"/>
          </a:xfrm>
        </p:grpSpPr>
        <p:pic>
          <p:nvPicPr>
            <p:cNvPr id="188" name="Google Shape;188;p19"/>
            <p:cNvPicPr preferRelativeResize="0"/>
            <p:nvPr/>
          </p:nvPicPr>
          <p:blipFill>
            <a:blip r:embed="rId6">
              <a:alphaModFix/>
            </a:blip>
            <a:stretch>
              <a:fillRect/>
            </a:stretch>
          </p:blipFill>
          <p:spPr>
            <a:xfrm>
              <a:off x="4463413" y="3781747"/>
              <a:ext cx="2585673" cy="174150"/>
            </a:xfrm>
            <a:prstGeom prst="rect">
              <a:avLst/>
            </a:prstGeom>
            <a:noFill/>
            <a:ln>
              <a:noFill/>
            </a:ln>
          </p:spPr>
        </p:pic>
        <p:pic>
          <p:nvPicPr>
            <p:cNvPr id="189" name="Google Shape;189;p19"/>
            <p:cNvPicPr preferRelativeResize="0"/>
            <p:nvPr/>
          </p:nvPicPr>
          <p:blipFill>
            <a:blip r:embed="rId7">
              <a:alphaModFix/>
            </a:blip>
            <a:stretch>
              <a:fillRect/>
            </a:stretch>
          </p:blipFill>
          <p:spPr>
            <a:xfrm>
              <a:off x="7017800" y="3781749"/>
              <a:ext cx="1373371" cy="17415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195" name="Google Shape;195;p20"/>
          <p:cNvSpPr txBox="1"/>
          <p:nvPr/>
        </p:nvSpPr>
        <p:spPr>
          <a:xfrm>
            <a:off x="6466025" y="295075"/>
            <a:ext cx="23292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stages: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Standardization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Affine Transformation</a:t>
            </a:r>
            <a:endParaRPr>
              <a:latin typeface="Calibri"/>
              <a:ea typeface="Calibri"/>
              <a:cs typeface="Calibri"/>
              <a:sym typeface="Calibri"/>
            </a:endParaRPr>
          </a:p>
        </p:txBody>
      </p:sp>
      <p:grpSp>
        <p:nvGrpSpPr>
          <p:cNvPr id="196" name="Google Shape;196;p20"/>
          <p:cNvGrpSpPr/>
          <p:nvPr/>
        </p:nvGrpSpPr>
        <p:grpSpPr>
          <a:xfrm>
            <a:off x="625750" y="1639450"/>
            <a:ext cx="4429949" cy="1105836"/>
            <a:chOff x="2357025" y="3283275"/>
            <a:chExt cx="4429949" cy="1105836"/>
          </a:xfrm>
        </p:grpSpPr>
        <p:pic>
          <p:nvPicPr>
            <p:cNvPr id="197" name="Google Shape;197;p20"/>
            <p:cNvPicPr preferRelativeResize="0"/>
            <p:nvPr/>
          </p:nvPicPr>
          <p:blipFill rotWithShape="1">
            <a:blip r:embed="rId3">
              <a:alphaModFix/>
            </a:blip>
            <a:srcRect b="46984" l="0" r="0" t="4998"/>
            <a:stretch/>
          </p:blipFill>
          <p:spPr>
            <a:xfrm>
              <a:off x="2357025" y="3283275"/>
              <a:ext cx="4429949" cy="1105836"/>
            </a:xfrm>
            <a:prstGeom prst="rect">
              <a:avLst/>
            </a:prstGeom>
            <a:noFill/>
            <a:ln>
              <a:noFill/>
            </a:ln>
          </p:spPr>
        </p:pic>
        <p:cxnSp>
          <p:nvCxnSpPr>
            <p:cNvPr id="198" name="Google Shape;198;p20"/>
            <p:cNvCxnSpPr/>
            <p:nvPr/>
          </p:nvCxnSpPr>
          <p:spPr>
            <a:xfrm>
              <a:off x="4259275" y="3743200"/>
              <a:ext cx="802500" cy="0"/>
            </a:xfrm>
            <a:prstGeom prst="straightConnector1">
              <a:avLst/>
            </a:prstGeom>
            <a:noFill/>
            <a:ln cap="flat" cmpd="sng" w="19050">
              <a:solidFill>
                <a:srgbClr val="FF0000"/>
              </a:solidFill>
              <a:prstDash val="solid"/>
              <a:round/>
              <a:headEnd len="med" w="med" type="none"/>
              <a:tailEnd len="med" w="med" type="triangle"/>
            </a:ln>
          </p:spPr>
        </p:cxnSp>
        <p:sp>
          <p:nvSpPr>
            <p:cNvPr id="199" name="Google Shape;199;p20"/>
            <p:cNvSpPr txBox="1"/>
            <p:nvPr/>
          </p:nvSpPr>
          <p:spPr>
            <a:xfrm>
              <a:off x="4218400" y="3464500"/>
              <a:ext cx="10308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standardize</a:t>
              </a:r>
              <a:endParaRPr sz="1000">
                <a:latin typeface="Calibri"/>
                <a:ea typeface="Calibri"/>
                <a:cs typeface="Calibri"/>
                <a:sym typeface="Calibri"/>
              </a:endParaRPr>
            </a:p>
          </p:txBody>
        </p:sp>
      </p:grpSp>
      <p:sp>
        <p:nvSpPr>
          <p:cNvPr id="200" name="Google Shape;200;p20"/>
          <p:cNvSpPr txBox="1"/>
          <p:nvPr/>
        </p:nvSpPr>
        <p:spPr>
          <a:xfrm>
            <a:off x="2246750" y="1236675"/>
            <a:ext cx="18147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Standardization</a:t>
            </a:r>
            <a:endParaRPr/>
          </a:p>
        </p:txBody>
      </p:sp>
      <p:pic>
        <p:nvPicPr>
          <p:cNvPr id="201" name="Google Shape;201;p20"/>
          <p:cNvPicPr preferRelativeResize="0"/>
          <p:nvPr/>
        </p:nvPicPr>
        <p:blipFill>
          <a:blip r:embed="rId4">
            <a:alphaModFix/>
          </a:blip>
          <a:stretch>
            <a:fillRect/>
          </a:stretch>
        </p:blipFill>
        <p:spPr>
          <a:xfrm>
            <a:off x="2033550" y="3079648"/>
            <a:ext cx="2429873" cy="366925"/>
          </a:xfrm>
          <a:prstGeom prst="rect">
            <a:avLst/>
          </a:prstGeom>
          <a:noFill/>
          <a:ln>
            <a:noFill/>
          </a:ln>
        </p:spPr>
      </p:pic>
      <p:pic>
        <p:nvPicPr>
          <p:cNvPr id="202" name="Google Shape;202;p20"/>
          <p:cNvPicPr preferRelativeResize="0"/>
          <p:nvPr/>
        </p:nvPicPr>
        <p:blipFill>
          <a:blip r:embed="rId5">
            <a:alphaModFix/>
          </a:blip>
          <a:stretch>
            <a:fillRect/>
          </a:stretch>
        </p:blipFill>
        <p:spPr>
          <a:xfrm>
            <a:off x="1173750" y="3675175"/>
            <a:ext cx="3333973" cy="1259400"/>
          </a:xfrm>
          <a:prstGeom prst="rect">
            <a:avLst/>
          </a:prstGeom>
          <a:noFill/>
          <a:ln>
            <a:noFill/>
          </a:ln>
        </p:spPr>
      </p:pic>
      <p:pic>
        <p:nvPicPr>
          <p:cNvPr id="203" name="Google Shape;203;p20"/>
          <p:cNvPicPr preferRelativeResize="0"/>
          <p:nvPr/>
        </p:nvPicPr>
        <p:blipFill>
          <a:blip r:embed="rId6">
            <a:alphaModFix/>
          </a:blip>
          <a:stretch>
            <a:fillRect/>
          </a:stretch>
        </p:blipFill>
        <p:spPr>
          <a:xfrm>
            <a:off x="1982150" y="2789338"/>
            <a:ext cx="1385350" cy="214650"/>
          </a:xfrm>
          <a:prstGeom prst="rect">
            <a:avLst/>
          </a:prstGeom>
          <a:noFill/>
          <a:ln>
            <a:noFill/>
          </a:ln>
        </p:spPr>
      </p:pic>
      <p:grpSp>
        <p:nvGrpSpPr>
          <p:cNvPr id="204" name="Google Shape;204;p20"/>
          <p:cNvGrpSpPr/>
          <p:nvPr/>
        </p:nvGrpSpPr>
        <p:grpSpPr>
          <a:xfrm>
            <a:off x="1064138" y="3468847"/>
            <a:ext cx="3927758" cy="174152"/>
            <a:chOff x="4463413" y="3781747"/>
            <a:chExt cx="3927758" cy="174152"/>
          </a:xfrm>
        </p:grpSpPr>
        <p:pic>
          <p:nvPicPr>
            <p:cNvPr id="205" name="Google Shape;205;p20"/>
            <p:cNvPicPr preferRelativeResize="0"/>
            <p:nvPr/>
          </p:nvPicPr>
          <p:blipFill>
            <a:blip r:embed="rId7">
              <a:alphaModFix/>
            </a:blip>
            <a:stretch>
              <a:fillRect/>
            </a:stretch>
          </p:blipFill>
          <p:spPr>
            <a:xfrm>
              <a:off x="4463413" y="3781747"/>
              <a:ext cx="2585673" cy="174150"/>
            </a:xfrm>
            <a:prstGeom prst="rect">
              <a:avLst/>
            </a:prstGeom>
            <a:noFill/>
            <a:ln>
              <a:noFill/>
            </a:ln>
          </p:spPr>
        </p:pic>
        <p:pic>
          <p:nvPicPr>
            <p:cNvPr id="206" name="Google Shape;206;p20"/>
            <p:cNvPicPr preferRelativeResize="0"/>
            <p:nvPr/>
          </p:nvPicPr>
          <p:blipFill>
            <a:blip r:embed="rId8">
              <a:alphaModFix/>
            </a:blip>
            <a:stretch>
              <a:fillRect/>
            </a:stretch>
          </p:blipFill>
          <p:spPr>
            <a:xfrm>
              <a:off x="7017800" y="3781749"/>
              <a:ext cx="1373371" cy="17415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1"/>
          <p:cNvPicPr preferRelativeResize="0"/>
          <p:nvPr/>
        </p:nvPicPr>
        <p:blipFill>
          <a:blip r:embed="rId3">
            <a:alphaModFix/>
          </a:blip>
          <a:stretch>
            <a:fillRect/>
          </a:stretch>
        </p:blipFill>
        <p:spPr>
          <a:xfrm>
            <a:off x="2033550" y="3079648"/>
            <a:ext cx="2429873" cy="366925"/>
          </a:xfrm>
          <a:prstGeom prst="rect">
            <a:avLst/>
          </a:prstGeom>
          <a:noFill/>
          <a:ln>
            <a:noFill/>
          </a:ln>
        </p:spPr>
      </p:pic>
      <p:pic>
        <p:nvPicPr>
          <p:cNvPr id="212" name="Google Shape;212;p21"/>
          <p:cNvPicPr preferRelativeResize="0"/>
          <p:nvPr/>
        </p:nvPicPr>
        <p:blipFill>
          <a:blip r:embed="rId4">
            <a:alphaModFix/>
          </a:blip>
          <a:stretch>
            <a:fillRect/>
          </a:stretch>
        </p:blipFill>
        <p:spPr>
          <a:xfrm>
            <a:off x="1173750" y="3675175"/>
            <a:ext cx="3333973" cy="1259400"/>
          </a:xfrm>
          <a:prstGeom prst="rect">
            <a:avLst/>
          </a:prstGeom>
          <a:noFill/>
          <a:ln>
            <a:noFill/>
          </a:ln>
        </p:spPr>
      </p:pic>
      <p:pic>
        <p:nvPicPr>
          <p:cNvPr id="213" name="Google Shape;213;p21"/>
          <p:cNvPicPr preferRelativeResize="0"/>
          <p:nvPr/>
        </p:nvPicPr>
        <p:blipFill>
          <a:blip r:embed="rId5">
            <a:alphaModFix/>
          </a:blip>
          <a:stretch>
            <a:fillRect/>
          </a:stretch>
        </p:blipFill>
        <p:spPr>
          <a:xfrm>
            <a:off x="1982150" y="2789338"/>
            <a:ext cx="1385350" cy="214650"/>
          </a:xfrm>
          <a:prstGeom prst="rect">
            <a:avLst/>
          </a:prstGeom>
          <a:noFill/>
          <a:ln>
            <a:noFill/>
          </a:ln>
        </p:spPr>
      </p:pic>
      <p:grpSp>
        <p:nvGrpSpPr>
          <p:cNvPr id="214" name="Google Shape;214;p21"/>
          <p:cNvGrpSpPr/>
          <p:nvPr/>
        </p:nvGrpSpPr>
        <p:grpSpPr>
          <a:xfrm>
            <a:off x="1064138" y="3468847"/>
            <a:ext cx="3927758" cy="174152"/>
            <a:chOff x="4463413" y="3781747"/>
            <a:chExt cx="3927758" cy="174152"/>
          </a:xfrm>
        </p:grpSpPr>
        <p:pic>
          <p:nvPicPr>
            <p:cNvPr id="215" name="Google Shape;215;p21"/>
            <p:cNvPicPr preferRelativeResize="0"/>
            <p:nvPr/>
          </p:nvPicPr>
          <p:blipFill>
            <a:blip r:embed="rId6">
              <a:alphaModFix/>
            </a:blip>
            <a:stretch>
              <a:fillRect/>
            </a:stretch>
          </p:blipFill>
          <p:spPr>
            <a:xfrm>
              <a:off x="4463413" y="3781747"/>
              <a:ext cx="2585673" cy="174150"/>
            </a:xfrm>
            <a:prstGeom prst="rect">
              <a:avLst/>
            </a:prstGeom>
            <a:noFill/>
            <a:ln>
              <a:noFill/>
            </a:ln>
          </p:spPr>
        </p:pic>
        <p:pic>
          <p:nvPicPr>
            <p:cNvPr id="216" name="Google Shape;216;p21"/>
            <p:cNvPicPr preferRelativeResize="0"/>
            <p:nvPr/>
          </p:nvPicPr>
          <p:blipFill>
            <a:blip r:embed="rId7">
              <a:alphaModFix/>
            </a:blip>
            <a:stretch>
              <a:fillRect/>
            </a:stretch>
          </p:blipFill>
          <p:spPr>
            <a:xfrm>
              <a:off x="7017800" y="3781749"/>
              <a:ext cx="1373371" cy="174150"/>
            </a:xfrm>
            <a:prstGeom prst="rect">
              <a:avLst/>
            </a:prstGeom>
            <a:noFill/>
            <a:ln>
              <a:noFill/>
            </a:ln>
          </p:spPr>
        </p:pic>
      </p:grpSp>
      <p:sp>
        <p:nvSpPr>
          <p:cNvPr id="217" name="Google Shape;217;p21"/>
          <p:cNvSpPr txBox="1"/>
          <p:nvPr>
            <p:ph type="title"/>
          </p:nvPr>
        </p:nvSpPr>
        <p:spPr>
          <a:xfrm>
            <a:off x="285750" y="236000"/>
            <a:ext cx="6424200" cy="7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218" name="Google Shape;218;p21"/>
          <p:cNvSpPr txBox="1"/>
          <p:nvPr/>
        </p:nvSpPr>
        <p:spPr>
          <a:xfrm>
            <a:off x="6466025" y="295075"/>
            <a:ext cx="2329200" cy="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2 stages: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Standardization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Affine Transformation</a:t>
            </a:r>
            <a:endParaRPr>
              <a:latin typeface="Calibri"/>
              <a:ea typeface="Calibri"/>
              <a:cs typeface="Calibri"/>
              <a:sym typeface="Calibri"/>
            </a:endParaRPr>
          </a:p>
        </p:txBody>
      </p:sp>
      <p:grpSp>
        <p:nvGrpSpPr>
          <p:cNvPr id="219" name="Google Shape;219;p21"/>
          <p:cNvGrpSpPr/>
          <p:nvPr/>
        </p:nvGrpSpPr>
        <p:grpSpPr>
          <a:xfrm>
            <a:off x="625750" y="1639450"/>
            <a:ext cx="4429949" cy="1105836"/>
            <a:chOff x="2357025" y="3283275"/>
            <a:chExt cx="4429949" cy="1105836"/>
          </a:xfrm>
        </p:grpSpPr>
        <p:pic>
          <p:nvPicPr>
            <p:cNvPr id="220" name="Google Shape;220;p21"/>
            <p:cNvPicPr preferRelativeResize="0"/>
            <p:nvPr/>
          </p:nvPicPr>
          <p:blipFill rotWithShape="1">
            <a:blip r:embed="rId8">
              <a:alphaModFix/>
            </a:blip>
            <a:srcRect b="46984" l="0" r="0" t="4998"/>
            <a:stretch/>
          </p:blipFill>
          <p:spPr>
            <a:xfrm>
              <a:off x="2357025" y="3283275"/>
              <a:ext cx="4429949" cy="1105836"/>
            </a:xfrm>
            <a:prstGeom prst="rect">
              <a:avLst/>
            </a:prstGeom>
            <a:noFill/>
            <a:ln>
              <a:noFill/>
            </a:ln>
          </p:spPr>
        </p:pic>
        <p:cxnSp>
          <p:nvCxnSpPr>
            <p:cNvPr id="221" name="Google Shape;221;p21"/>
            <p:cNvCxnSpPr/>
            <p:nvPr/>
          </p:nvCxnSpPr>
          <p:spPr>
            <a:xfrm>
              <a:off x="4259275" y="3743200"/>
              <a:ext cx="802500" cy="0"/>
            </a:xfrm>
            <a:prstGeom prst="straightConnector1">
              <a:avLst/>
            </a:prstGeom>
            <a:noFill/>
            <a:ln cap="flat" cmpd="sng" w="19050">
              <a:solidFill>
                <a:srgbClr val="FF0000"/>
              </a:solidFill>
              <a:prstDash val="solid"/>
              <a:round/>
              <a:headEnd len="med" w="med" type="none"/>
              <a:tailEnd len="med" w="med" type="triangle"/>
            </a:ln>
          </p:spPr>
        </p:cxnSp>
        <p:sp>
          <p:nvSpPr>
            <p:cNvPr id="222" name="Google Shape;222;p21"/>
            <p:cNvSpPr txBox="1"/>
            <p:nvPr/>
          </p:nvSpPr>
          <p:spPr>
            <a:xfrm>
              <a:off x="4218400" y="3464500"/>
              <a:ext cx="10308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standardize</a:t>
              </a:r>
              <a:endParaRPr sz="1000">
                <a:latin typeface="Calibri"/>
                <a:ea typeface="Calibri"/>
                <a:cs typeface="Calibri"/>
                <a:sym typeface="Calibri"/>
              </a:endParaRPr>
            </a:p>
          </p:txBody>
        </p:sp>
      </p:grpSp>
      <p:sp>
        <p:nvSpPr>
          <p:cNvPr id="223" name="Google Shape;223;p21"/>
          <p:cNvSpPr txBox="1"/>
          <p:nvPr/>
        </p:nvSpPr>
        <p:spPr>
          <a:xfrm>
            <a:off x="2246750" y="1236675"/>
            <a:ext cx="18147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Standardization</a:t>
            </a:r>
            <a:endParaRPr/>
          </a:p>
        </p:txBody>
      </p:sp>
      <p:sp>
        <p:nvSpPr>
          <p:cNvPr id="224" name="Google Shape;224;p21"/>
          <p:cNvSpPr/>
          <p:nvPr/>
        </p:nvSpPr>
        <p:spPr>
          <a:xfrm>
            <a:off x="3744775" y="4469225"/>
            <a:ext cx="161700" cy="21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