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4"/>
  </p:notesMasterIdLst>
  <p:sldIdLst>
    <p:sldId id="312" r:id="rId2"/>
    <p:sldId id="593" r:id="rId3"/>
    <p:sldId id="633" r:id="rId4"/>
    <p:sldId id="614" r:id="rId5"/>
    <p:sldId id="626" r:id="rId6"/>
    <p:sldId id="627" r:id="rId7"/>
    <p:sldId id="628" r:id="rId8"/>
    <p:sldId id="631" r:id="rId9"/>
    <p:sldId id="629" r:id="rId10"/>
    <p:sldId id="630" r:id="rId11"/>
    <p:sldId id="634" r:id="rId12"/>
    <p:sldId id="63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03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87673" autoAdjust="0"/>
  </p:normalViewPr>
  <p:slideViewPr>
    <p:cSldViewPr snapToGrid="0">
      <p:cViewPr>
        <p:scale>
          <a:sx n="75" d="100"/>
          <a:sy n="75" d="100"/>
        </p:scale>
        <p:origin x="92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CA65F-8238-4D7C-B2BF-B2A8B2D5FC56}" type="datetimeFigureOut">
              <a:rPr lang="zh-CN" altLang="en-US" smtClean="0"/>
              <a:t>2020/12/13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9651B9-EDCA-41FC-ABC6-99DE54A98BB8}" type="slidenum">
              <a:rPr lang="zh-CN" altLang="en-US" smtClean="0"/>
              <a:t>‹#›</a:t>
            </a:fld>
            <a:endParaRPr lang="zh-CN" altLang="en-US"/>
          </a:p>
        </p:txBody>
      </p:sp>
    </p:spTree>
    <p:extLst>
      <p:ext uri="{BB962C8B-B14F-4D97-AF65-F5344CB8AC3E}">
        <p14:creationId xmlns:p14="http://schemas.microsoft.com/office/powerpoint/2010/main" val="2975034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LID4096" dirty="0"/>
          </a:p>
        </p:txBody>
      </p:sp>
      <p:sp>
        <p:nvSpPr>
          <p:cNvPr id="4" name="灯片编号占位符 3"/>
          <p:cNvSpPr>
            <a:spLocks noGrp="1"/>
          </p:cNvSpPr>
          <p:nvPr>
            <p:ph type="sldNum" sz="quarter" idx="5"/>
          </p:nvPr>
        </p:nvSpPr>
        <p:spPr/>
        <p:txBody>
          <a:bodyPr/>
          <a:lstStyle/>
          <a:p>
            <a:fld id="{CD9651B9-EDCA-41FC-ABC6-99DE54A98BB8}" type="slidenum">
              <a:rPr lang="zh-CN" altLang="en-US" smtClean="0"/>
              <a:t>1</a:t>
            </a:fld>
            <a:endParaRPr lang="zh-CN" altLang="en-US"/>
          </a:p>
        </p:txBody>
      </p:sp>
    </p:spTree>
    <p:extLst>
      <p:ext uri="{BB962C8B-B14F-4D97-AF65-F5344CB8AC3E}">
        <p14:creationId xmlns:p14="http://schemas.microsoft.com/office/powerpoint/2010/main" val="567065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LID4096" dirty="0"/>
          </a:p>
        </p:txBody>
      </p:sp>
      <p:sp>
        <p:nvSpPr>
          <p:cNvPr id="4" name="灯片编号占位符 3"/>
          <p:cNvSpPr>
            <a:spLocks noGrp="1"/>
          </p:cNvSpPr>
          <p:nvPr>
            <p:ph type="sldNum" sz="quarter" idx="5"/>
          </p:nvPr>
        </p:nvSpPr>
        <p:spPr/>
        <p:txBody>
          <a:bodyPr/>
          <a:lstStyle/>
          <a:p>
            <a:fld id="{CD9651B9-EDCA-41FC-ABC6-99DE54A98BB8}" type="slidenum">
              <a:rPr lang="zh-CN" altLang="en-US" smtClean="0"/>
              <a:t>10</a:t>
            </a:fld>
            <a:endParaRPr lang="zh-CN" altLang="en-US"/>
          </a:p>
        </p:txBody>
      </p:sp>
    </p:spTree>
    <p:extLst>
      <p:ext uri="{BB962C8B-B14F-4D97-AF65-F5344CB8AC3E}">
        <p14:creationId xmlns:p14="http://schemas.microsoft.com/office/powerpoint/2010/main" val="555560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LID4096" dirty="0"/>
          </a:p>
        </p:txBody>
      </p:sp>
      <p:sp>
        <p:nvSpPr>
          <p:cNvPr id="4" name="灯片编号占位符 3"/>
          <p:cNvSpPr>
            <a:spLocks noGrp="1"/>
          </p:cNvSpPr>
          <p:nvPr>
            <p:ph type="sldNum" sz="quarter" idx="5"/>
          </p:nvPr>
        </p:nvSpPr>
        <p:spPr/>
        <p:txBody>
          <a:bodyPr/>
          <a:lstStyle/>
          <a:p>
            <a:fld id="{CD9651B9-EDCA-41FC-ABC6-99DE54A98BB8}" type="slidenum">
              <a:rPr lang="zh-CN" altLang="en-US" smtClean="0"/>
              <a:t>11</a:t>
            </a:fld>
            <a:endParaRPr lang="zh-CN" altLang="en-US"/>
          </a:p>
        </p:txBody>
      </p:sp>
    </p:spTree>
    <p:extLst>
      <p:ext uri="{BB962C8B-B14F-4D97-AF65-F5344CB8AC3E}">
        <p14:creationId xmlns:p14="http://schemas.microsoft.com/office/powerpoint/2010/main" val="555560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LID4096" dirty="0"/>
          </a:p>
        </p:txBody>
      </p:sp>
      <p:sp>
        <p:nvSpPr>
          <p:cNvPr id="4" name="灯片编号占位符 3"/>
          <p:cNvSpPr>
            <a:spLocks noGrp="1"/>
          </p:cNvSpPr>
          <p:nvPr>
            <p:ph type="sldNum" sz="quarter" idx="5"/>
          </p:nvPr>
        </p:nvSpPr>
        <p:spPr/>
        <p:txBody>
          <a:bodyPr/>
          <a:lstStyle/>
          <a:p>
            <a:fld id="{CD9651B9-EDCA-41FC-ABC6-99DE54A98BB8}" type="slidenum">
              <a:rPr lang="zh-CN" altLang="en-US" smtClean="0"/>
              <a:t>12</a:t>
            </a:fld>
            <a:endParaRPr lang="zh-CN" altLang="en-US"/>
          </a:p>
        </p:txBody>
      </p:sp>
    </p:spTree>
    <p:extLst>
      <p:ext uri="{BB962C8B-B14F-4D97-AF65-F5344CB8AC3E}">
        <p14:creationId xmlns:p14="http://schemas.microsoft.com/office/powerpoint/2010/main" val="555560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sz="1800" b="0" i="0" u="none" strike="noStrike" baseline="0" dirty="0">
                <a:latin typeface="CMR10"/>
              </a:rPr>
              <a:t>Nexperia (</a:t>
            </a:r>
            <a:r>
              <a:rPr lang="en-US" sz="1800" b="0" i="0" u="none" strike="noStrike" baseline="0" dirty="0">
                <a:latin typeface="CMTT10"/>
              </a:rPr>
              <a:t>https://www.nexperia.com/</a:t>
            </a:r>
            <a:r>
              <a:rPr lang="en-US" sz="1800" b="0" i="0" u="none" strike="noStrike" baseline="0" dirty="0">
                <a:latin typeface="CMR10"/>
              </a:rPr>
              <a:t>) is one of the biggest Semi-conductor company in the</a:t>
            </a:r>
          </a:p>
          <a:p>
            <a:pPr algn="l"/>
            <a:r>
              <a:rPr lang="en-US" sz="1800" b="0" i="0" u="none" strike="noStrike" baseline="0" dirty="0">
                <a:latin typeface="CMR10"/>
              </a:rPr>
              <a:t>world. They produce billions of semi-conductors every year. Meanwhile, a lot of </a:t>
            </a:r>
            <a:r>
              <a:rPr lang="en-US" sz="1800" b="0" i="0" u="none" strike="noStrike" baseline="0" dirty="0" err="1">
                <a:latin typeface="CMR10"/>
              </a:rPr>
              <a:t>unqualied</a:t>
            </a:r>
            <a:r>
              <a:rPr lang="en-US" sz="1800" b="0" i="0" u="none" strike="noStrike" baseline="0" dirty="0">
                <a:latin typeface="CMR10"/>
              </a:rPr>
              <a:t> devices</a:t>
            </a:r>
          </a:p>
          <a:p>
            <a:pPr algn="l"/>
            <a:r>
              <a:rPr lang="en-US" sz="1800" b="0" i="0" u="none" strike="noStrike" baseline="0" dirty="0">
                <a:latin typeface="CMR10"/>
              </a:rPr>
              <a:t>are mixed with the good ones. Mass production makes it </a:t>
            </a:r>
            <a:r>
              <a:rPr lang="en-US" sz="1800" b="0" i="0" u="none" strike="noStrike" baseline="0" dirty="0" err="1">
                <a:latin typeface="CMR10"/>
              </a:rPr>
              <a:t>dicult</a:t>
            </a:r>
            <a:r>
              <a:rPr lang="en-US" sz="1800" b="0" i="0" u="none" strike="noStrike" baseline="0" dirty="0">
                <a:latin typeface="CMR10"/>
              </a:rPr>
              <a:t> for human workers to examine</a:t>
            </a:r>
          </a:p>
          <a:p>
            <a:pPr algn="l"/>
            <a:r>
              <a:rPr lang="en-US" sz="1800" b="0" i="0" u="none" strike="noStrike" baseline="0" dirty="0">
                <a:latin typeface="CMR10"/>
              </a:rPr>
              <a:t>all of the products. Therefore, we would like to use modern machine learning methods, particularly</a:t>
            </a:r>
          </a:p>
          <a:p>
            <a:pPr algn="l"/>
            <a:r>
              <a:rPr lang="en-US" sz="1800" b="0" i="0" u="none" strike="noStrike" baseline="0" dirty="0">
                <a:latin typeface="CMR10"/>
              </a:rPr>
              <a:t>deep learning, to help Nexperia pick out as many defect devices as possible while preserving the</a:t>
            </a:r>
          </a:p>
          <a:p>
            <a:pPr algn="l"/>
            <a:r>
              <a:rPr lang="en-US" sz="1800" b="0" i="0" u="none" strike="noStrike" baseline="0" dirty="0">
                <a:latin typeface="CMR10"/>
              </a:rPr>
              <a:t>good ones, thus improving their yield rate.</a:t>
            </a:r>
            <a:endParaRPr lang="LID4096" dirty="0"/>
          </a:p>
        </p:txBody>
      </p:sp>
      <p:sp>
        <p:nvSpPr>
          <p:cNvPr id="4" name="灯片编号占位符 3"/>
          <p:cNvSpPr>
            <a:spLocks noGrp="1"/>
          </p:cNvSpPr>
          <p:nvPr>
            <p:ph type="sldNum" sz="quarter" idx="5"/>
          </p:nvPr>
        </p:nvSpPr>
        <p:spPr/>
        <p:txBody>
          <a:bodyPr/>
          <a:lstStyle/>
          <a:p>
            <a:fld id="{CD9651B9-EDCA-41FC-ABC6-99DE54A98BB8}" type="slidenum">
              <a:rPr lang="zh-CN" altLang="en-US" smtClean="0"/>
              <a:t>2</a:t>
            </a:fld>
            <a:endParaRPr lang="zh-CN" altLang="en-US"/>
          </a:p>
        </p:txBody>
      </p:sp>
    </p:spTree>
    <p:extLst>
      <p:ext uri="{BB962C8B-B14F-4D97-AF65-F5344CB8AC3E}">
        <p14:creationId xmlns:p14="http://schemas.microsoft.com/office/powerpoint/2010/main" val="862787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sz="1800" b="0" i="0" u="none" strike="noStrike" baseline="0" dirty="0">
                <a:latin typeface="CMR10"/>
              </a:rPr>
              <a:t>Nexperia (</a:t>
            </a:r>
            <a:r>
              <a:rPr lang="en-US" sz="1800" b="0" i="0" u="none" strike="noStrike" baseline="0" dirty="0">
                <a:latin typeface="CMTT10"/>
              </a:rPr>
              <a:t>https://www.nexperia.com/</a:t>
            </a:r>
            <a:r>
              <a:rPr lang="en-US" sz="1800" b="0" i="0" u="none" strike="noStrike" baseline="0" dirty="0">
                <a:latin typeface="CMR10"/>
              </a:rPr>
              <a:t>) is one of the biggest Semi-conductor company in the</a:t>
            </a:r>
          </a:p>
          <a:p>
            <a:pPr algn="l"/>
            <a:r>
              <a:rPr lang="en-US" sz="1800" b="0" i="0" u="none" strike="noStrike" baseline="0" dirty="0">
                <a:latin typeface="CMR10"/>
              </a:rPr>
              <a:t>world. They produce billions of semi-conductors every year. Meanwhile, a lot of </a:t>
            </a:r>
            <a:r>
              <a:rPr lang="en-US" sz="1800" b="0" i="0" u="none" strike="noStrike" baseline="0" dirty="0" err="1">
                <a:latin typeface="CMR10"/>
              </a:rPr>
              <a:t>unqualied</a:t>
            </a:r>
            <a:r>
              <a:rPr lang="en-US" sz="1800" b="0" i="0" u="none" strike="noStrike" baseline="0" dirty="0">
                <a:latin typeface="CMR10"/>
              </a:rPr>
              <a:t> devices</a:t>
            </a:r>
          </a:p>
          <a:p>
            <a:pPr algn="l"/>
            <a:r>
              <a:rPr lang="en-US" sz="1800" b="0" i="0" u="none" strike="noStrike" baseline="0" dirty="0">
                <a:latin typeface="CMR10"/>
              </a:rPr>
              <a:t>are mixed with the good ones. Mass production makes it </a:t>
            </a:r>
            <a:r>
              <a:rPr lang="en-US" sz="1800" b="0" i="0" u="none" strike="noStrike" baseline="0" dirty="0" err="1">
                <a:latin typeface="CMR10"/>
              </a:rPr>
              <a:t>dicult</a:t>
            </a:r>
            <a:r>
              <a:rPr lang="en-US" sz="1800" b="0" i="0" u="none" strike="noStrike" baseline="0" dirty="0">
                <a:latin typeface="CMR10"/>
              </a:rPr>
              <a:t> for human workers to examine</a:t>
            </a:r>
          </a:p>
          <a:p>
            <a:pPr algn="l"/>
            <a:r>
              <a:rPr lang="en-US" sz="1800" b="0" i="0" u="none" strike="noStrike" baseline="0" dirty="0">
                <a:latin typeface="CMR10"/>
              </a:rPr>
              <a:t>all of the products. Therefore, we would like to use modern machine learning methods, particularly</a:t>
            </a:r>
          </a:p>
          <a:p>
            <a:pPr algn="l"/>
            <a:r>
              <a:rPr lang="en-US" sz="1800" b="0" i="0" u="none" strike="noStrike" baseline="0" dirty="0">
                <a:latin typeface="CMR10"/>
              </a:rPr>
              <a:t>deep learning, to help Nexperia pick out as many defect devices as possible while preserving the</a:t>
            </a:r>
          </a:p>
          <a:p>
            <a:pPr algn="l"/>
            <a:r>
              <a:rPr lang="en-US" sz="1800" b="0" i="0" u="none" strike="noStrike" baseline="0" dirty="0">
                <a:latin typeface="CMR10"/>
              </a:rPr>
              <a:t>good ones, thus improving their yield rate.</a:t>
            </a:r>
            <a:endParaRPr lang="LID4096" dirty="0"/>
          </a:p>
        </p:txBody>
      </p:sp>
      <p:sp>
        <p:nvSpPr>
          <p:cNvPr id="4" name="灯片编号占位符 3"/>
          <p:cNvSpPr>
            <a:spLocks noGrp="1"/>
          </p:cNvSpPr>
          <p:nvPr>
            <p:ph type="sldNum" sz="quarter" idx="5"/>
          </p:nvPr>
        </p:nvSpPr>
        <p:spPr/>
        <p:txBody>
          <a:bodyPr/>
          <a:lstStyle/>
          <a:p>
            <a:fld id="{CD9651B9-EDCA-41FC-ABC6-99DE54A98BB8}" type="slidenum">
              <a:rPr lang="zh-CN" altLang="en-US" smtClean="0"/>
              <a:t>3</a:t>
            </a:fld>
            <a:endParaRPr lang="zh-CN" altLang="en-US"/>
          </a:p>
        </p:txBody>
      </p:sp>
    </p:spTree>
    <p:extLst>
      <p:ext uri="{BB962C8B-B14F-4D97-AF65-F5344CB8AC3E}">
        <p14:creationId xmlns:p14="http://schemas.microsoft.com/office/powerpoint/2010/main" val="862787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dirty="0">
                <a:effectLst/>
                <a:latin typeface="Times New Roman" panose="02020603050405020304" pitchFamily="18" charset="0"/>
                <a:ea typeface="新細明體" panose="02020500000000000000" pitchFamily="18" charset="-120"/>
              </a:rPr>
              <a:t>the 18*18 image is not accurate enough to show all the details of an image and may decline the classification accuracy. On the contrary, 224*224 image size is accurate enough to show every detail of the semiconductor device. </a:t>
            </a:r>
            <a:endParaRPr lang="LID4096" dirty="0"/>
          </a:p>
        </p:txBody>
      </p:sp>
      <p:sp>
        <p:nvSpPr>
          <p:cNvPr id="4" name="灯片编号占位符 3"/>
          <p:cNvSpPr>
            <a:spLocks noGrp="1"/>
          </p:cNvSpPr>
          <p:nvPr>
            <p:ph type="sldNum" sz="quarter" idx="5"/>
          </p:nvPr>
        </p:nvSpPr>
        <p:spPr/>
        <p:txBody>
          <a:bodyPr/>
          <a:lstStyle/>
          <a:p>
            <a:fld id="{CD9651B9-EDCA-41FC-ABC6-99DE54A98BB8}" type="slidenum">
              <a:rPr lang="zh-CN" altLang="en-US" smtClean="0"/>
              <a:t>4</a:t>
            </a:fld>
            <a:endParaRPr lang="zh-CN" altLang="en-US"/>
          </a:p>
        </p:txBody>
      </p:sp>
    </p:spTree>
    <p:extLst>
      <p:ext uri="{BB962C8B-B14F-4D97-AF65-F5344CB8AC3E}">
        <p14:creationId xmlns:p14="http://schemas.microsoft.com/office/powerpoint/2010/main" val="555560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800" dirty="0">
                <a:effectLst/>
                <a:latin typeface="Times New Roman" panose="02020603050405020304" pitchFamily="18" charset="0"/>
                <a:ea typeface="新細明體" panose="02020500000000000000" pitchFamily="18" charset="-120"/>
              </a:rPr>
              <a:t>Thus VGG16 network is applied to buildup the learning model. the images are resized to 224*224 and converted from the grayscale image to the RGB image to fit the input size of VGG16 before we input the images to the next work. Different batch sizes and learning rates are studied to modify the training process. According to the </a:t>
            </a:r>
            <a:r>
              <a:rPr lang="en-US" altLang="zh-CN" sz="1800" dirty="0">
                <a:effectLst/>
                <a:latin typeface="Times New Roman" panose="02020603050405020304" pitchFamily="18" charset="0"/>
                <a:ea typeface="新細明體" panose="02020500000000000000" pitchFamily="18" charset="-120"/>
              </a:rPr>
              <a:t>references, </a:t>
            </a:r>
            <a:r>
              <a:rPr lang="en-US" sz="1800" dirty="0">
                <a:effectLst/>
                <a:latin typeface="Times New Roman" panose="02020603050405020304" pitchFamily="18" charset="0"/>
                <a:ea typeface="新細明體" panose="02020500000000000000" pitchFamily="18" charset="-120"/>
              </a:rPr>
              <a:t>larger batch sizes often obtain higher performance.</a:t>
            </a:r>
            <a:endParaRPr lang="LID4096" dirty="0"/>
          </a:p>
        </p:txBody>
      </p:sp>
      <p:sp>
        <p:nvSpPr>
          <p:cNvPr id="4" name="灯片编号占位符 3"/>
          <p:cNvSpPr>
            <a:spLocks noGrp="1"/>
          </p:cNvSpPr>
          <p:nvPr>
            <p:ph type="sldNum" sz="quarter" idx="5"/>
          </p:nvPr>
        </p:nvSpPr>
        <p:spPr/>
        <p:txBody>
          <a:bodyPr/>
          <a:lstStyle/>
          <a:p>
            <a:fld id="{CD9651B9-EDCA-41FC-ABC6-99DE54A98BB8}" type="slidenum">
              <a:rPr lang="zh-CN" altLang="en-US" smtClean="0"/>
              <a:t>5</a:t>
            </a:fld>
            <a:endParaRPr lang="zh-CN" altLang="en-US"/>
          </a:p>
        </p:txBody>
      </p:sp>
    </p:spTree>
    <p:extLst>
      <p:ext uri="{BB962C8B-B14F-4D97-AF65-F5344CB8AC3E}">
        <p14:creationId xmlns:p14="http://schemas.microsoft.com/office/powerpoint/2010/main" val="555560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MR10"/>
              </a:rPr>
              <a:t>The validation loss and correct rate in different batch sizes</a:t>
            </a:r>
          </a:p>
          <a:p>
            <a:endParaRPr lang="LID4096" dirty="0"/>
          </a:p>
        </p:txBody>
      </p:sp>
      <p:sp>
        <p:nvSpPr>
          <p:cNvPr id="4" name="灯片编号占位符 3"/>
          <p:cNvSpPr>
            <a:spLocks noGrp="1"/>
          </p:cNvSpPr>
          <p:nvPr>
            <p:ph type="sldNum" sz="quarter" idx="5"/>
          </p:nvPr>
        </p:nvSpPr>
        <p:spPr/>
        <p:txBody>
          <a:bodyPr/>
          <a:lstStyle/>
          <a:p>
            <a:fld id="{CD9651B9-EDCA-41FC-ABC6-99DE54A98BB8}" type="slidenum">
              <a:rPr lang="zh-CN" altLang="en-US" smtClean="0"/>
              <a:t>6</a:t>
            </a:fld>
            <a:endParaRPr lang="zh-CN" altLang="en-US"/>
          </a:p>
        </p:txBody>
      </p:sp>
    </p:spTree>
    <p:extLst>
      <p:ext uri="{BB962C8B-B14F-4D97-AF65-F5344CB8AC3E}">
        <p14:creationId xmlns:p14="http://schemas.microsoft.com/office/powerpoint/2010/main" val="555560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LID4096" dirty="0"/>
          </a:p>
        </p:txBody>
      </p:sp>
      <p:sp>
        <p:nvSpPr>
          <p:cNvPr id="4" name="灯片编号占位符 3"/>
          <p:cNvSpPr>
            <a:spLocks noGrp="1"/>
          </p:cNvSpPr>
          <p:nvPr>
            <p:ph type="sldNum" sz="quarter" idx="5"/>
          </p:nvPr>
        </p:nvSpPr>
        <p:spPr/>
        <p:txBody>
          <a:bodyPr/>
          <a:lstStyle/>
          <a:p>
            <a:fld id="{CD9651B9-EDCA-41FC-ABC6-99DE54A98BB8}" type="slidenum">
              <a:rPr lang="zh-CN" altLang="en-US" smtClean="0"/>
              <a:t>7</a:t>
            </a:fld>
            <a:endParaRPr lang="zh-CN" altLang="en-US"/>
          </a:p>
        </p:txBody>
      </p:sp>
    </p:spTree>
    <p:extLst>
      <p:ext uri="{BB962C8B-B14F-4D97-AF65-F5344CB8AC3E}">
        <p14:creationId xmlns:p14="http://schemas.microsoft.com/office/powerpoint/2010/main" val="555560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LID4096" dirty="0"/>
          </a:p>
        </p:txBody>
      </p:sp>
      <p:sp>
        <p:nvSpPr>
          <p:cNvPr id="4" name="灯片编号占位符 3"/>
          <p:cNvSpPr>
            <a:spLocks noGrp="1"/>
          </p:cNvSpPr>
          <p:nvPr>
            <p:ph type="sldNum" sz="quarter" idx="5"/>
          </p:nvPr>
        </p:nvSpPr>
        <p:spPr/>
        <p:txBody>
          <a:bodyPr/>
          <a:lstStyle/>
          <a:p>
            <a:fld id="{CD9651B9-EDCA-41FC-ABC6-99DE54A98BB8}" type="slidenum">
              <a:rPr lang="zh-CN" altLang="en-US" smtClean="0"/>
              <a:t>8</a:t>
            </a:fld>
            <a:endParaRPr lang="zh-CN" altLang="en-US"/>
          </a:p>
        </p:txBody>
      </p:sp>
    </p:spTree>
    <p:extLst>
      <p:ext uri="{BB962C8B-B14F-4D97-AF65-F5344CB8AC3E}">
        <p14:creationId xmlns:p14="http://schemas.microsoft.com/office/powerpoint/2010/main" val="555560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LID4096" dirty="0"/>
          </a:p>
        </p:txBody>
      </p:sp>
      <p:sp>
        <p:nvSpPr>
          <p:cNvPr id="4" name="灯片编号占位符 3"/>
          <p:cNvSpPr>
            <a:spLocks noGrp="1"/>
          </p:cNvSpPr>
          <p:nvPr>
            <p:ph type="sldNum" sz="quarter" idx="5"/>
          </p:nvPr>
        </p:nvSpPr>
        <p:spPr/>
        <p:txBody>
          <a:bodyPr/>
          <a:lstStyle/>
          <a:p>
            <a:fld id="{CD9651B9-EDCA-41FC-ABC6-99DE54A98BB8}" type="slidenum">
              <a:rPr lang="zh-CN" altLang="en-US" smtClean="0"/>
              <a:t>9</a:t>
            </a:fld>
            <a:endParaRPr lang="zh-CN" altLang="en-US"/>
          </a:p>
        </p:txBody>
      </p:sp>
    </p:spTree>
    <p:extLst>
      <p:ext uri="{BB962C8B-B14F-4D97-AF65-F5344CB8AC3E}">
        <p14:creationId xmlns:p14="http://schemas.microsoft.com/office/powerpoint/2010/main" val="555560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AF3F50-E1AE-497D-8C06-BF16EB2219F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2020/12/13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23FC9F-DBF2-4AFB-8815-2388220E22BC}"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98144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EEBAAA-29B5-4AF5-BC5F-7E580C29002D}" type="datetimeFigureOut">
              <a:rPr kumimoji="0" lang="en-US" sz="1200" b="0" i="0" u="none" strike="noStrike" kern="1200" cap="none" spc="0" normalizeH="0" baseline="0" noProof="0" smtClean="0">
                <a:ln>
                  <a:noFill/>
                </a:ln>
                <a:solidFill>
                  <a:prstClr val="black">
                    <a:tint val="75000"/>
                  </a:prstClr>
                </a:solidFill>
                <a:effectLst/>
                <a:uLnTx/>
                <a:uFillTx/>
                <a:latin typeface="等线"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12/13/2020</a:t>
            </a:fld>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60EDB8-5305-433F-BE41-D7A86D811DB3}" type="slidenum">
              <a:rPr kumimoji="0" lang="en-US" sz="1200" b="0" i="0" u="none" strike="noStrike" kern="1200" cap="none" spc="0" normalizeH="0" baseline="0" noProof="0" smtClean="0">
                <a:ln>
                  <a:noFill/>
                </a:ln>
                <a:solidFill>
                  <a:prstClr val="black">
                    <a:tint val="75000"/>
                  </a:prstClr>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656433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EEBAAA-29B5-4AF5-BC5F-7E580C29002D}" type="datetimeFigureOut">
              <a:rPr kumimoji="0" lang="en-US" sz="1200" b="0" i="0" u="none" strike="noStrike" kern="1200" cap="none" spc="0" normalizeH="0" baseline="0" noProof="0" smtClean="0">
                <a:ln>
                  <a:noFill/>
                </a:ln>
                <a:solidFill>
                  <a:prstClr val="black">
                    <a:tint val="75000"/>
                  </a:prstClr>
                </a:solidFill>
                <a:effectLst/>
                <a:uLnTx/>
                <a:uFillTx/>
                <a:latin typeface="等线"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12/13/2020</a:t>
            </a:fld>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60EDB8-5305-433F-BE41-D7A86D811DB3}" type="slidenum">
              <a:rPr kumimoji="0" lang="en-US" sz="1200" b="0" i="0" u="none" strike="noStrike" kern="1200" cap="none" spc="0" normalizeH="0" baseline="0" noProof="0" smtClean="0">
                <a:ln>
                  <a:noFill/>
                </a:ln>
                <a:solidFill>
                  <a:prstClr val="black">
                    <a:tint val="75000"/>
                  </a:prstClr>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840749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 name="Title 1"/>
          <p:cNvSpPr>
            <a:spLocks noGrp="1"/>
          </p:cNvSpPr>
          <p:nvPr>
            <p:ph type="title"/>
          </p:nvPr>
        </p:nvSpPr>
        <p:spPr/>
        <p:txBody>
          <a:bodyPr/>
          <a:lstStyle/>
          <a:p>
            <a:r>
              <a:rPr lang="en-US" altLang="zh-CN"/>
              <a:t>Click to edit Master title style</a:t>
            </a:r>
            <a:endParaRPr lang="en-US" dirty="0"/>
          </a:p>
        </p:txBody>
      </p:sp>
    </p:spTree>
    <p:extLst>
      <p:ext uri="{BB962C8B-B14F-4D97-AF65-F5344CB8AC3E}">
        <p14:creationId xmlns:p14="http://schemas.microsoft.com/office/powerpoint/2010/main" val="3073628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ltLang="zh-CN"/>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ltLang="zh-CN"/>
              <a:t>Edit Master text styles</a:t>
            </a:r>
          </a:p>
          <a:p>
            <a:pPr marL="0" lvl="1" indent="0">
              <a:lnSpc>
                <a:spcPct val="150000"/>
              </a:lnSpc>
              <a:spcBef>
                <a:spcPts val="1000"/>
              </a:spcBef>
              <a:spcAft>
                <a:spcPts val="1200"/>
              </a:spcAft>
              <a:buNone/>
            </a:pPr>
            <a:r>
              <a:rPr lang="en-US" altLang="zh-CN"/>
              <a:t>Second level</a:t>
            </a:r>
          </a:p>
          <a:p>
            <a:pPr marL="0" lvl="2" indent="0">
              <a:lnSpc>
                <a:spcPct val="150000"/>
              </a:lnSpc>
              <a:spcBef>
                <a:spcPts val="1000"/>
              </a:spcBef>
              <a:spcAft>
                <a:spcPts val="1200"/>
              </a:spcAft>
              <a:buNone/>
            </a:pPr>
            <a:r>
              <a:rPr lang="en-US" altLang="zh-CN"/>
              <a:t>Third level</a:t>
            </a:r>
          </a:p>
          <a:p>
            <a:pPr marL="0" lvl="3" indent="0">
              <a:lnSpc>
                <a:spcPct val="150000"/>
              </a:lnSpc>
              <a:spcBef>
                <a:spcPts val="1000"/>
              </a:spcBef>
              <a:spcAft>
                <a:spcPts val="1200"/>
              </a:spcAft>
              <a:buNone/>
            </a:pPr>
            <a:r>
              <a:rPr lang="en-US" altLang="zh-CN"/>
              <a:t>Fourth level</a:t>
            </a:r>
          </a:p>
          <a:p>
            <a:pPr marL="0" lvl="4" indent="0">
              <a:lnSpc>
                <a:spcPct val="150000"/>
              </a:lnSpc>
              <a:spcBef>
                <a:spcPts val="1000"/>
              </a:spcBef>
              <a:spcAft>
                <a:spcPts val="1200"/>
              </a:spcAft>
              <a:buNone/>
            </a:pPr>
            <a:r>
              <a:rPr lang="en-US" altLang="zh-CN"/>
              <a:t>Fifth level</a:t>
            </a:r>
            <a:endParaRPr lang="en-US" dirty="0"/>
          </a:p>
        </p:txBody>
      </p:sp>
    </p:spTree>
    <p:extLst>
      <p:ext uri="{BB962C8B-B14F-4D97-AF65-F5344CB8AC3E}">
        <p14:creationId xmlns:p14="http://schemas.microsoft.com/office/powerpoint/2010/main" val="2639052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EEBAAA-29B5-4AF5-BC5F-7E580C29002D}" type="datetimeFigureOut">
              <a:rPr kumimoji="0" lang="en-US" sz="1200" b="0" i="0" u="none" strike="noStrike" kern="1200" cap="none" spc="0" normalizeH="0" baseline="0" noProof="0" smtClean="0">
                <a:ln>
                  <a:noFill/>
                </a:ln>
                <a:solidFill>
                  <a:prstClr val="black">
                    <a:tint val="75000"/>
                  </a:prstClr>
                </a:solidFill>
                <a:effectLst/>
                <a:uLnTx/>
                <a:uFillTx/>
                <a:latin typeface="等线"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12/13/2020</a:t>
            </a:fld>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60EDB8-5305-433F-BE41-D7A86D811DB3}" type="slidenum">
              <a:rPr kumimoji="0" lang="en-US" sz="1200" b="0" i="0" u="none" strike="noStrike" kern="1200" cap="none" spc="0" normalizeH="0" baseline="0" noProof="0" smtClean="0">
                <a:ln>
                  <a:noFill/>
                </a:ln>
                <a:solidFill>
                  <a:prstClr val="black">
                    <a:tint val="75000"/>
                  </a:prstClr>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61189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EEBAAA-29B5-4AF5-BC5F-7E580C29002D}" type="datetimeFigureOut">
              <a:rPr kumimoji="0" lang="en-US" sz="1200" b="0" i="0" u="none" strike="noStrike" kern="1200" cap="none" spc="0" normalizeH="0" baseline="0" noProof="0" smtClean="0">
                <a:ln>
                  <a:noFill/>
                </a:ln>
                <a:solidFill>
                  <a:prstClr val="black">
                    <a:tint val="75000"/>
                  </a:prstClr>
                </a:solidFill>
                <a:effectLst/>
                <a:uLnTx/>
                <a:uFillTx/>
                <a:latin typeface="等线"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12/13/2020</a:t>
            </a:fld>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60EDB8-5305-433F-BE41-D7A86D811DB3}" type="slidenum">
              <a:rPr kumimoji="0" lang="en-US" sz="1200" b="0" i="0" u="none" strike="noStrike" kern="1200" cap="none" spc="0" normalizeH="0" baseline="0" noProof="0" smtClean="0">
                <a:ln>
                  <a:noFill/>
                </a:ln>
                <a:solidFill>
                  <a:prstClr val="black">
                    <a:tint val="75000"/>
                  </a:prstClr>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Tree>
    <p:extLst>
      <p:ext uri="{BB962C8B-B14F-4D97-AF65-F5344CB8AC3E}">
        <p14:creationId xmlns:p14="http://schemas.microsoft.com/office/powerpoint/2010/main" val="4121225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EEBAAA-29B5-4AF5-BC5F-7E580C29002D}" type="datetimeFigureOut">
              <a:rPr kumimoji="0" lang="en-US" sz="1200" b="0" i="0" u="none" strike="noStrike" kern="1200" cap="none" spc="0" normalizeH="0" baseline="0" noProof="0" smtClean="0">
                <a:ln>
                  <a:noFill/>
                </a:ln>
                <a:solidFill>
                  <a:prstClr val="black">
                    <a:tint val="75000"/>
                  </a:prstClr>
                </a:solidFill>
                <a:effectLst/>
                <a:uLnTx/>
                <a:uFillTx/>
                <a:latin typeface="等线"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12/13/2020</a:t>
            </a:fld>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60EDB8-5305-433F-BE41-D7A86D811DB3}" type="slidenum">
              <a:rPr kumimoji="0" lang="en-US" sz="1200" b="0" i="0" u="none" strike="noStrike" kern="1200" cap="none" spc="0" normalizeH="0" baseline="0" noProof="0" smtClean="0">
                <a:ln>
                  <a:noFill/>
                </a:ln>
                <a:solidFill>
                  <a:prstClr val="black">
                    <a:tint val="75000"/>
                  </a:prstClr>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75684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EEBAAA-29B5-4AF5-BC5F-7E580C29002D}" type="datetimeFigureOut">
              <a:rPr kumimoji="0" lang="en-US" sz="1200" b="0" i="0" u="none" strike="noStrike" kern="1200" cap="none" spc="0" normalizeH="0" baseline="0" noProof="0" smtClean="0">
                <a:ln>
                  <a:noFill/>
                </a:ln>
                <a:solidFill>
                  <a:prstClr val="black">
                    <a:tint val="75000"/>
                  </a:prstClr>
                </a:solidFill>
                <a:effectLst/>
                <a:uLnTx/>
                <a:uFillTx/>
                <a:latin typeface="等线"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12/13/2020</a:t>
            </a:fld>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60EDB8-5305-433F-BE41-D7A86D811DB3}" type="slidenum">
              <a:rPr kumimoji="0" lang="en-US" sz="1200" b="0" i="0" u="none" strike="noStrike" kern="1200" cap="none" spc="0" normalizeH="0" baseline="0" noProof="0" smtClean="0">
                <a:ln>
                  <a:noFill/>
                </a:ln>
                <a:solidFill>
                  <a:prstClr val="black">
                    <a:tint val="75000"/>
                  </a:prstClr>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756101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EEBAAA-29B5-4AF5-BC5F-7E580C29002D}" type="datetimeFigureOut">
              <a:rPr kumimoji="0" lang="en-US" sz="1200" b="0" i="0" u="none" strike="noStrike" kern="1200" cap="none" spc="0" normalizeH="0" baseline="0" noProof="0" smtClean="0">
                <a:ln>
                  <a:noFill/>
                </a:ln>
                <a:solidFill>
                  <a:prstClr val="black">
                    <a:tint val="75000"/>
                  </a:prstClr>
                </a:solidFill>
                <a:effectLst/>
                <a:uLnTx/>
                <a:uFillTx/>
                <a:latin typeface="等线"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12/13/2020</a:t>
            </a:fld>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60EDB8-5305-433F-BE41-D7A86D811DB3}" type="slidenum">
              <a:rPr kumimoji="0" lang="en-US" sz="1200" b="0" i="0" u="none" strike="noStrike" kern="1200" cap="none" spc="0" normalizeH="0" baseline="0" noProof="0" smtClean="0">
                <a:ln>
                  <a:noFill/>
                </a:ln>
                <a:solidFill>
                  <a:prstClr val="black">
                    <a:tint val="75000"/>
                  </a:prstClr>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Tree>
    <p:extLst>
      <p:ext uri="{BB962C8B-B14F-4D97-AF65-F5344CB8AC3E}">
        <p14:creationId xmlns:p14="http://schemas.microsoft.com/office/powerpoint/2010/main" val="769845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EEBAAA-29B5-4AF5-BC5F-7E580C29002D}" type="datetimeFigureOut">
              <a:rPr kumimoji="0" lang="en-US" sz="1200" b="0" i="0" u="none" strike="noStrike" kern="1200" cap="none" spc="0" normalizeH="0" baseline="0" noProof="0" smtClean="0">
                <a:ln>
                  <a:noFill/>
                </a:ln>
                <a:solidFill>
                  <a:prstClr val="black">
                    <a:tint val="75000"/>
                  </a:prstClr>
                </a:solidFill>
                <a:effectLst/>
                <a:uLnTx/>
                <a:uFillTx/>
                <a:latin typeface="等线"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12/13/2020</a:t>
            </a:fld>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60EDB8-5305-433F-BE41-D7A86D811DB3}" type="slidenum">
              <a:rPr kumimoji="0" lang="en-US" sz="1200" b="0" i="0" u="none" strike="noStrike" kern="1200" cap="none" spc="0" normalizeH="0" baseline="0" noProof="0" smtClean="0">
                <a:ln>
                  <a:noFill/>
                </a:ln>
                <a:solidFill>
                  <a:prstClr val="black">
                    <a:tint val="75000"/>
                  </a:prstClr>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Tree>
    <p:extLst>
      <p:ext uri="{BB962C8B-B14F-4D97-AF65-F5344CB8AC3E}">
        <p14:creationId xmlns:p14="http://schemas.microsoft.com/office/powerpoint/2010/main" val="89752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EEBAAA-29B5-4AF5-BC5F-7E580C29002D}" type="datetimeFigureOut">
              <a:rPr kumimoji="0" lang="en-US" sz="1200" b="0" i="0" u="none" strike="noStrike" kern="1200" cap="none" spc="0" normalizeH="0" baseline="0" noProof="0" smtClean="0">
                <a:ln>
                  <a:noFill/>
                </a:ln>
                <a:solidFill>
                  <a:prstClr val="black">
                    <a:tint val="75000"/>
                  </a:prstClr>
                </a:solidFill>
                <a:effectLst/>
                <a:uLnTx/>
                <a:uFillTx/>
                <a:latin typeface="等线"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12/13/2020</a:t>
            </a:fld>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60EDB8-5305-433F-BE41-D7A86D811DB3}" type="slidenum">
              <a:rPr kumimoji="0" lang="en-US" sz="1200" b="0" i="0" u="none" strike="noStrike" kern="1200" cap="none" spc="0" normalizeH="0" baseline="0" noProof="0" smtClean="0">
                <a:ln>
                  <a:noFill/>
                </a:ln>
                <a:solidFill>
                  <a:prstClr val="black">
                    <a:tint val="75000"/>
                  </a:prstClr>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27416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EEBAAA-29B5-4AF5-BC5F-7E580C29002D}" type="datetimeFigureOut">
              <a:rPr kumimoji="0" lang="en-US" sz="1200" b="0" i="0" u="none" strike="noStrike" kern="1200" cap="none" spc="0" normalizeH="0" baseline="0" noProof="0" smtClean="0">
                <a:ln>
                  <a:noFill/>
                </a:ln>
                <a:solidFill>
                  <a:prstClr val="black">
                    <a:tint val="75000"/>
                  </a:prstClr>
                </a:solidFill>
                <a:effectLst/>
                <a:uLnTx/>
                <a:uFillTx/>
                <a:latin typeface="等线"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12/13/2020</a:t>
            </a:fld>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60EDB8-5305-433F-BE41-D7A86D811DB3}" type="slidenum">
              <a:rPr kumimoji="0" lang="en-US" sz="1200" b="0" i="0" u="none" strike="noStrike" kern="1200" cap="none" spc="0" normalizeH="0" baseline="0" noProof="0" smtClean="0">
                <a:ln>
                  <a:noFill/>
                </a:ln>
                <a:solidFill>
                  <a:prstClr val="black">
                    <a:tint val="75000"/>
                  </a:prstClr>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951147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F3F50-E1AE-497D-8C06-BF16EB2219F6}" type="datetimeFigureOut">
              <a:rPr lang="zh-CN" altLang="en-US" smtClean="0"/>
              <a:t>2020/12/13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3FC9F-DBF2-4AFB-8815-2388220E22BC}" type="slidenum">
              <a:rPr lang="zh-CN" altLang="en-US" smtClean="0"/>
              <a:t>‹#›</a:t>
            </a:fld>
            <a:endParaRPr lang="zh-CN" altLang="en-US"/>
          </a:p>
        </p:txBody>
      </p:sp>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08027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938448" y="5337383"/>
            <a:ext cx="2146112" cy="646331"/>
          </a:xfrm>
          <a:prstGeom prst="rect">
            <a:avLst/>
          </a:prstGeom>
          <a:noFill/>
        </p:spPr>
        <p:txBody>
          <a:bodyPr wrap="square" rtlCol="0">
            <a:spAutoFit/>
          </a:bodyPr>
          <a:lstStyle/>
          <a:p>
            <a:r>
              <a:rPr lang="en-US" altLang="zh-CN" dirty="0"/>
              <a:t>HE, Changxiang</a:t>
            </a:r>
          </a:p>
          <a:p>
            <a:r>
              <a:rPr lang="en-US" altLang="zh-CN" dirty="0"/>
              <a:t>XU,</a:t>
            </a:r>
            <a:r>
              <a:rPr lang="zh-CN" altLang="en-US" dirty="0"/>
              <a:t> </a:t>
            </a:r>
            <a:r>
              <a:rPr lang="en-US" altLang="zh-CN" dirty="0"/>
              <a:t>Yan</a:t>
            </a:r>
            <a:endParaRPr lang="zh-CN" altLang="en-US" dirty="0"/>
          </a:p>
        </p:txBody>
      </p:sp>
      <p:sp>
        <p:nvSpPr>
          <p:cNvPr id="6" name="Title 7"/>
          <p:cNvSpPr txBox="1">
            <a:spLocks/>
          </p:cNvSpPr>
          <p:nvPr/>
        </p:nvSpPr>
        <p:spPr>
          <a:xfrm>
            <a:off x="348648" y="874286"/>
            <a:ext cx="11494703" cy="18288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2E2E2E"/>
                </a:solidFill>
                <a:latin typeface="NexusSerif"/>
              </a:rPr>
              <a:t>Nexperia Image Classification</a:t>
            </a:r>
            <a:endParaRPr lang="en-US" sz="4000" dirty="0">
              <a:latin typeface="+mn-lt"/>
              <a:cs typeface="Arial" panose="020B0604020202020204" pitchFamily="34" charset="0"/>
            </a:endParaRPr>
          </a:p>
        </p:txBody>
      </p:sp>
    </p:spTree>
    <p:extLst>
      <p:ext uri="{BB962C8B-B14F-4D97-AF65-F5344CB8AC3E}">
        <p14:creationId xmlns:p14="http://schemas.microsoft.com/office/powerpoint/2010/main" val="2940160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a:extLst>
              <a:ext uri="{FF2B5EF4-FFF2-40B4-BE49-F238E27FC236}">
                <a16:creationId xmlns:a16="http://schemas.microsoft.com/office/drawing/2014/main" id="{C5703879-5FA7-4AF9-ABC1-4C66524820B2}"/>
              </a:ext>
            </a:extLst>
          </p:cNvPr>
          <p:cNvSpPr/>
          <p:nvPr/>
        </p:nvSpPr>
        <p:spPr>
          <a:xfrm>
            <a:off x="723491" y="718771"/>
            <a:ext cx="955133" cy="461665"/>
          </a:xfrm>
          <a:prstGeom prst="rect">
            <a:avLst/>
          </a:prstGeom>
        </p:spPr>
        <p:txBody>
          <a:bodyPr wrap="none">
            <a:spAutoFit/>
          </a:bodyPr>
          <a:lstStyle/>
          <a:p>
            <a:r>
              <a:rPr lang="en-US" sz="2400" dirty="0"/>
              <a:t>Result</a:t>
            </a:r>
          </a:p>
        </p:txBody>
      </p:sp>
      <p:grpSp>
        <p:nvGrpSpPr>
          <p:cNvPr id="3" name="组合 2">
            <a:extLst>
              <a:ext uri="{FF2B5EF4-FFF2-40B4-BE49-F238E27FC236}">
                <a16:creationId xmlns:a16="http://schemas.microsoft.com/office/drawing/2014/main" id="{E4585852-B3D3-4A20-A428-BCBE176DD4B2}"/>
              </a:ext>
            </a:extLst>
          </p:cNvPr>
          <p:cNvGrpSpPr/>
          <p:nvPr/>
        </p:nvGrpSpPr>
        <p:grpSpPr>
          <a:xfrm>
            <a:off x="1737360" y="1474458"/>
            <a:ext cx="8980942" cy="4452375"/>
            <a:chOff x="1798321" y="1633060"/>
            <a:chExt cx="9149418" cy="4416161"/>
          </a:xfrm>
        </p:grpSpPr>
        <p:pic>
          <p:nvPicPr>
            <p:cNvPr id="4" name="图片 3">
              <a:extLst>
                <a:ext uri="{FF2B5EF4-FFF2-40B4-BE49-F238E27FC236}">
                  <a16:creationId xmlns:a16="http://schemas.microsoft.com/office/drawing/2014/main" id="{C229C2AA-5BD2-483F-9837-8EC1F86208B8}"/>
                </a:ext>
              </a:extLst>
            </p:cNvPr>
            <p:cNvPicPr>
              <a:picLocks noChangeAspect="1"/>
            </p:cNvPicPr>
            <p:nvPr/>
          </p:nvPicPr>
          <p:blipFill>
            <a:blip r:embed="rId3"/>
            <a:stretch>
              <a:fillRect/>
            </a:stretch>
          </p:blipFill>
          <p:spPr>
            <a:xfrm>
              <a:off x="1798321" y="1633060"/>
              <a:ext cx="9149418" cy="4416161"/>
            </a:xfrm>
            <a:prstGeom prst="rect">
              <a:avLst/>
            </a:prstGeom>
            <a:effectLst>
              <a:softEdge rad="0"/>
            </a:effectLst>
          </p:spPr>
        </p:pic>
        <p:pic>
          <p:nvPicPr>
            <p:cNvPr id="5" name="图片 4">
              <a:extLst>
                <a:ext uri="{FF2B5EF4-FFF2-40B4-BE49-F238E27FC236}">
                  <a16:creationId xmlns:a16="http://schemas.microsoft.com/office/drawing/2014/main" id="{B4F1FBC9-148F-4468-A209-B7AEDDE0E682}"/>
                </a:ext>
              </a:extLst>
            </p:cNvPr>
            <p:cNvPicPr>
              <a:picLocks noChangeAspect="1"/>
            </p:cNvPicPr>
            <p:nvPr/>
          </p:nvPicPr>
          <p:blipFill>
            <a:blip r:embed="rId4"/>
            <a:stretch>
              <a:fillRect/>
            </a:stretch>
          </p:blipFill>
          <p:spPr>
            <a:xfrm>
              <a:off x="1899920" y="2116482"/>
              <a:ext cx="6624320" cy="3496844"/>
            </a:xfrm>
            <a:prstGeom prst="rect">
              <a:avLst/>
            </a:prstGeom>
          </p:spPr>
        </p:pic>
      </p:grpSp>
      <p:sp>
        <p:nvSpPr>
          <p:cNvPr id="6" name="椭圆 5">
            <a:extLst>
              <a:ext uri="{FF2B5EF4-FFF2-40B4-BE49-F238E27FC236}">
                <a16:creationId xmlns:a16="http://schemas.microsoft.com/office/drawing/2014/main" id="{2027FC6D-060A-4028-8788-E76901D004AE}"/>
              </a:ext>
            </a:extLst>
          </p:cNvPr>
          <p:cNvSpPr/>
          <p:nvPr/>
        </p:nvSpPr>
        <p:spPr>
          <a:xfrm>
            <a:off x="8439156" y="5487363"/>
            <a:ext cx="908043" cy="508000"/>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LID4096" dirty="0"/>
          </a:p>
        </p:txBody>
      </p:sp>
    </p:spTree>
    <p:extLst>
      <p:ext uri="{BB962C8B-B14F-4D97-AF65-F5344CB8AC3E}">
        <p14:creationId xmlns:p14="http://schemas.microsoft.com/office/powerpoint/2010/main" val="4192528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a:extLst>
              <a:ext uri="{FF2B5EF4-FFF2-40B4-BE49-F238E27FC236}">
                <a16:creationId xmlns:a16="http://schemas.microsoft.com/office/drawing/2014/main" id="{C5703879-5FA7-4AF9-ABC1-4C66524820B2}"/>
              </a:ext>
            </a:extLst>
          </p:cNvPr>
          <p:cNvSpPr/>
          <p:nvPr/>
        </p:nvSpPr>
        <p:spPr>
          <a:xfrm>
            <a:off x="723491" y="718771"/>
            <a:ext cx="955133" cy="461665"/>
          </a:xfrm>
          <a:prstGeom prst="rect">
            <a:avLst/>
          </a:prstGeom>
        </p:spPr>
        <p:txBody>
          <a:bodyPr wrap="none">
            <a:spAutoFit/>
          </a:bodyPr>
          <a:lstStyle/>
          <a:p>
            <a:r>
              <a:rPr lang="en-US" sz="2400" dirty="0"/>
              <a:t>Result</a:t>
            </a:r>
          </a:p>
        </p:txBody>
      </p:sp>
      <p:pic>
        <p:nvPicPr>
          <p:cNvPr id="7" name="图片 6">
            <a:extLst>
              <a:ext uri="{FF2B5EF4-FFF2-40B4-BE49-F238E27FC236}">
                <a16:creationId xmlns:a16="http://schemas.microsoft.com/office/drawing/2014/main" id="{FFCBECB8-5C0B-4941-A7C9-11B919E34ACB}"/>
              </a:ext>
            </a:extLst>
          </p:cNvPr>
          <p:cNvPicPr>
            <a:picLocks noChangeAspect="1"/>
          </p:cNvPicPr>
          <p:nvPr/>
        </p:nvPicPr>
        <p:blipFill rotWithShape="1">
          <a:blip r:embed="rId3"/>
          <a:srcRect l="50084"/>
          <a:stretch/>
        </p:blipFill>
        <p:spPr>
          <a:xfrm>
            <a:off x="6278795" y="3924418"/>
            <a:ext cx="1945887" cy="1873822"/>
          </a:xfrm>
          <a:prstGeom prst="rect">
            <a:avLst/>
          </a:prstGeom>
          <a:effectLst>
            <a:softEdge rad="31750"/>
          </a:effectLst>
        </p:spPr>
      </p:pic>
      <p:pic>
        <p:nvPicPr>
          <p:cNvPr id="8" name="图片 7">
            <a:extLst>
              <a:ext uri="{FF2B5EF4-FFF2-40B4-BE49-F238E27FC236}">
                <a16:creationId xmlns:a16="http://schemas.microsoft.com/office/drawing/2014/main" id="{83F11F92-58E0-44CB-8F98-45748E56A7D0}"/>
              </a:ext>
            </a:extLst>
          </p:cNvPr>
          <p:cNvPicPr>
            <a:picLocks noChangeAspect="1"/>
          </p:cNvPicPr>
          <p:nvPr/>
        </p:nvPicPr>
        <p:blipFill>
          <a:blip r:embed="rId4"/>
          <a:stretch>
            <a:fillRect/>
          </a:stretch>
        </p:blipFill>
        <p:spPr>
          <a:xfrm>
            <a:off x="2723589" y="1738368"/>
            <a:ext cx="1871287" cy="1815923"/>
          </a:xfrm>
          <a:prstGeom prst="rect">
            <a:avLst/>
          </a:prstGeom>
          <a:effectLst>
            <a:softEdge rad="31750"/>
          </a:effectLst>
        </p:spPr>
      </p:pic>
      <p:pic>
        <p:nvPicPr>
          <p:cNvPr id="9" name="图片 8">
            <a:extLst>
              <a:ext uri="{FF2B5EF4-FFF2-40B4-BE49-F238E27FC236}">
                <a16:creationId xmlns:a16="http://schemas.microsoft.com/office/drawing/2014/main" id="{DB06035E-48F2-4998-B10D-0965F0B5489A}"/>
              </a:ext>
            </a:extLst>
          </p:cNvPr>
          <p:cNvPicPr>
            <a:picLocks noChangeAspect="1"/>
          </p:cNvPicPr>
          <p:nvPr/>
        </p:nvPicPr>
        <p:blipFill>
          <a:blip r:embed="rId5"/>
          <a:stretch>
            <a:fillRect/>
          </a:stretch>
        </p:blipFill>
        <p:spPr>
          <a:xfrm>
            <a:off x="5085433" y="1738367"/>
            <a:ext cx="1871287" cy="1815923"/>
          </a:xfrm>
          <a:prstGeom prst="rect">
            <a:avLst/>
          </a:prstGeom>
          <a:effectLst>
            <a:softEdge rad="31750"/>
          </a:effectLst>
        </p:spPr>
      </p:pic>
      <p:pic>
        <p:nvPicPr>
          <p:cNvPr id="10" name="图片 9">
            <a:extLst>
              <a:ext uri="{FF2B5EF4-FFF2-40B4-BE49-F238E27FC236}">
                <a16:creationId xmlns:a16="http://schemas.microsoft.com/office/drawing/2014/main" id="{4CE07631-15A3-46A9-9DD2-9FF1755BD3FE}"/>
              </a:ext>
            </a:extLst>
          </p:cNvPr>
          <p:cNvPicPr>
            <a:picLocks noChangeAspect="1"/>
          </p:cNvPicPr>
          <p:nvPr/>
        </p:nvPicPr>
        <p:blipFill>
          <a:blip r:embed="rId6"/>
          <a:stretch>
            <a:fillRect/>
          </a:stretch>
        </p:blipFill>
        <p:spPr>
          <a:xfrm>
            <a:off x="7448418" y="1709418"/>
            <a:ext cx="1925082" cy="1873822"/>
          </a:xfrm>
          <a:prstGeom prst="rect">
            <a:avLst/>
          </a:prstGeom>
          <a:effectLst>
            <a:softEdge rad="31750"/>
          </a:effectLst>
        </p:spPr>
      </p:pic>
      <p:pic>
        <p:nvPicPr>
          <p:cNvPr id="11" name="图片 10">
            <a:extLst>
              <a:ext uri="{FF2B5EF4-FFF2-40B4-BE49-F238E27FC236}">
                <a16:creationId xmlns:a16="http://schemas.microsoft.com/office/drawing/2014/main" id="{665E18C2-F9DE-4390-A4AC-342AC642DE4E}"/>
              </a:ext>
            </a:extLst>
          </p:cNvPr>
          <p:cNvPicPr>
            <a:picLocks noChangeAspect="1"/>
          </p:cNvPicPr>
          <p:nvPr/>
        </p:nvPicPr>
        <p:blipFill>
          <a:blip r:embed="rId7"/>
          <a:stretch>
            <a:fillRect/>
          </a:stretch>
        </p:blipFill>
        <p:spPr>
          <a:xfrm>
            <a:off x="3891989" y="3976634"/>
            <a:ext cx="1871287" cy="1821606"/>
          </a:xfrm>
          <a:prstGeom prst="rect">
            <a:avLst/>
          </a:prstGeom>
          <a:effectLst>
            <a:softEdge rad="31750"/>
          </a:effectLst>
        </p:spPr>
      </p:pic>
      <p:sp>
        <p:nvSpPr>
          <p:cNvPr id="12" name="文本框 11">
            <a:extLst>
              <a:ext uri="{FF2B5EF4-FFF2-40B4-BE49-F238E27FC236}">
                <a16:creationId xmlns:a16="http://schemas.microsoft.com/office/drawing/2014/main" id="{C96CBF85-F662-4C8E-9C62-E6E4732DEF3A}"/>
              </a:ext>
            </a:extLst>
          </p:cNvPr>
          <p:cNvSpPr txBox="1"/>
          <p:nvPr/>
        </p:nvSpPr>
        <p:spPr>
          <a:xfrm>
            <a:off x="4622476" y="6035917"/>
            <a:ext cx="2825942" cy="369332"/>
          </a:xfrm>
          <a:prstGeom prst="rect">
            <a:avLst/>
          </a:prstGeom>
          <a:noFill/>
        </p:spPr>
        <p:txBody>
          <a:bodyPr wrap="square">
            <a:spAutoFit/>
          </a:bodyPr>
          <a:lstStyle/>
          <a:p>
            <a:r>
              <a:rPr lang="en-US" sz="1800" b="0" i="0" u="none" strike="noStrike" baseline="0" dirty="0">
                <a:latin typeface="CMR10"/>
              </a:rPr>
              <a:t>T</a:t>
            </a:r>
            <a:r>
              <a:rPr lang="en-US" dirty="0">
                <a:latin typeface="CMR10"/>
              </a:rPr>
              <a:t>he</a:t>
            </a:r>
            <a:r>
              <a:rPr lang="zh-CN" altLang="en-US" dirty="0">
                <a:latin typeface="CMR10"/>
              </a:rPr>
              <a:t> </a:t>
            </a:r>
            <a:r>
              <a:rPr lang="en-US" sz="1800" b="0" i="0" u="none" strike="noStrike" baseline="0" dirty="0">
                <a:latin typeface="CMR10"/>
              </a:rPr>
              <a:t>defect semi-conductor</a:t>
            </a:r>
            <a:r>
              <a:rPr lang="en-US" altLang="zh-CN" sz="1800" b="0" i="0" u="none" strike="noStrike" baseline="0" dirty="0">
                <a:latin typeface="CMR10"/>
              </a:rPr>
              <a:t>s</a:t>
            </a:r>
            <a:endParaRPr lang="LID4096" dirty="0"/>
          </a:p>
        </p:txBody>
      </p:sp>
    </p:spTree>
    <p:extLst>
      <p:ext uri="{BB962C8B-B14F-4D97-AF65-F5344CB8AC3E}">
        <p14:creationId xmlns:p14="http://schemas.microsoft.com/office/powerpoint/2010/main" val="427717341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a:extLst>
              <a:ext uri="{FF2B5EF4-FFF2-40B4-BE49-F238E27FC236}">
                <a16:creationId xmlns:a16="http://schemas.microsoft.com/office/drawing/2014/main" id="{C5703879-5FA7-4AF9-ABC1-4C66524820B2}"/>
              </a:ext>
            </a:extLst>
          </p:cNvPr>
          <p:cNvSpPr/>
          <p:nvPr/>
        </p:nvSpPr>
        <p:spPr>
          <a:xfrm>
            <a:off x="4500249" y="2875002"/>
            <a:ext cx="2874698" cy="1107996"/>
          </a:xfrm>
          <a:prstGeom prst="rect">
            <a:avLst/>
          </a:prstGeom>
        </p:spPr>
        <p:txBody>
          <a:bodyPr wrap="none">
            <a:spAutoFit/>
          </a:bodyPr>
          <a:lstStyle/>
          <a:p>
            <a:r>
              <a:rPr lang="en-US" sz="6600" dirty="0"/>
              <a:t>Thank</a:t>
            </a:r>
            <a:r>
              <a:rPr lang="en-US" altLang="zh-CN" sz="6600" dirty="0"/>
              <a:t>s</a:t>
            </a:r>
            <a:r>
              <a:rPr lang="en-US" sz="6600" dirty="0"/>
              <a:t>!</a:t>
            </a:r>
          </a:p>
        </p:txBody>
      </p:sp>
    </p:spTree>
    <p:extLst>
      <p:ext uri="{BB962C8B-B14F-4D97-AF65-F5344CB8AC3E}">
        <p14:creationId xmlns:p14="http://schemas.microsoft.com/office/powerpoint/2010/main" val="7135240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a:extLst>
              <a:ext uri="{FF2B5EF4-FFF2-40B4-BE49-F238E27FC236}">
                <a16:creationId xmlns:a16="http://schemas.microsoft.com/office/drawing/2014/main" id="{C5703879-5FA7-4AF9-ABC1-4C66524820B2}"/>
              </a:ext>
            </a:extLst>
          </p:cNvPr>
          <p:cNvSpPr/>
          <p:nvPr/>
        </p:nvSpPr>
        <p:spPr>
          <a:xfrm>
            <a:off x="723491" y="718771"/>
            <a:ext cx="3818738" cy="461665"/>
          </a:xfrm>
          <a:prstGeom prst="rect">
            <a:avLst/>
          </a:prstGeom>
        </p:spPr>
        <p:txBody>
          <a:bodyPr wrap="none">
            <a:spAutoFit/>
          </a:bodyPr>
          <a:lstStyle/>
          <a:p>
            <a:r>
              <a:rPr lang="en-US" sz="2400" dirty="0"/>
              <a:t>Background and introduction</a:t>
            </a:r>
          </a:p>
        </p:txBody>
      </p:sp>
      <p:pic>
        <p:nvPicPr>
          <p:cNvPr id="7" name="图片 6">
            <a:extLst>
              <a:ext uri="{FF2B5EF4-FFF2-40B4-BE49-F238E27FC236}">
                <a16:creationId xmlns:a16="http://schemas.microsoft.com/office/drawing/2014/main" id="{2D86B51E-1C0A-4561-ABC9-2272FBAD1140}"/>
              </a:ext>
            </a:extLst>
          </p:cNvPr>
          <p:cNvPicPr>
            <a:picLocks noChangeAspect="1"/>
          </p:cNvPicPr>
          <p:nvPr/>
        </p:nvPicPr>
        <p:blipFill>
          <a:blip r:embed="rId3"/>
          <a:stretch>
            <a:fillRect/>
          </a:stretch>
        </p:blipFill>
        <p:spPr>
          <a:xfrm>
            <a:off x="5966178" y="2385365"/>
            <a:ext cx="5472673" cy="2630562"/>
          </a:xfrm>
          <a:prstGeom prst="rect">
            <a:avLst/>
          </a:prstGeom>
        </p:spPr>
      </p:pic>
      <p:sp>
        <p:nvSpPr>
          <p:cNvPr id="11" name="文本框 10">
            <a:extLst>
              <a:ext uri="{FF2B5EF4-FFF2-40B4-BE49-F238E27FC236}">
                <a16:creationId xmlns:a16="http://schemas.microsoft.com/office/drawing/2014/main" id="{6C6960D3-377A-4B6F-A2AB-118BD72918CB}"/>
              </a:ext>
            </a:extLst>
          </p:cNvPr>
          <p:cNvSpPr txBox="1"/>
          <p:nvPr/>
        </p:nvSpPr>
        <p:spPr>
          <a:xfrm>
            <a:off x="5494132" y="5398345"/>
            <a:ext cx="6416767" cy="369332"/>
          </a:xfrm>
          <a:prstGeom prst="rect">
            <a:avLst/>
          </a:prstGeom>
          <a:noFill/>
        </p:spPr>
        <p:txBody>
          <a:bodyPr wrap="square">
            <a:spAutoFit/>
          </a:bodyPr>
          <a:lstStyle/>
          <a:p>
            <a:r>
              <a:rPr lang="en-US" altLang="zh-CN" sz="1800" dirty="0">
                <a:cs typeface="Arial" panose="020B0604020202020204" pitchFamily="34" charset="0"/>
              </a:rPr>
              <a:t>The good </a:t>
            </a:r>
            <a:r>
              <a:rPr lang="en-US" sz="1800" b="0" i="0" u="none" strike="noStrike" baseline="0" dirty="0">
                <a:latin typeface="CMR10"/>
              </a:rPr>
              <a:t>semi-conductor (left) and defect semi-conductor (right)</a:t>
            </a:r>
            <a:endParaRPr lang="LID4096" dirty="0"/>
          </a:p>
        </p:txBody>
      </p:sp>
      <p:pic>
        <p:nvPicPr>
          <p:cNvPr id="13" name="图片 12">
            <a:extLst>
              <a:ext uri="{FF2B5EF4-FFF2-40B4-BE49-F238E27FC236}">
                <a16:creationId xmlns:a16="http://schemas.microsoft.com/office/drawing/2014/main" id="{EC9DCF28-B27F-418E-9EFF-4FD59E9B0230}"/>
              </a:ext>
            </a:extLst>
          </p:cNvPr>
          <p:cNvPicPr>
            <a:picLocks noChangeAspect="1"/>
          </p:cNvPicPr>
          <p:nvPr/>
        </p:nvPicPr>
        <p:blipFill>
          <a:blip r:embed="rId4"/>
          <a:stretch>
            <a:fillRect/>
          </a:stretch>
        </p:blipFill>
        <p:spPr>
          <a:xfrm>
            <a:off x="644786" y="1573014"/>
            <a:ext cx="2695575" cy="628650"/>
          </a:xfrm>
          <a:prstGeom prst="rect">
            <a:avLst/>
          </a:prstGeom>
        </p:spPr>
      </p:pic>
      <p:pic>
        <p:nvPicPr>
          <p:cNvPr id="15" name="图片 14">
            <a:extLst>
              <a:ext uri="{FF2B5EF4-FFF2-40B4-BE49-F238E27FC236}">
                <a16:creationId xmlns:a16="http://schemas.microsoft.com/office/drawing/2014/main" id="{60EC3B98-1F3A-447B-BCD8-118FFFCDFD48}"/>
              </a:ext>
            </a:extLst>
          </p:cNvPr>
          <p:cNvPicPr>
            <a:picLocks noChangeAspect="1"/>
          </p:cNvPicPr>
          <p:nvPr/>
        </p:nvPicPr>
        <p:blipFill rotWithShape="1">
          <a:blip r:embed="rId5"/>
          <a:srcRect r="50000"/>
          <a:stretch/>
        </p:blipFill>
        <p:spPr>
          <a:xfrm>
            <a:off x="644787" y="2201664"/>
            <a:ext cx="4757905" cy="1835302"/>
          </a:xfrm>
          <a:prstGeom prst="rect">
            <a:avLst/>
          </a:prstGeom>
        </p:spPr>
      </p:pic>
      <p:pic>
        <p:nvPicPr>
          <p:cNvPr id="16" name="图片 15">
            <a:extLst>
              <a:ext uri="{FF2B5EF4-FFF2-40B4-BE49-F238E27FC236}">
                <a16:creationId xmlns:a16="http://schemas.microsoft.com/office/drawing/2014/main" id="{A8573184-B60D-44B4-A489-864F95F00256}"/>
              </a:ext>
            </a:extLst>
          </p:cNvPr>
          <p:cNvPicPr>
            <a:picLocks noChangeAspect="1"/>
          </p:cNvPicPr>
          <p:nvPr/>
        </p:nvPicPr>
        <p:blipFill rotWithShape="1">
          <a:blip r:embed="rId5"/>
          <a:srcRect l="51869" r="-1"/>
          <a:stretch/>
        </p:blipFill>
        <p:spPr>
          <a:xfrm>
            <a:off x="644786" y="4036966"/>
            <a:ext cx="4757905" cy="1823008"/>
          </a:xfrm>
          <a:prstGeom prst="rect">
            <a:avLst/>
          </a:prstGeom>
        </p:spPr>
      </p:pic>
      <p:sp>
        <p:nvSpPr>
          <p:cNvPr id="17" name="椭圆 16">
            <a:extLst>
              <a:ext uri="{FF2B5EF4-FFF2-40B4-BE49-F238E27FC236}">
                <a16:creationId xmlns:a16="http://schemas.microsoft.com/office/drawing/2014/main" id="{20432FA1-AFC9-4B61-8238-565511CC70BA}"/>
              </a:ext>
            </a:extLst>
          </p:cNvPr>
          <p:cNvSpPr/>
          <p:nvPr/>
        </p:nvSpPr>
        <p:spPr>
          <a:xfrm>
            <a:off x="9885680" y="3700646"/>
            <a:ext cx="568960" cy="508000"/>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LID4096" dirty="0"/>
          </a:p>
        </p:txBody>
      </p:sp>
    </p:spTree>
    <p:extLst>
      <p:ext uri="{BB962C8B-B14F-4D97-AF65-F5344CB8AC3E}">
        <p14:creationId xmlns:p14="http://schemas.microsoft.com/office/powerpoint/2010/main" val="2755450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a:extLst>
              <a:ext uri="{FF2B5EF4-FFF2-40B4-BE49-F238E27FC236}">
                <a16:creationId xmlns:a16="http://schemas.microsoft.com/office/drawing/2014/main" id="{C5703879-5FA7-4AF9-ABC1-4C66524820B2}"/>
              </a:ext>
            </a:extLst>
          </p:cNvPr>
          <p:cNvSpPr/>
          <p:nvPr/>
        </p:nvSpPr>
        <p:spPr>
          <a:xfrm>
            <a:off x="723491" y="718771"/>
            <a:ext cx="3818738" cy="461665"/>
          </a:xfrm>
          <a:prstGeom prst="rect">
            <a:avLst/>
          </a:prstGeom>
        </p:spPr>
        <p:txBody>
          <a:bodyPr wrap="none">
            <a:spAutoFit/>
          </a:bodyPr>
          <a:lstStyle/>
          <a:p>
            <a:r>
              <a:rPr lang="en-US" sz="2400" dirty="0"/>
              <a:t>Background and introduction</a:t>
            </a:r>
          </a:p>
        </p:txBody>
      </p:sp>
      <p:pic>
        <p:nvPicPr>
          <p:cNvPr id="7" name="图片 6">
            <a:extLst>
              <a:ext uri="{FF2B5EF4-FFF2-40B4-BE49-F238E27FC236}">
                <a16:creationId xmlns:a16="http://schemas.microsoft.com/office/drawing/2014/main" id="{2D86B51E-1C0A-4561-ABC9-2272FBAD1140}"/>
              </a:ext>
            </a:extLst>
          </p:cNvPr>
          <p:cNvPicPr>
            <a:picLocks noChangeAspect="1"/>
          </p:cNvPicPr>
          <p:nvPr/>
        </p:nvPicPr>
        <p:blipFill rotWithShape="1">
          <a:blip r:embed="rId3"/>
          <a:srcRect l="50084"/>
          <a:stretch/>
        </p:blipFill>
        <p:spPr>
          <a:xfrm>
            <a:off x="8300635" y="3924418"/>
            <a:ext cx="1945887" cy="1873822"/>
          </a:xfrm>
          <a:prstGeom prst="rect">
            <a:avLst/>
          </a:prstGeom>
          <a:effectLst>
            <a:softEdge rad="31750"/>
          </a:effectLst>
        </p:spPr>
      </p:pic>
      <p:pic>
        <p:nvPicPr>
          <p:cNvPr id="4" name="图片 3">
            <a:extLst>
              <a:ext uri="{FF2B5EF4-FFF2-40B4-BE49-F238E27FC236}">
                <a16:creationId xmlns:a16="http://schemas.microsoft.com/office/drawing/2014/main" id="{28BE2A3A-3E7A-40AC-A539-60F297C8D9D3}"/>
              </a:ext>
            </a:extLst>
          </p:cNvPr>
          <p:cNvPicPr>
            <a:picLocks noChangeAspect="1"/>
          </p:cNvPicPr>
          <p:nvPr/>
        </p:nvPicPr>
        <p:blipFill>
          <a:blip r:embed="rId4"/>
          <a:stretch>
            <a:fillRect/>
          </a:stretch>
        </p:blipFill>
        <p:spPr>
          <a:xfrm>
            <a:off x="4745429" y="1738368"/>
            <a:ext cx="1871287" cy="1815923"/>
          </a:xfrm>
          <a:prstGeom prst="rect">
            <a:avLst/>
          </a:prstGeom>
          <a:effectLst>
            <a:softEdge rad="31750"/>
          </a:effectLst>
        </p:spPr>
      </p:pic>
      <p:pic>
        <p:nvPicPr>
          <p:cNvPr id="6" name="图片 5">
            <a:extLst>
              <a:ext uri="{FF2B5EF4-FFF2-40B4-BE49-F238E27FC236}">
                <a16:creationId xmlns:a16="http://schemas.microsoft.com/office/drawing/2014/main" id="{3695D912-CC10-4A84-A078-5B618A24426C}"/>
              </a:ext>
            </a:extLst>
          </p:cNvPr>
          <p:cNvPicPr>
            <a:picLocks noChangeAspect="1"/>
          </p:cNvPicPr>
          <p:nvPr/>
        </p:nvPicPr>
        <p:blipFill>
          <a:blip r:embed="rId5"/>
          <a:stretch>
            <a:fillRect/>
          </a:stretch>
        </p:blipFill>
        <p:spPr>
          <a:xfrm>
            <a:off x="7107273" y="1738367"/>
            <a:ext cx="1871287" cy="1815923"/>
          </a:xfrm>
          <a:prstGeom prst="rect">
            <a:avLst/>
          </a:prstGeom>
          <a:effectLst>
            <a:softEdge rad="31750"/>
          </a:effectLst>
        </p:spPr>
      </p:pic>
      <p:pic>
        <p:nvPicPr>
          <p:cNvPr id="9" name="图片 8">
            <a:extLst>
              <a:ext uri="{FF2B5EF4-FFF2-40B4-BE49-F238E27FC236}">
                <a16:creationId xmlns:a16="http://schemas.microsoft.com/office/drawing/2014/main" id="{81E336E8-4F05-4542-B70B-7A44059684AC}"/>
              </a:ext>
            </a:extLst>
          </p:cNvPr>
          <p:cNvPicPr>
            <a:picLocks noChangeAspect="1"/>
          </p:cNvPicPr>
          <p:nvPr/>
        </p:nvPicPr>
        <p:blipFill>
          <a:blip r:embed="rId6"/>
          <a:stretch>
            <a:fillRect/>
          </a:stretch>
        </p:blipFill>
        <p:spPr>
          <a:xfrm>
            <a:off x="9470258" y="1709418"/>
            <a:ext cx="1925082" cy="1873822"/>
          </a:xfrm>
          <a:prstGeom prst="rect">
            <a:avLst/>
          </a:prstGeom>
          <a:effectLst>
            <a:softEdge rad="31750"/>
          </a:effectLst>
        </p:spPr>
      </p:pic>
      <p:pic>
        <p:nvPicPr>
          <p:cNvPr id="12" name="图片 11">
            <a:extLst>
              <a:ext uri="{FF2B5EF4-FFF2-40B4-BE49-F238E27FC236}">
                <a16:creationId xmlns:a16="http://schemas.microsoft.com/office/drawing/2014/main" id="{657E5448-65D1-442A-AC91-1EF453F31514}"/>
              </a:ext>
            </a:extLst>
          </p:cNvPr>
          <p:cNvPicPr>
            <a:picLocks noChangeAspect="1"/>
          </p:cNvPicPr>
          <p:nvPr/>
        </p:nvPicPr>
        <p:blipFill>
          <a:blip r:embed="rId7"/>
          <a:stretch>
            <a:fillRect/>
          </a:stretch>
        </p:blipFill>
        <p:spPr>
          <a:xfrm>
            <a:off x="5913829" y="3976634"/>
            <a:ext cx="1871287" cy="1821606"/>
          </a:xfrm>
          <a:prstGeom prst="rect">
            <a:avLst/>
          </a:prstGeom>
          <a:effectLst>
            <a:softEdge rad="31750"/>
          </a:effectLst>
        </p:spPr>
      </p:pic>
      <p:pic>
        <p:nvPicPr>
          <p:cNvPr id="18" name="图片 17">
            <a:extLst>
              <a:ext uri="{FF2B5EF4-FFF2-40B4-BE49-F238E27FC236}">
                <a16:creationId xmlns:a16="http://schemas.microsoft.com/office/drawing/2014/main" id="{2F0B64A8-38D2-4D6B-9C05-A107EA73E8D0}"/>
              </a:ext>
            </a:extLst>
          </p:cNvPr>
          <p:cNvPicPr>
            <a:picLocks noChangeAspect="1"/>
          </p:cNvPicPr>
          <p:nvPr/>
        </p:nvPicPr>
        <p:blipFill>
          <a:blip r:embed="rId8"/>
          <a:stretch>
            <a:fillRect/>
          </a:stretch>
        </p:blipFill>
        <p:spPr>
          <a:xfrm>
            <a:off x="1066641" y="2161936"/>
            <a:ext cx="3184074" cy="3080756"/>
          </a:xfrm>
          <a:prstGeom prst="rect">
            <a:avLst/>
          </a:prstGeom>
          <a:effectLst>
            <a:softEdge rad="31750"/>
          </a:effectLst>
        </p:spPr>
      </p:pic>
      <p:sp>
        <p:nvSpPr>
          <p:cNvPr id="19" name="文本框 18">
            <a:extLst>
              <a:ext uri="{FF2B5EF4-FFF2-40B4-BE49-F238E27FC236}">
                <a16:creationId xmlns:a16="http://schemas.microsoft.com/office/drawing/2014/main" id="{4883240A-5597-4F85-8293-43D613DE4737}"/>
              </a:ext>
            </a:extLst>
          </p:cNvPr>
          <p:cNvSpPr txBox="1"/>
          <p:nvPr/>
        </p:nvSpPr>
        <p:spPr>
          <a:xfrm>
            <a:off x="1288102" y="5532294"/>
            <a:ext cx="2689515" cy="369332"/>
          </a:xfrm>
          <a:prstGeom prst="rect">
            <a:avLst/>
          </a:prstGeom>
          <a:noFill/>
        </p:spPr>
        <p:txBody>
          <a:bodyPr wrap="square">
            <a:spAutoFit/>
          </a:bodyPr>
          <a:lstStyle/>
          <a:p>
            <a:r>
              <a:rPr lang="en-US" altLang="zh-CN" sz="1800" dirty="0">
                <a:cs typeface="Arial" panose="020B0604020202020204" pitchFamily="34" charset="0"/>
              </a:rPr>
              <a:t>The good </a:t>
            </a:r>
            <a:r>
              <a:rPr lang="en-US" sz="1800" b="0" i="0" u="none" strike="noStrike" baseline="0" dirty="0">
                <a:latin typeface="CMR10"/>
              </a:rPr>
              <a:t>semi-conductor</a:t>
            </a:r>
            <a:endParaRPr lang="LID4096" dirty="0"/>
          </a:p>
        </p:txBody>
      </p:sp>
      <p:sp>
        <p:nvSpPr>
          <p:cNvPr id="21" name="文本框 20">
            <a:extLst>
              <a:ext uri="{FF2B5EF4-FFF2-40B4-BE49-F238E27FC236}">
                <a16:creationId xmlns:a16="http://schemas.microsoft.com/office/drawing/2014/main" id="{CD3246D2-8875-4B5A-90AC-29D891CEA6EC}"/>
              </a:ext>
            </a:extLst>
          </p:cNvPr>
          <p:cNvSpPr txBox="1"/>
          <p:nvPr/>
        </p:nvSpPr>
        <p:spPr>
          <a:xfrm>
            <a:off x="6644316" y="6035917"/>
            <a:ext cx="2825942" cy="369332"/>
          </a:xfrm>
          <a:prstGeom prst="rect">
            <a:avLst/>
          </a:prstGeom>
          <a:noFill/>
        </p:spPr>
        <p:txBody>
          <a:bodyPr wrap="square">
            <a:spAutoFit/>
          </a:bodyPr>
          <a:lstStyle/>
          <a:p>
            <a:r>
              <a:rPr lang="en-US" sz="1800" b="0" i="0" u="none" strike="noStrike" baseline="0" dirty="0">
                <a:latin typeface="CMR10"/>
              </a:rPr>
              <a:t>T</a:t>
            </a:r>
            <a:r>
              <a:rPr lang="en-US" dirty="0">
                <a:latin typeface="CMR10"/>
              </a:rPr>
              <a:t>he</a:t>
            </a:r>
            <a:r>
              <a:rPr lang="zh-CN" altLang="en-US" dirty="0">
                <a:latin typeface="CMR10"/>
              </a:rPr>
              <a:t> </a:t>
            </a:r>
            <a:r>
              <a:rPr lang="en-US" sz="1800" b="0" i="0" u="none" strike="noStrike" baseline="0" dirty="0">
                <a:latin typeface="CMR10"/>
              </a:rPr>
              <a:t>defect semi-conductors</a:t>
            </a:r>
            <a:endParaRPr lang="LID4096" dirty="0"/>
          </a:p>
        </p:txBody>
      </p:sp>
    </p:spTree>
    <p:extLst>
      <p:ext uri="{BB962C8B-B14F-4D97-AF65-F5344CB8AC3E}">
        <p14:creationId xmlns:p14="http://schemas.microsoft.com/office/powerpoint/2010/main" val="664936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a:extLst>
              <a:ext uri="{FF2B5EF4-FFF2-40B4-BE49-F238E27FC236}">
                <a16:creationId xmlns:a16="http://schemas.microsoft.com/office/drawing/2014/main" id="{C5703879-5FA7-4AF9-ABC1-4C66524820B2}"/>
              </a:ext>
            </a:extLst>
          </p:cNvPr>
          <p:cNvSpPr/>
          <p:nvPr/>
        </p:nvSpPr>
        <p:spPr>
          <a:xfrm>
            <a:off x="723491" y="718771"/>
            <a:ext cx="2304798" cy="461665"/>
          </a:xfrm>
          <a:prstGeom prst="rect">
            <a:avLst/>
          </a:prstGeom>
        </p:spPr>
        <p:txBody>
          <a:bodyPr wrap="none">
            <a:spAutoFit/>
          </a:bodyPr>
          <a:lstStyle/>
          <a:p>
            <a:r>
              <a:rPr lang="en-US" sz="2400" dirty="0"/>
              <a:t>Data preparation</a:t>
            </a:r>
          </a:p>
        </p:txBody>
      </p:sp>
      <p:pic>
        <p:nvPicPr>
          <p:cNvPr id="1026" name="图片 1">
            <a:extLst>
              <a:ext uri="{FF2B5EF4-FFF2-40B4-BE49-F238E27FC236}">
                <a16:creationId xmlns:a16="http://schemas.microsoft.com/office/drawing/2014/main" id="{A27757AF-222E-4526-B3D2-9970C54BFF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550" y="1905000"/>
            <a:ext cx="3312160" cy="331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
            <a:extLst>
              <a:ext uri="{FF2B5EF4-FFF2-40B4-BE49-F238E27FC236}">
                <a16:creationId xmlns:a16="http://schemas.microsoft.com/office/drawing/2014/main" id="{4087E7B4-CFCA-4210-96C8-D9E43CC613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1600" y="1905000"/>
            <a:ext cx="3312160" cy="331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a:extLst>
              <a:ext uri="{FF2B5EF4-FFF2-40B4-BE49-F238E27FC236}">
                <a16:creationId xmlns:a16="http://schemas.microsoft.com/office/drawing/2014/main" id="{002573E9-30CC-43EE-9DC3-979D13A08A60}"/>
              </a:ext>
            </a:extLst>
          </p:cNvPr>
          <p:cNvSpPr txBox="1"/>
          <p:nvPr/>
        </p:nvSpPr>
        <p:spPr>
          <a:xfrm>
            <a:off x="2435972" y="5440312"/>
            <a:ext cx="2167117" cy="369332"/>
          </a:xfrm>
          <a:prstGeom prst="rect">
            <a:avLst/>
          </a:prstGeom>
          <a:noFill/>
        </p:spPr>
        <p:txBody>
          <a:bodyPr wrap="square">
            <a:spAutoFit/>
          </a:bodyPr>
          <a:lstStyle/>
          <a:p>
            <a:pPr marL="278765" algn="ctr"/>
            <a:r>
              <a:rPr lang="en-US" sz="1800" dirty="0">
                <a:effectLst/>
                <a:latin typeface="Times New Roman" panose="02020603050405020304" pitchFamily="18" charset="0"/>
                <a:ea typeface="新細明體" panose="02020500000000000000" pitchFamily="18" charset="-120"/>
              </a:rPr>
              <a:t>18*18 image size</a:t>
            </a:r>
            <a:endParaRPr lang="en-US" sz="1800" dirty="0">
              <a:effectLst/>
              <a:latin typeface="Times New Roman" panose="02020603050405020304" pitchFamily="18" charset="0"/>
              <a:ea typeface="Times New Roman" panose="02020603050405020304" pitchFamily="18" charset="0"/>
            </a:endParaRPr>
          </a:p>
        </p:txBody>
      </p:sp>
      <p:sp>
        <p:nvSpPr>
          <p:cNvPr id="17" name="文本框 16">
            <a:extLst>
              <a:ext uri="{FF2B5EF4-FFF2-40B4-BE49-F238E27FC236}">
                <a16:creationId xmlns:a16="http://schemas.microsoft.com/office/drawing/2014/main" id="{5BD447E4-FCBB-41D4-8A7F-226A18B93E2D}"/>
              </a:ext>
            </a:extLst>
          </p:cNvPr>
          <p:cNvSpPr txBox="1"/>
          <p:nvPr/>
        </p:nvSpPr>
        <p:spPr>
          <a:xfrm>
            <a:off x="6905500" y="5440312"/>
            <a:ext cx="2404359" cy="369332"/>
          </a:xfrm>
          <a:prstGeom prst="rect">
            <a:avLst/>
          </a:prstGeom>
          <a:noFill/>
        </p:spPr>
        <p:txBody>
          <a:bodyPr wrap="square">
            <a:spAutoFit/>
          </a:bodyPr>
          <a:lstStyle/>
          <a:p>
            <a:pPr marL="278765" algn="ctr"/>
            <a:r>
              <a:rPr lang="en-US" sz="1800" dirty="0">
                <a:effectLst/>
                <a:latin typeface="Times New Roman" panose="02020603050405020304" pitchFamily="18" charset="0"/>
                <a:ea typeface="新細明體" panose="02020500000000000000" pitchFamily="18" charset="-120"/>
              </a:rPr>
              <a:t>224*224 image size</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65051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a:extLst>
              <a:ext uri="{FF2B5EF4-FFF2-40B4-BE49-F238E27FC236}">
                <a16:creationId xmlns:a16="http://schemas.microsoft.com/office/drawing/2014/main" id="{C5703879-5FA7-4AF9-ABC1-4C66524820B2}"/>
              </a:ext>
            </a:extLst>
          </p:cNvPr>
          <p:cNvSpPr/>
          <p:nvPr/>
        </p:nvSpPr>
        <p:spPr>
          <a:xfrm>
            <a:off x="723491" y="718771"/>
            <a:ext cx="1866152" cy="461665"/>
          </a:xfrm>
          <a:prstGeom prst="rect">
            <a:avLst/>
          </a:prstGeom>
        </p:spPr>
        <p:txBody>
          <a:bodyPr wrap="none">
            <a:spAutoFit/>
          </a:bodyPr>
          <a:lstStyle/>
          <a:p>
            <a:r>
              <a:rPr lang="en-US" sz="2400" dirty="0"/>
              <a:t>Methodology</a:t>
            </a:r>
          </a:p>
        </p:txBody>
      </p:sp>
      <p:pic>
        <p:nvPicPr>
          <p:cNvPr id="2050" name="图 1">
            <a:extLst>
              <a:ext uri="{FF2B5EF4-FFF2-40B4-BE49-F238E27FC236}">
                <a16:creationId xmlns:a16="http://schemas.microsoft.com/office/drawing/2014/main" id="{B1935DD7-E919-414C-AFFF-E12C0877E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626" b="10683"/>
          <a:stretch>
            <a:fillRect/>
          </a:stretch>
        </p:blipFill>
        <p:spPr bwMode="auto">
          <a:xfrm>
            <a:off x="1331569" y="1597408"/>
            <a:ext cx="7060591" cy="40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EDF26797-6ACA-46B9-AF09-425565BB4B8F}"/>
              </a:ext>
            </a:extLst>
          </p:cNvPr>
          <p:cNvSpPr txBox="1"/>
          <p:nvPr/>
        </p:nvSpPr>
        <p:spPr>
          <a:xfrm>
            <a:off x="2893172" y="5841911"/>
            <a:ext cx="3497468" cy="369332"/>
          </a:xfrm>
          <a:prstGeom prst="rect">
            <a:avLst/>
          </a:prstGeom>
          <a:noFill/>
        </p:spPr>
        <p:txBody>
          <a:bodyPr wrap="square">
            <a:spAutoFit/>
          </a:bodyPr>
          <a:lstStyle/>
          <a:p>
            <a:pPr marL="278765" algn="ctr"/>
            <a:r>
              <a:rPr lang="en-US" dirty="0">
                <a:latin typeface="CMR10"/>
              </a:rPr>
              <a:t>The architecture of VGG16</a:t>
            </a:r>
          </a:p>
        </p:txBody>
      </p:sp>
      <p:sp>
        <p:nvSpPr>
          <p:cNvPr id="6" name="文本框 5">
            <a:extLst>
              <a:ext uri="{FF2B5EF4-FFF2-40B4-BE49-F238E27FC236}">
                <a16:creationId xmlns:a16="http://schemas.microsoft.com/office/drawing/2014/main" id="{8E491C95-BC06-476D-AA64-71C63D704103}"/>
              </a:ext>
            </a:extLst>
          </p:cNvPr>
          <p:cNvSpPr txBox="1"/>
          <p:nvPr/>
        </p:nvSpPr>
        <p:spPr>
          <a:xfrm>
            <a:off x="8227172" y="3321873"/>
            <a:ext cx="3497468" cy="646331"/>
          </a:xfrm>
          <a:prstGeom prst="rect">
            <a:avLst/>
          </a:prstGeom>
          <a:noFill/>
        </p:spPr>
        <p:txBody>
          <a:bodyPr wrap="square">
            <a:spAutoFit/>
          </a:bodyPr>
          <a:lstStyle/>
          <a:p>
            <a:pPr marL="278765" algn="ctr"/>
            <a:r>
              <a:rPr lang="en-US" dirty="0">
                <a:latin typeface="CMR10"/>
              </a:rPr>
              <a:t>Optimizer = SGD methods</a:t>
            </a:r>
          </a:p>
          <a:p>
            <a:pPr marL="278765" algn="ctr"/>
            <a:r>
              <a:rPr lang="en-US" dirty="0">
                <a:latin typeface="CMR10"/>
              </a:rPr>
              <a:t>Loss function = </a:t>
            </a:r>
            <a:r>
              <a:rPr lang="en-US" dirty="0" err="1">
                <a:latin typeface="CMR10"/>
              </a:rPr>
              <a:t>BCEloss</a:t>
            </a:r>
            <a:endParaRPr lang="en-US" dirty="0">
              <a:latin typeface="CMR10"/>
            </a:endParaRPr>
          </a:p>
        </p:txBody>
      </p:sp>
    </p:spTree>
    <p:extLst>
      <p:ext uri="{BB962C8B-B14F-4D97-AF65-F5344CB8AC3E}">
        <p14:creationId xmlns:p14="http://schemas.microsoft.com/office/powerpoint/2010/main" val="2230316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a:extLst>
              <a:ext uri="{FF2B5EF4-FFF2-40B4-BE49-F238E27FC236}">
                <a16:creationId xmlns:a16="http://schemas.microsoft.com/office/drawing/2014/main" id="{C5703879-5FA7-4AF9-ABC1-4C66524820B2}"/>
              </a:ext>
            </a:extLst>
          </p:cNvPr>
          <p:cNvSpPr/>
          <p:nvPr/>
        </p:nvSpPr>
        <p:spPr>
          <a:xfrm>
            <a:off x="723491" y="718771"/>
            <a:ext cx="1622880" cy="461665"/>
          </a:xfrm>
          <a:prstGeom prst="rect">
            <a:avLst/>
          </a:prstGeom>
        </p:spPr>
        <p:txBody>
          <a:bodyPr wrap="none">
            <a:spAutoFit/>
          </a:bodyPr>
          <a:lstStyle/>
          <a:p>
            <a:r>
              <a:rPr lang="en-US" sz="2400" dirty="0"/>
              <a:t>Experiment</a:t>
            </a:r>
          </a:p>
        </p:txBody>
      </p:sp>
      <p:grpSp>
        <p:nvGrpSpPr>
          <p:cNvPr id="3" name="组合 2">
            <a:extLst>
              <a:ext uri="{FF2B5EF4-FFF2-40B4-BE49-F238E27FC236}">
                <a16:creationId xmlns:a16="http://schemas.microsoft.com/office/drawing/2014/main" id="{07CE3E5C-C83A-4BB6-BF69-5AD2F6A789E2}"/>
              </a:ext>
            </a:extLst>
          </p:cNvPr>
          <p:cNvGrpSpPr/>
          <p:nvPr/>
        </p:nvGrpSpPr>
        <p:grpSpPr>
          <a:xfrm>
            <a:off x="723491" y="1520431"/>
            <a:ext cx="10365709" cy="4161929"/>
            <a:chOff x="711547" y="1620202"/>
            <a:chExt cx="10365709" cy="4161929"/>
          </a:xfrm>
        </p:grpSpPr>
        <p:pic>
          <p:nvPicPr>
            <p:cNvPr id="3074" name="Chart 1">
              <a:extLst>
                <a:ext uri="{FF2B5EF4-FFF2-40B4-BE49-F238E27FC236}">
                  <a16:creationId xmlns:a16="http://schemas.microsoft.com/office/drawing/2014/main" id="{102480B9-83EF-4B45-A672-DEEB4D1CDB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547" y="1620202"/>
              <a:ext cx="3440718" cy="206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Chart 1">
              <a:extLst>
                <a:ext uri="{FF2B5EF4-FFF2-40B4-BE49-F238E27FC236}">
                  <a16:creationId xmlns:a16="http://schemas.microsoft.com/office/drawing/2014/main" id="{5EEA38A7-B0CB-4191-9DEF-98B8AF7C84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2265" y="1620203"/>
              <a:ext cx="3440718" cy="206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Chart 1">
              <a:extLst>
                <a:ext uri="{FF2B5EF4-FFF2-40B4-BE49-F238E27FC236}">
                  <a16:creationId xmlns:a16="http://schemas.microsoft.com/office/drawing/2014/main" id="{2D2F4BD4-E19B-4766-A2CC-72A1D8F325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2983" y="1620202"/>
              <a:ext cx="3440718" cy="206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Chart 1">
              <a:extLst>
                <a:ext uri="{FF2B5EF4-FFF2-40B4-BE49-F238E27FC236}">
                  <a16:creationId xmlns:a16="http://schemas.microsoft.com/office/drawing/2014/main" id="{384F6DC7-8F9B-4ADE-AC28-EE6C4BD190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2265" y="3688077"/>
              <a:ext cx="3484273" cy="20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Chart 1">
              <a:extLst>
                <a:ext uri="{FF2B5EF4-FFF2-40B4-BE49-F238E27FC236}">
                  <a16:creationId xmlns:a16="http://schemas.microsoft.com/office/drawing/2014/main" id="{895CA1A5-3209-416B-9601-88B33CB79D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491" y="3688078"/>
              <a:ext cx="3428774" cy="2090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Chart 1">
              <a:extLst>
                <a:ext uri="{FF2B5EF4-FFF2-40B4-BE49-F238E27FC236}">
                  <a16:creationId xmlns:a16="http://schemas.microsoft.com/office/drawing/2014/main" id="{860A9733-B324-4A61-A5DE-7E63A6F413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92983" y="3688077"/>
              <a:ext cx="3484273" cy="20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1">
            <a:extLst>
              <a:ext uri="{FF2B5EF4-FFF2-40B4-BE49-F238E27FC236}">
                <a16:creationId xmlns:a16="http://schemas.microsoft.com/office/drawing/2014/main" id="{9A9F6862-835B-4CBC-A75F-EE4AB9319F4C}"/>
              </a:ext>
            </a:extLst>
          </p:cNvPr>
          <p:cNvSpPr txBox="1"/>
          <p:nvPr/>
        </p:nvSpPr>
        <p:spPr>
          <a:xfrm>
            <a:off x="8646931" y="5769897"/>
            <a:ext cx="1869440" cy="369332"/>
          </a:xfrm>
          <a:prstGeom prst="rect">
            <a:avLst/>
          </a:prstGeom>
          <a:noFill/>
        </p:spPr>
        <p:txBody>
          <a:bodyPr wrap="square">
            <a:spAutoFit/>
          </a:bodyPr>
          <a:lstStyle/>
          <a:p>
            <a:r>
              <a:rPr lang="en-US" dirty="0">
                <a:latin typeface="CMR10"/>
              </a:rPr>
              <a:t>batch size </a:t>
            </a:r>
            <a:r>
              <a:rPr lang="en-US" altLang="zh-CN" dirty="0">
                <a:latin typeface="CMR10"/>
              </a:rPr>
              <a:t>= 40</a:t>
            </a:r>
            <a:endParaRPr lang="LID4096" dirty="0"/>
          </a:p>
        </p:txBody>
      </p:sp>
      <p:sp>
        <p:nvSpPr>
          <p:cNvPr id="13" name="文本框 12">
            <a:extLst>
              <a:ext uri="{FF2B5EF4-FFF2-40B4-BE49-F238E27FC236}">
                <a16:creationId xmlns:a16="http://schemas.microsoft.com/office/drawing/2014/main" id="{A3E26B96-4AA9-4476-B969-4C8E463A9B46}"/>
              </a:ext>
            </a:extLst>
          </p:cNvPr>
          <p:cNvSpPr txBox="1"/>
          <p:nvPr/>
        </p:nvSpPr>
        <p:spPr>
          <a:xfrm>
            <a:off x="1675630" y="5769896"/>
            <a:ext cx="1869440" cy="369332"/>
          </a:xfrm>
          <a:prstGeom prst="rect">
            <a:avLst/>
          </a:prstGeom>
          <a:noFill/>
        </p:spPr>
        <p:txBody>
          <a:bodyPr wrap="square">
            <a:spAutoFit/>
          </a:bodyPr>
          <a:lstStyle/>
          <a:p>
            <a:r>
              <a:rPr lang="en-US" dirty="0">
                <a:latin typeface="CMR10"/>
              </a:rPr>
              <a:t>batch size </a:t>
            </a:r>
            <a:r>
              <a:rPr lang="en-US" altLang="zh-CN" dirty="0">
                <a:latin typeface="CMR10"/>
              </a:rPr>
              <a:t>= 20</a:t>
            </a:r>
            <a:endParaRPr lang="LID4096" dirty="0"/>
          </a:p>
        </p:txBody>
      </p:sp>
      <p:sp>
        <p:nvSpPr>
          <p:cNvPr id="14" name="文本框 13">
            <a:extLst>
              <a:ext uri="{FF2B5EF4-FFF2-40B4-BE49-F238E27FC236}">
                <a16:creationId xmlns:a16="http://schemas.microsoft.com/office/drawing/2014/main" id="{7C7FED62-1431-4419-A024-D4828087FF53}"/>
              </a:ext>
            </a:extLst>
          </p:cNvPr>
          <p:cNvSpPr txBox="1"/>
          <p:nvPr/>
        </p:nvSpPr>
        <p:spPr>
          <a:xfrm>
            <a:off x="5161280" y="5769896"/>
            <a:ext cx="1869440" cy="369332"/>
          </a:xfrm>
          <a:prstGeom prst="rect">
            <a:avLst/>
          </a:prstGeom>
          <a:noFill/>
        </p:spPr>
        <p:txBody>
          <a:bodyPr wrap="square">
            <a:spAutoFit/>
          </a:bodyPr>
          <a:lstStyle/>
          <a:p>
            <a:r>
              <a:rPr lang="en-US" dirty="0">
                <a:latin typeface="CMR10"/>
              </a:rPr>
              <a:t>batch size </a:t>
            </a:r>
            <a:r>
              <a:rPr lang="en-US" altLang="zh-CN" dirty="0">
                <a:latin typeface="CMR10"/>
              </a:rPr>
              <a:t>= 30</a:t>
            </a:r>
            <a:endParaRPr lang="LID4096" dirty="0"/>
          </a:p>
        </p:txBody>
      </p:sp>
    </p:spTree>
    <p:extLst>
      <p:ext uri="{BB962C8B-B14F-4D97-AF65-F5344CB8AC3E}">
        <p14:creationId xmlns:p14="http://schemas.microsoft.com/office/powerpoint/2010/main" val="4010367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a:extLst>
              <a:ext uri="{FF2B5EF4-FFF2-40B4-BE49-F238E27FC236}">
                <a16:creationId xmlns:a16="http://schemas.microsoft.com/office/drawing/2014/main" id="{C5703879-5FA7-4AF9-ABC1-4C66524820B2}"/>
              </a:ext>
            </a:extLst>
          </p:cNvPr>
          <p:cNvSpPr/>
          <p:nvPr/>
        </p:nvSpPr>
        <p:spPr>
          <a:xfrm>
            <a:off x="723491" y="718771"/>
            <a:ext cx="1622880" cy="461665"/>
          </a:xfrm>
          <a:prstGeom prst="rect">
            <a:avLst/>
          </a:prstGeom>
        </p:spPr>
        <p:txBody>
          <a:bodyPr wrap="none">
            <a:spAutoFit/>
          </a:bodyPr>
          <a:lstStyle/>
          <a:p>
            <a:r>
              <a:rPr lang="en-US" sz="2400" dirty="0"/>
              <a:t>Experiment</a:t>
            </a:r>
          </a:p>
        </p:txBody>
      </p:sp>
      <p:pic>
        <p:nvPicPr>
          <p:cNvPr id="4098" name="Picture 2">
            <a:extLst>
              <a:ext uri="{FF2B5EF4-FFF2-40B4-BE49-F238E27FC236}">
                <a16:creationId xmlns:a16="http://schemas.microsoft.com/office/drawing/2014/main" id="{7A5F95BB-67DE-42EB-BBD0-69C57D2984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483" y="1726467"/>
            <a:ext cx="3449637" cy="334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a:extLst>
              <a:ext uri="{FF2B5EF4-FFF2-40B4-BE49-F238E27FC236}">
                <a16:creationId xmlns:a16="http://schemas.microsoft.com/office/drawing/2014/main" id="{8897B55A-412A-405F-AAC7-2378108FC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5282" y="1726467"/>
            <a:ext cx="3449637" cy="334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1D8D1E31-A607-44D7-BB0F-1ABDE649DE73}"/>
              </a:ext>
            </a:extLst>
          </p:cNvPr>
          <p:cNvSpPr txBox="1"/>
          <p:nvPr/>
        </p:nvSpPr>
        <p:spPr>
          <a:xfrm>
            <a:off x="1990771" y="5383727"/>
            <a:ext cx="2768917" cy="923330"/>
          </a:xfrm>
          <a:prstGeom prst="rect">
            <a:avLst/>
          </a:prstGeom>
          <a:noFill/>
        </p:spPr>
        <p:txBody>
          <a:bodyPr wrap="square">
            <a:spAutoFit/>
          </a:bodyPr>
          <a:lstStyle/>
          <a:p>
            <a:pPr algn="ctr"/>
            <a:r>
              <a:rPr lang="en-US" sz="1800" b="0" i="0" u="none" strike="noStrike" baseline="0" dirty="0">
                <a:latin typeface="CMR10"/>
              </a:rPr>
              <a:t>T</a:t>
            </a:r>
            <a:r>
              <a:rPr lang="en-US" dirty="0">
                <a:latin typeface="CMR10"/>
              </a:rPr>
              <a:t>he</a:t>
            </a:r>
            <a:r>
              <a:rPr lang="zh-CN" altLang="en-US" dirty="0">
                <a:latin typeface="CMR10"/>
              </a:rPr>
              <a:t> </a:t>
            </a:r>
            <a:r>
              <a:rPr lang="en-US" sz="1800" b="0" i="0" u="none" strike="noStrike" baseline="0" dirty="0">
                <a:latin typeface="CMR10"/>
              </a:rPr>
              <a:t>defect semi-conductor that can be detected </a:t>
            </a:r>
            <a:r>
              <a:rPr lang="en-US" altLang="zh-CN" sz="1800" b="0" i="0" u="none" strike="noStrike" baseline="0" dirty="0">
                <a:latin typeface="CMR10"/>
              </a:rPr>
              <a:t>by pretrained VGG16</a:t>
            </a:r>
            <a:endParaRPr lang="LID4096" dirty="0"/>
          </a:p>
        </p:txBody>
      </p:sp>
      <p:sp>
        <p:nvSpPr>
          <p:cNvPr id="6" name="文本框 5">
            <a:extLst>
              <a:ext uri="{FF2B5EF4-FFF2-40B4-BE49-F238E27FC236}">
                <a16:creationId xmlns:a16="http://schemas.microsoft.com/office/drawing/2014/main" id="{F6794686-BD62-46C6-95B7-E47A2AE5F4DC}"/>
              </a:ext>
            </a:extLst>
          </p:cNvPr>
          <p:cNvSpPr txBox="1"/>
          <p:nvPr/>
        </p:nvSpPr>
        <p:spPr>
          <a:xfrm>
            <a:off x="7030132" y="5383727"/>
            <a:ext cx="2768917" cy="923330"/>
          </a:xfrm>
          <a:prstGeom prst="rect">
            <a:avLst/>
          </a:prstGeom>
          <a:noFill/>
        </p:spPr>
        <p:txBody>
          <a:bodyPr wrap="square">
            <a:spAutoFit/>
          </a:bodyPr>
          <a:lstStyle/>
          <a:p>
            <a:pPr algn="ctr"/>
            <a:r>
              <a:rPr lang="en-US" sz="1800" b="0" i="0" u="none" strike="noStrike" baseline="0" dirty="0">
                <a:latin typeface="CMR10"/>
              </a:rPr>
              <a:t>T</a:t>
            </a:r>
            <a:r>
              <a:rPr lang="en-US" dirty="0">
                <a:latin typeface="CMR10"/>
              </a:rPr>
              <a:t>he</a:t>
            </a:r>
            <a:r>
              <a:rPr lang="zh-CN" altLang="en-US" dirty="0">
                <a:latin typeface="CMR10"/>
              </a:rPr>
              <a:t> </a:t>
            </a:r>
            <a:r>
              <a:rPr lang="en-US" sz="1800" b="0" i="0" u="none" strike="noStrike" baseline="0" dirty="0">
                <a:latin typeface="CMR10"/>
              </a:rPr>
              <a:t>defect semi-conductor that cannot be detected by pretrained VGG16</a:t>
            </a:r>
            <a:endParaRPr lang="LID4096" dirty="0"/>
          </a:p>
        </p:txBody>
      </p:sp>
    </p:spTree>
    <p:extLst>
      <p:ext uri="{BB962C8B-B14F-4D97-AF65-F5344CB8AC3E}">
        <p14:creationId xmlns:p14="http://schemas.microsoft.com/office/powerpoint/2010/main" val="24963709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BC88220-7C17-420C-AA0D-FF89E2742E22}"/>
              </a:ext>
            </a:extLst>
          </p:cNvPr>
          <p:cNvPicPr>
            <a:picLocks noChangeAspect="1"/>
          </p:cNvPicPr>
          <p:nvPr/>
        </p:nvPicPr>
        <p:blipFill>
          <a:blip r:embed="rId3"/>
          <a:stretch>
            <a:fillRect/>
          </a:stretch>
        </p:blipFill>
        <p:spPr>
          <a:xfrm>
            <a:off x="3730943" y="1499125"/>
            <a:ext cx="5250498" cy="4680744"/>
          </a:xfrm>
          <a:prstGeom prst="rect">
            <a:avLst/>
          </a:prstGeom>
        </p:spPr>
      </p:pic>
      <p:sp>
        <p:nvSpPr>
          <p:cNvPr id="5" name="矩形 2">
            <a:extLst>
              <a:ext uri="{FF2B5EF4-FFF2-40B4-BE49-F238E27FC236}">
                <a16:creationId xmlns:a16="http://schemas.microsoft.com/office/drawing/2014/main" id="{E270B9C1-BAC7-41AF-AE5B-C9225FFF6C08}"/>
              </a:ext>
            </a:extLst>
          </p:cNvPr>
          <p:cNvSpPr/>
          <p:nvPr/>
        </p:nvSpPr>
        <p:spPr>
          <a:xfrm>
            <a:off x="723491" y="718771"/>
            <a:ext cx="1622880" cy="461665"/>
          </a:xfrm>
          <a:prstGeom prst="rect">
            <a:avLst/>
          </a:prstGeom>
        </p:spPr>
        <p:txBody>
          <a:bodyPr wrap="none">
            <a:spAutoFit/>
          </a:bodyPr>
          <a:lstStyle/>
          <a:p>
            <a:r>
              <a:rPr lang="en-US" sz="2400" dirty="0"/>
              <a:t>Experiment</a:t>
            </a:r>
          </a:p>
        </p:txBody>
      </p:sp>
      <p:sp>
        <p:nvSpPr>
          <p:cNvPr id="6" name="矩形 5">
            <a:extLst>
              <a:ext uri="{FF2B5EF4-FFF2-40B4-BE49-F238E27FC236}">
                <a16:creationId xmlns:a16="http://schemas.microsoft.com/office/drawing/2014/main" id="{EF1372DB-E27C-48D8-97C1-AD01CBB687F7}"/>
              </a:ext>
            </a:extLst>
          </p:cNvPr>
          <p:cNvSpPr/>
          <p:nvPr/>
        </p:nvSpPr>
        <p:spPr>
          <a:xfrm>
            <a:off x="8107680" y="2184399"/>
            <a:ext cx="599440" cy="375921"/>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LID4096" dirty="0"/>
          </a:p>
        </p:txBody>
      </p:sp>
    </p:spTree>
    <p:extLst>
      <p:ext uri="{BB962C8B-B14F-4D97-AF65-F5344CB8AC3E}">
        <p14:creationId xmlns:p14="http://schemas.microsoft.com/office/powerpoint/2010/main" val="24285860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a:extLst>
              <a:ext uri="{FF2B5EF4-FFF2-40B4-BE49-F238E27FC236}">
                <a16:creationId xmlns:a16="http://schemas.microsoft.com/office/drawing/2014/main" id="{C5703879-5FA7-4AF9-ABC1-4C66524820B2}"/>
              </a:ext>
            </a:extLst>
          </p:cNvPr>
          <p:cNvSpPr/>
          <p:nvPr/>
        </p:nvSpPr>
        <p:spPr>
          <a:xfrm>
            <a:off x="723491" y="718771"/>
            <a:ext cx="1622880" cy="461665"/>
          </a:xfrm>
          <a:prstGeom prst="rect">
            <a:avLst/>
          </a:prstGeom>
        </p:spPr>
        <p:txBody>
          <a:bodyPr wrap="none">
            <a:spAutoFit/>
          </a:bodyPr>
          <a:lstStyle/>
          <a:p>
            <a:r>
              <a:rPr lang="en-US" sz="2400" dirty="0"/>
              <a:t>Experiment</a:t>
            </a:r>
          </a:p>
        </p:txBody>
      </p:sp>
      <p:pic>
        <p:nvPicPr>
          <p:cNvPr id="5122" name="Chart 1">
            <a:extLst>
              <a:ext uri="{FF2B5EF4-FFF2-40B4-BE49-F238E27FC236}">
                <a16:creationId xmlns:a16="http://schemas.microsoft.com/office/drawing/2014/main" id="{8B9B437D-8838-4639-9F66-A7247131F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13794"/>
            <a:ext cx="5380365" cy="323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Chart 1">
            <a:extLst>
              <a:ext uri="{FF2B5EF4-FFF2-40B4-BE49-F238E27FC236}">
                <a16:creationId xmlns:a16="http://schemas.microsoft.com/office/drawing/2014/main" id="{4ADFB834-7968-4995-AFD6-76C1CAF3C7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35" y="1913795"/>
            <a:ext cx="4817745" cy="323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5D2DE991-E15A-4829-9776-812F5DBF2518}"/>
              </a:ext>
            </a:extLst>
          </p:cNvPr>
          <p:cNvSpPr txBox="1"/>
          <p:nvPr/>
        </p:nvSpPr>
        <p:spPr>
          <a:xfrm>
            <a:off x="2790507" y="5511430"/>
            <a:ext cx="6610985" cy="369332"/>
          </a:xfrm>
          <a:prstGeom prst="rect">
            <a:avLst/>
          </a:prstGeom>
          <a:noFill/>
        </p:spPr>
        <p:txBody>
          <a:bodyPr wrap="square">
            <a:spAutoFit/>
          </a:bodyPr>
          <a:lstStyle/>
          <a:p>
            <a:r>
              <a:rPr lang="en-US" altLang="zh-CN" dirty="0"/>
              <a:t>Validation loss and correct rate of the model with unfrozen VGG16</a:t>
            </a:r>
            <a:endParaRPr lang="LID4096" dirty="0"/>
          </a:p>
        </p:txBody>
      </p:sp>
    </p:spTree>
    <p:extLst>
      <p:ext uri="{BB962C8B-B14F-4D97-AF65-F5344CB8AC3E}">
        <p14:creationId xmlns:p14="http://schemas.microsoft.com/office/powerpoint/2010/main" val="3948039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20502</TotalTime>
  <Words>436</Words>
  <Application>Microsoft Office PowerPoint</Application>
  <PresentationFormat>宽屏</PresentationFormat>
  <Paragraphs>56</Paragraphs>
  <Slides>12</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CMR10</vt:lpstr>
      <vt:lpstr>CMTT10</vt:lpstr>
      <vt:lpstr>等线</vt:lpstr>
      <vt:lpstr>NexusSerif</vt:lpstr>
      <vt:lpstr>Arial</vt:lpstr>
      <vt:lpstr>Calibri</vt:lpstr>
      <vt:lpstr>Calibri Light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贺 常相</dc:creator>
  <cp:lastModifiedBy>Changxiang HE</cp:lastModifiedBy>
  <cp:revision>259</cp:revision>
  <dcterms:created xsi:type="dcterms:W3CDTF">2020-04-20T03:29:18Z</dcterms:created>
  <dcterms:modified xsi:type="dcterms:W3CDTF">2020-12-13T07:06:45Z</dcterms:modified>
</cp:coreProperties>
</file>