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4"/>
    <p:restoredTop sz="94643"/>
  </p:normalViewPr>
  <p:slideViewPr>
    <p:cSldViewPr snapToGrid="0" snapToObjects="1">
      <p:cViewPr>
        <p:scale>
          <a:sx n="100" d="100"/>
          <a:sy n="100" d="100"/>
        </p:scale>
        <p:origin x="-456" y="-1700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MATH 6380P </a:t>
            </a:r>
            <a:r>
              <a:rPr lang="en-US" dirty="0"/>
              <a:t>Final Project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sz="1800" b="0" i="0" u="none" strike="noStrike" baseline="0" dirty="0">
                <a:latin typeface="CMBX12"/>
              </a:rPr>
              <a:t>Kaggle in-class Contest: </a:t>
            </a:r>
            <a:r>
              <a:rPr lang="en-US" altLang="zh-CN" sz="1800" b="0" i="0" u="none" strike="noStrike" baseline="0" dirty="0" err="1">
                <a:latin typeface="CMBX12"/>
              </a:rPr>
              <a:t>Nexperia</a:t>
            </a:r>
            <a:r>
              <a:rPr lang="en-US" altLang="zh-CN" sz="1800" b="0" i="0" u="none" strike="noStrike" baseline="0" dirty="0">
                <a:latin typeface="CMBX12"/>
              </a:rPr>
              <a:t> Image </a:t>
            </a:r>
            <a:r>
              <a:rPr lang="en-US" altLang="zh-CN" sz="1800" b="0" i="0" u="none" strike="noStrike" baseline="0" dirty="0" err="1">
                <a:latin typeface="CMBX12"/>
              </a:rPr>
              <a:t>Classication</a:t>
            </a:r>
            <a:r>
              <a:rPr lang="en-US" altLang="zh-CN" sz="1800" b="0" i="0" u="none" strike="noStrike" baseline="0" dirty="0">
                <a:latin typeface="CMBX12"/>
              </a:rPr>
              <a:t> II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FAN Ganghua	gfanab@connect.ust.hk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Department of Mathematics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51" y="1025639"/>
            <a:ext cx="3330895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851" y="1294825"/>
            <a:ext cx="3330895" cy="24205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dirty="0" err="1">
                <a:solidFill>
                  <a:schemeClr val="tx1"/>
                </a:solidFill>
              </a:rPr>
              <a:t>Nexperia</a:t>
            </a:r>
            <a:r>
              <a:rPr lang="en-US" sz="1050" dirty="0">
                <a:solidFill>
                  <a:schemeClr val="tx1"/>
                </a:solidFill>
              </a:rPr>
              <a:t> provided a dataset for Kaggle in-class contest that aims to classify images of semiconductor devices into two main classes, good and defect. The </a:t>
            </a:r>
            <a:r>
              <a:rPr lang="en-US" sz="1050" dirty="0" err="1">
                <a:solidFill>
                  <a:schemeClr val="tx1"/>
                </a:solidFill>
              </a:rPr>
              <a:t>Nexperia</a:t>
            </a:r>
            <a:r>
              <a:rPr lang="en-US" sz="1050" dirty="0">
                <a:solidFill>
                  <a:schemeClr val="tx1"/>
                </a:solidFill>
              </a:rPr>
              <a:t> image dataset in the Kaggle contest contain 34459 train images (27420 good and 7039 bad) and 3830 test images with similar good-to-bad ratio.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</a:rPr>
              <a:t>This work presents using pre-trained Resnet18 on the images of semiconductors for image classification. Since the good images are about 4 times of defect images, I augment the bad samples by simple image transformations to balance the two classes. Then the one-class-SVM is used to remove the influence of anomalies on the training set.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35683" y="1021868"/>
            <a:ext cx="3163568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3. Anomaly Detection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940461" y="1025639"/>
            <a:ext cx="5181688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5.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51" y="3846080"/>
            <a:ext cx="3330895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 </a:t>
            </a:r>
            <a:r>
              <a:rPr lang="en-GB" altLang="zh-CN" sz="1200" dirty="0"/>
              <a:t>Data Augmentation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8493" y="4111000"/>
            <a:ext cx="3332253" cy="26893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Target: enlarge defect images to get balanced training data</a:t>
            </a:r>
          </a:p>
          <a:p>
            <a:r>
              <a:rPr lang="en-US" sz="1050" dirty="0">
                <a:solidFill>
                  <a:schemeClr val="tx1"/>
                </a:solidFill>
              </a:rPr>
              <a:t>Method: image transformation. Like rotation by a small angle, horizontal shifting.</a:t>
            </a:r>
          </a:p>
          <a:p>
            <a:r>
              <a:rPr lang="en-US" sz="1050" dirty="0">
                <a:solidFill>
                  <a:schemeClr val="tx1"/>
                </a:solidFill>
              </a:rPr>
              <a:t>Reason: easy and efficient.</a:t>
            </a:r>
          </a:p>
          <a:p>
            <a:r>
              <a:rPr lang="en-US" sz="1050" dirty="0">
                <a:solidFill>
                  <a:schemeClr val="tx1"/>
                </a:solidFill>
              </a:rPr>
              <a:t>Result: generate 3 times of new defect images for training and the NEW dataset is balanced in two classes.</a:t>
            </a:r>
          </a:p>
          <a:p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940459" y="1292025"/>
            <a:ext cx="5181690" cy="12386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/>
              <a:t>Fine-tune can extremely improve the accuracy of pre-trained deep neural network.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/>
              <a:t>Data augmentation can benefit the performance of ResNet18 with fine-tune, but not much. The original data performs better that I have thought, maybe the imbalance of this dataset(4:1) is not that horrible to be the dominant condition.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/>
              <a:t>The experiment of anomaly detection does find some outliers, but "augmentation after deleting outliers" has lower accuracy than "augmentation only" one. I think deleting outliers may lead to lose some information and the anomaly detection process can also introduce errors.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42497" y="6184900"/>
            <a:ext cx="3166975" cy="6154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altLang="zh-CN" sz="1000" dirty="0" err="1"/>
              <a:t>Bhuyan</a:t>
            </a:r>
            <a:r>
              <a:rPr lang="en-GB" altLang="zh-CN" sz="1000" dirty="0"/>
              <a:t> M H, Bhattacharyya D K, </a:t>
            </a:r>
            <a:r>
              <a:rPr lang="en-GB" altLang="zh-CN" sz="1000" dirty="0" err="1"/>
              <a:t>Kalita</a:t>
            </a:r>
            <a:r>
              <a:rPr lang="en-GB" altLang="zh-CN" sz="1000" dirty="0"/>
              <a:t> J K. Network anomaly detection: methods, systems and tools[J]. </a:t>
            </a:r>
            <a:r>
              <a:rPr lang="en-GB" altLang="zh-CN" sz="1000" dirty="0" err="1"/>
              <a:t>Ieee</a:t>
            </a:r>
            <a:r>
              <a:rPr lang="en-GB" altLang="zh-CN" sz="1000" dirty="0"/>
              <a:t> communications surveys &amp; tutorials, 2013, 16(1): </a:t>
            </a:r>
            <a:r>
              <a:rPr lang="en-GB" altLang="zh-CN" sz="1000"/>
              <a:t>303-336.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3642497" y="5919980"/>
            <a:ext cx="317038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7. References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40459" y="2670902"/>
            <a:ext cx="5181687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6. Conclusion and Future 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42497" y="4433239"/>
            <a:ext cx="3163568" cy="129624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000" dirty="0"/>
              <a:t>In this work, we use the pre-trained ResNet18 as the classifier. The fully connected layer is structured to suit 2 classes. We pick 10% of training data as validation data and finetune all the parameters with learning rate 0.001. Experiment results are shown in table </a:t>
            </a:r>
            <a:r>
              <a:rPr lang="en-US" sz="1000" b="1" dirty="0"/>
              <a:t>Accuracy Comparison</a:t>
            </a:r>
            <a:r>
              <a:rPr lang="en-US" sz="1000" dirty="0"/>
              <a:t> and figure (f)-(h) </a:t>
            </a:r>
            <a:r>
              <a:rPr lang="en-US" sz="1000" b="1" dirty="0"/>
              <a:t>Confusion Matrices</a:t>
            </a:r>
            <a:r>
              <a:rPr lang="en-US" sz="1000" dirty="0"/>
              <a:t>. Best </a:t>
            </a:r>
            <a:r>
              <a:rPr lang="en-US" sz="1000" b="1" dirty="0"/>
              <a:t>AUC</a:t>
            </a:r>
            <a:r>
              <a:rPr lang="en-US" sz="1000" dirty="0"/>
              <a:t> score is </a:t>
            </a:r>
            <a:r>
              <a:rPr lang="en-US" sz="1000" b="1" dirty="0"/>
              <a:t>97.64%</a:t>
            </a:r>
            <a:r>
              <a:rPr lang="en-US" sz="1000" dirty="0"/>
              <a:t> obtained by ResNet18 with fine-tune on augment data.</a:t>
            </a:r>
          </a:p>
          <a:p>
            <a:pPr algn="just"/>
            <a:endParaRPr lang="en-US" sz="1000" dirty="0"/>
          </a:p>
          <a:p>
            <a:pPr algn="just"/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3635683" y="4168319"/>
            <a:ext cx="3163568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4. Model and results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30297" y="1290560"/>
            <a:ext cx="3168954" cy="273756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000" dirty="0"/>
              <a:t>Target: eliminate the effect noisy labels on deep learning models</a:t>
            </a:r>
          </a:p>
          <a:p>
            <a:pPr algn="just"/>
            <a:r>
              <a:rPr lang="en-US" sz="1000" dirty="0"/>
              <a:t>Method: Scattering Network to extract features + one-class-SVM to detect outliers</a:t>
            </a:r>
          </a:p>
          <a:p>
            <a:pPr algn="just"/>
            <a:r>
              <a:rPr lang="en-US" sz="1000" dirty="0"/>
              <a:t>Reason: one-class-SVM is unsupervised, suitable for high dimensional anomaly detection</a:t>
            </a:r>
          </a:p>
          <a:p>
            <a:pPr algn="just"/>
            <a:r>
              <a:rPr lang="en-US" sz="1000" dirty="0"/>
              <a:t>How:Scattering2D(J=2,L=8)+</a:t>
            </a:r>
            <a:r>
              <a:rPr lang="en-US" sz="1000" dirty="0" err="1"/>
              <a:t>svm.OneClassSVM</a:t>
            </a:r>
            <a:r>
              <a:rPr lang="en-US" sz="1000" dirty="0"/>
              <a:t>(nu=0.01,kernel='</a:t>
            </a:r>
            <a:r>
              <a:rPr lang="en-US" sz="1000" dirty="0" err="1"/>
              <a:t>rbf</a:t>
            </a:r>
            <a:r>
              <a:rPr lang="en-US" sz="1000" dirty="0"/>
              <a:t>',gamma='auto’)</a:t>
            </a:r>
          </a:p>
          <a:p>
            <a:pPr algn="just"/>
            <a:r>
              <a:rPr lang="en-US" sz="1000" dirty="0"/>
              <a:t>Performance Metric: Confusion Matrix</a:t>
            </a:r>
          </a:p>
          <a:p>
            <a:pPr algn="just"/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6940459" y="2935822"/>
            <a:ext cx="5181688" cy="103255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This work uses </a:t>
            </a:r>
            <a:r>
              <a:rPr lang="en-US" sz="1000" b="1" dirty="0"/>
              <a:t>pre-trained ResNet18 </a:t>
            </a:r>
            <a:r>
              <a:rPr lang="en-US" sz="1000" dirty="0"/>
              <a:t>to classify semiconductors into good class and defect class. I perform experiments on </a:t>
            </a:r>
            <a:r>
              <a:rPr lang="en-US" sz="1000" b="1" dirty="0"/>
              <a:t>original data</a:t>
            </a:r>
            <a:r>
              <a:rPr lang="en-US" sz="1000" dirty="0"/>
              <a:t>, </a:t>
            </a:r>
            <a:r>
              <a:rPr lang="en-US" sz="1000" b="1" dirty="0"/>
              <a:t>augment data</a:t>
            </a:r>
            <a:r>
              <a:rPr lang="en-US" sz="1000" dirty="0"/>
              <a:t> and </a:t>
            </a:r>
            <a:r>
              <a:rPr lang="en-US" sz="1000" b="1" dirty="0"/>
              <a:t>outlier detected data </a:t>
            </a:r>
            <a:r>
              <a:rPr lang="en-US" sz="1000" dirty="0"/>
              <a:t>to find the effect of imbalance and outliers on the classification. It turns out balanced data(after augment the defect images) has better performance with best </a:t>
            </a:r>
            <a:r>
              <a:rPr lang="en-US" sz="1000" b="1" dirty="0"/>
              <a:t>AUC score </a:t>
            </a:r>
            <a:r>
              <a:rPr lang="en-US" sz="1000" dirty="0"/>
              <a:t>of </a:t>
            </a:r>
            <a:r>
              <a:rPr lang="en-US" altLang="zh-CN" sz="1000" b="1" dirty="0"/>
              <a:t>97.64%. </a:t>
            </a:r>
            <a:r>
              <a:rPr lang="en-US" sz="1000" dirty="0"/>
              <a:t>While removing outliers before getting balanced can also improve the accuracy, the limited improvement shows that anomaly detection can also bring errors and is still a big challenge. Future work can focus on more reliable anomaly detection techniques.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40461" y="3970446"/>
            <a:ext cx="5181688" cy="282985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Accuracy Comparison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D66DB-9A80-43E1-A4EF-C2DC7043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7" y="5447447"/>
            <a:ext cx="2895919" cy="1139825"/>
          </a:xfrm>
          <a:prstGeom prst="rect">
            <a:avLst/>
          </a:prstGeom>
        </p:spPr>
      </p:pic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AA275F35-21A4-4933-970A-81178AE81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568" y="2781172"/>
            <a:ext cx="1916642" cy="1189274"/>
          </a:xfrm>
          <a:prstGeom prst="rect">
            <a:avLst/>
          </a:prstGeom>
        </p:spPr>
      </p:pic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B89EA329-8F97-4B93-BB52-EAF2E846A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319" y="4206317"/>
            <a:ext cx="4851400" cy="901381"/>
          </a:xfrm>
          <a:prstGeom prst="rect">
            <a:avLst/>
          </a:prstGeom>
        </p:spPr>
      </p:pic>
      <p:pic>
        <p:nvPicPr>
          <p:cNvPr id="24" name="图片 23" descr="图形用户界面, 应用程序&#10;&#10;描述已自动生成">
            <a:extLst>
              <a:ext uri="{FF2B5EF4-FFF2-40B4-BE49-F238E27FC236}">
                <a16:creationId xmlns:a16="http://schemas.microsoft.com/office/drawing/2014/main" id="{87B0ABF4-907D-427D-B0BC-3A6008C66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319" y="5111839"/>
            <a:ext cx="4860379" cy="16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607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CMBX12</vt:lpstr>
      <vt:lpstr>Arial</vt:lpstr>
      <vt:lpstr>Calibri</vt:lpstr>
      <vt:lpstr>Calibri Light</vt:lpstr>
      <vt:lpstr>Wingdings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FAN Ganghua</cp:lastModifiedBy>
  <cp:revision>116</cp:revision>
  <dcterms:created xsi:type="dcterms:W3CDTF">2017-03-11T12:28:27Z</dcterms:created>
  <dcterms:modified xsi:type="dcterms:W3CDTF">2020-12-13T12:18:26Z</dcterms:modified>
</cp:coreProperties>
</file>