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74"/>
    <p:restoredTop sz="93826" autoAdjust="0"/>
  </p:normalViewPr>
  <p:slideViewPr>
    <p:cSldViewPr snapToGrid="0" snapToObjects="1">
      <p:cViewPr varScale="1">
        <p:scale>
          <a:sx n="86" d="100"/>
          <a:sy n="86" d="100"/>
        </p:scale>
        <p:origin x="758" y="58"/>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10/3/2020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10/3/2020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10/3/2020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10/3/2020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10/3/2020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10/3/2020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98107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MATH 6380P </a:t>
            </a:r>
            <a:r>
              <a:rPr lang="en-US" dirty="0"/>
              <a:t>Mini-Project 1. Feature Extraction and Transfer Learning</a:t>
            </a:r>
            <a:endParaRPr lang="en-US" altLang="zh-CN" dirty="0">
              <a:solidFill>
                <a:schemeClr val="bg1"/>
              </a:solidFill>
            </a:endParaRPr>
          </a:p>
          <a:p>
            <a:pPr algn="ctr"/>
            <a:r>
              <a:rPr lang="en-US" altLang="zh-CN" sz="1000" dirty="0">
                <a:solidFill>
                  <a:schemeClr val="bg1"/>
                </a:solidFill>
              </a:rPr>
              <a:t>CAO Yang</a:t>
            </a:r>
            <a:r>
              <a:rPr lang="en-US" sz="1000" dirty="0">
                <a:solidFill>
                  <a:schemeClr val="bg1"/>
                </a:solidFill>
              </a:rPr>
              <a:t>,   </a:t>
            </a:r>
            <a:r>
              <a:rPr lang="en-US" altLang="zh-CN" sz="1000" dirty="0">
                <a:solidFill>
                  <a:schemeClr val="bg1"/>
                </a:solidFill>
              </a:rPr>
              <a:t>WU Jiamin</a:t>
            </a:r>
            <a:r>
              <a:rPr lang="en-US" sz="1000" dirty="0">
                <a:solidFill>
                  <a:schemeClr val="bg1"/>
                </a:solidFill>
              </a:rPr>
              <a:t>	{</a:t>
            </a:r>
            <a:r>
              <a:rPr lang="en-US" sz="1000" dirty="0" err="1">
                <a:solidFill>
                  <a:schemeClr val="bg1"/>
                </a:solidFill>
              </a:rPr>
              <a:t>ycaoau</a:t>
            </a:r>
            <a:r>
              <a:rPr lang="en-US" sz="1000" dirty="0">
                <a:solidFill>
                  <a:schemeClr val="bg1"/>
                </a:solidFill>
              </a:rPr>
              <a:t>,</a:t>
            </a:r>
            <a:r>
              <a:rPr lang="zh-CN" altLang="en-US" sz="1000" dirty="0">
                <a:solidFill>
                  <a:schemeClr val="bg1"/>
                </a:solidFill>
              </a:rPr>
              <a:t> </a:t>
            </a:r>
            <a:r>
              <a:rPr lang="en-US" sz="1000" dirty="0" err="1">
                <a:solidFill>
                  <a:schemeClr val="bg1"/>
                </a:solidFill>
              </a:rPr>
              <a:t>jwubz</a:t>
            </a:r>
            <a:r>
              <a:rPr lang="en-US" sz="1000" dirty="0">
                <a:solidFill>
                  <a:schemeClr val="bg1"/>
                </a:solidFill>
              </a:rPr>
              <a:t>}@connect.ust.hk</a:t>
            </a:r>
          </a:p>
          <a:p>
            <a:pPr algn="ctr"/>
            <a:r>
              <a:rPr lang="en-US" sz="1000" dirty="0">
                <a:solidFill>
                  <a:schemeClr val="bg1"/>
                </a:solidFill>
              </a:rPr>
              <a:t>Department of Mathematics, HKUST</a:t>
            </a:r>
          </a:p>
        </p:txBody>
      </p:sp>
      <p:sp>
        <p:nvSpPr>
          <p:cNvPr id="9" name="Rectangle 8"/>
          <p:cNvSpPr/>
          <p:nvPr/>
        </p:nvSpPr>
        <p:spPr>
          <a:xfrm>
            <a:off x="164895"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0027" y="1443396"/>
            <a:ext cx="3800557" cy="1375573"/>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In this mini-project, we use pretrained networks to do feature extraction by cutting classifiers of those networks. Then we visualized the features to get a brief idea of how the features distributed.</a:t>
            </a:r>
            <a:r>
              <a:rPr lang="zh-CN" altLang="en-US" sz="1000" dirty="0"/>
              <a:t> </a:t>
            </a:r>
            <a:r>
              <a:rPr lang="en-US" altLang="zh-CN" sz="1000" dirty="0"/>
              <a:t>Lastly, we</a:t>
            </a:r>
            <a:r>
              <a:rPr lang="en-US" sz="1000" dirty="0"/>
              <a:t>  use traditional methods to do classification on the features and compared their performances. Here, for computational convenience, we mainly use MNIST dataset for this mini-project.</a:t>
            </a:r>
          </a:p>
        </p:txBody>
      </p:sp>
      <p:sp>
        <p:nvSpPr>
          <p:cNvPr id="18" name="Rectangle 17"/>
          <p:cNvSpPr/>
          <p:nvPr/>
        </p:nvSpPr>
        <p:spPr>
          <a:xfrm>
            <a:off x="4196068"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4. Visualization</a:t>
            </a:r>
            <a:endParaRPr lang="en-US" sz="1200" dirty="0"/>
          </a:p>
        </p:txBody>
      </p:sp>
      <p:sp>
        <p:nvSpPr>
          <p:cNvPr id="8" name="Rectangle 7"/>
          <p:cNvSpPr/>
          <p:nvPr/>
        </p:nvSpPr>
        <p:spPr>
          <a:xfrm>
            <a:off x="155874" y="2818969"/>
            <a:ext cx="3803353"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MNIST</a:t>
            </a:r>
            <a:r>
              <a:rPr lang="zh-CN" altLang="en-US" sz="1200" dirty="0"/>
              <a:t> </a:t>
            </a:r>
            <a:r>
              <a:rPr lang="en-US" altLang="zh-CN" sz="1200" dirty="0"/>
              <a:t>Dataset</a:t>
            </a:r>
            <a:r>
              <a:rPr lang="zh-CN" altLang="en-US" sz="1200" dirty="0"/>
              <a:t> </a:t>
            </a:r>
            <a:endParaRPr lang="en-US" sz="1200" dirty="0"/>
          </a:p>
        </p:txBody>
      </p:sp>
      <p:sp>
        <p:nvSpPr>
          <p:cNvPr id="11" name="Rectangle 10"/>
          <p:cNvSpPr/>
          <p:nvPr/>
        </p:nvSpPr>
        <p:spPr>
          <a:xfrm>
            <a:off x="164895" y="3087481"/>
            <a:ext cx="3795690" cy="103418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r>
              <a:rPr lang="en-US" altLang="zh-CN" sz="1000" dirty="0"/>
              <a:t>MNIST Dataset contains images of handwritten digits. Each datapoint consists of a 28 * 28 image with attached label from {0,1,…,9}. There are 60000 datapoints in the training set, and 10000 datapoints in the test set.</a:t>
            </a:r>
          </a:p>
          <a:p>
            <a:endParaRPr lang="en-US" sz="1000" dirty="0"/>
          </a:p>
        </p:txBody>
      </p:sp>
      <p:sp>
        <p:nvSpPr>
          <p:cNvPr id="20" name="Rectangle 19"/>
          <p:cNvSpPr/>
          <p:nvPr/>
        </p:nvSpPr>
        <p:spPr>
          <a:xfrm>
            <a:off x="8200918" y="3529994"/>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Conclusion and Future work</a:t>
            </a:r>
          </a:p>
        </p:txBody>
      </p:sp>
      <p:sp>
        <p:nvSpPr>
          <p:cNvPr id="23" name="Rectangle 22"/>
          <p:cNvSpPr/>
          <p:nvPr/>
        </p:nvSpPr>
        <p:spPr>
          <a:xfrm>
            <a:off x="4196521" y="5233458"/>
            <a:ext cx="3801754"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Classification</a:t>
            </a:r>
          </a:p>
        </p:txBody>
      </p:sp>
      <p:sp>
        <p:nvSpPr>
          <p:cNvPr id="26" name="Rectangle 25"/>
          <p:cNvSpPr/>
          <p:nvPr/>
        </p:nvSpPr>
        <p:spPr>
          <a:xfrm>
            <a:off x="8200918" y="3794914"/>
            <a:ext cx="3794332" cy="1884610"/>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t"/>
          <a:lstStyle/>
          <a:p>
            <a:pPr algn="just"/>
            <a:r>
              <a:rPr lang="en-US" sz="1000" dirty="0"/>
              <a:t>In this project, we first do feature selection by scattering net, VGG-19 and </a:t>
            </a:r>
            <a:r>
              <a:rPr lang="en-US" sz="1000" dirty="0" err="1"/>
              <a:t>ResNet</a:t>
            </a:r>
            <a:r>
              <a:rPr lang="en-US" sz="1000" dirty="0"/>
              <a:t> on the MNIST dataset. After getting some result form the selected features, visualization and classification work are done to visualize the dataset and to find the accuracy of classification. In our work, t-SNE can visualize the data using the feature selected by VGG-19 well. LDA and logistic regression on the features selected by scattering net improves the performance much than the raw data. While SVM seems not improve the performance much in this work.</a:t>
            </a:r>
          </a:p>
          <a:p>
            <a:pPr algn="just"/>
            <a:endParaRPr lang="en-US" sz="1000" dirty="0"/>
          </a:p>
          <a:p>
            <a:pPr algn="just"/>
            <a:r>
              <a:rPr lang="en-US" sz="1000" dirty="0"/>
              <a:t>Moreover, We tried the methods including CNN on the Raphael’s painting data while do not get a very good result. IN the future, we may go deeper on that dataset and compute the statistical  values on the features.</a:t>
            </a:r>
          </a:p>
        </p:txBody>
      </p:sp>
      <p:sp>
        <p:nvSpPr>
          <p:cNvPr id="29" name="Rectangle 28"/>
          <p:cNvSpPr/>
          <p:nvPr/>
        </p:nvSpPr>
        <p:spPr>
          <a:xfrm>
            <a:off x="8200917" y="5989776"/>
            <a:ext cx="3792137" cy="688433"/>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altLang="zh-CN" sz="1000" b="1" dirty="0"/>
          </a:p>
          <a:p>
            <a:pPr algn="just"/>
            <a:r>
              <a:rPr lang="en-US" altLang="zh-CN" sz="1000" b="1" dirty="0"/>
              <a:t>Feature extraction(VGG19)+</a:t>
            </a:r>
            <a:r>
              <a:rPr lang="en-US" altLang="zh-CN" sz="1000" b="1" dirty="0" err="1"/>
              <a:t>Visualization+Classification</a:t>
            </a:r>
            <a:endParaRPr lang="en-US" altLang="zh-CN" sz="1000" b="1" dirty="0"/>
          </a:p>
          <a:p>
            <a:pPr marL="171450" indent="-171450" algn="just">
              <a:buFont typeface="Wingdings" charset="2"/>
              <a:buChar char="Ø"/>
            </a:pPr>
            <a:r>
              <a:rPr lang="en-US" altLang="zh-CN" sz="1000" dirty="0"/>
              <a:t>CAO Yang</a:t>
            </a:r>
            <a:endParaRPr lang="en-US" sz="1000" dirty="0"/>
          </a:p>
          <a:p>
            <a:pPr algn="just"/>
            <a:r>
              <a:rPr lang="en-US" altLang="zh-CN" sz="1000" b="1" dirty="0"/>
              <a:t>Feature extraction(</a:t>
            </a:r>
            <a:r>
              <a:rPr lang="en-US" altLang="zh-CN" sz="1000" b="1" dirty="0" err="1"/>
              <a:t>ResNet+Scattering</a:t>
            </a:r>
            <a:r>
              <a:rPr lang="en-US" altLang="zh-CN" sz="1000" b="1" dirty="0"/>
              <a:t> net)+</a:t>
            </a:r>
            <a:r>
              <a:rPr lang="en-US" altLang="zh-CN" sz="1000" b="1" dirty="0" err="1"/>
              <a:t>Classification+Raphael’s</a:t>
            </a:r>
            <a:endParaRPr lang="en-US" altLang="zh-CN" sz="1000" b="1" dirty="0"/>
          </a:p>
          <a:p>
            <a:pPr marL="171450" indent="-171450" algn="just">
              <a:buFont typeface="Wingdings" charset="2"/>
              <a:buChar char="Ø"/>
            </a:pPr>
            <a:r>
              <a:rPr lang="en-US" sz="1000" dirty="0"/>
              <a:t>WU Jiamin</a:t>
            </a:r>
          </a:p>
          <a:p>
            <a:pPr algn="just"/>
            <a:endParaRPr lang="en-US" sz="1000" dirty="0"/>
          </a:p>
        </p:txBody>
      </p:sp>
      <p:sp>
        <p:nvSpPr>
          <p:cNvPr id="30" name="Rectangle 29"/>
          <p:cNvSpPr/>
          <p:nvPr/>
        </p:nvSpPr>
        <p:spPr>
          <a:xfrm>
            <a:off x="8203113" y="5679524"/>
            <a:ext cx="3792137" cy="233454"/>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8</a:t>
            </a:r>
            <a:r>
              <a:rPr lang="en-US" sz="1200" dirty="0"/>
              <a:t>. </a:t>
            </a:r>
            <a:r>
              <a:rPr lang="en-US" altLang="zh-CN" sz="1200" dirty="0"/>
              <a:t>Contribution</a:t>
            </a:r>
            <a:endParaRPr lang="en-US" sz="1200" dirty="0"/>
          </a:p>
        </p:txBody>
      </p:sp>
      <p:sp>
        <p:nvSpPr>
          <p:cNvPr id="27" name="Rectangle 26">
            <a:extLst>
              <a:ext uri="{FF2B5EF4-FFF2-40B4-BE49-F238E27FC236}">
                <a16:creationId xmlns:a16="http://schemas.microsoft.com/office/drawing/2014/main" id="{0D5A1416-7552-47B7-8593-5E8CF0046E87}"/>
              </a:ext>
            </a:extLst>
          </p:cNvPr>
          <p:cNvSpPr/>
          <p:nvPr/>
        </p:nvSpPr>
        <p:spPr>
          <a:xfrm>
            <a:off x="157231" y="4121668"/>
            <a:ext cx="3803354" cy="28797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3.</a:t>
            </a:r>
            <a:r>
              <a:rPr lang="zh-CN" altLang="en-US" sz="1200" dirty="0"/>
              <a:t> </a:t>
            </a:r>
            <a:r>
              <a:rPr lang="en-HK" altLang="zh-CN" sz="1200" dirty="0"/>
              <a:t>Feature Extraction</a:t>
            </a:r>
            <a:endParaRPr lang="en-US" sz="1200" dirty="0"/>
          </a:p>
        </p:txBody>
      </p:sp>
      <p:sp>
        <p:nvSpPr>
          <p:cNvPr id="28" name="Rectangle 27">
            <a:extLst>
              <a:ext uri="{FF2B5EF4-FFF2-40B4-BE49-F238E27FC236}">
                <a16:creationId xmlns:a16="http://schemas.microsoft.com/office/drawing/2014/main" id="{97A86EB4-4EA3-437F-B971-9B009B1BB9FD}"/>
              </a:ext>
            </a:extLst>
          </p:cNvPr>
          <p:cNvSpPr/>
          <p:nvPr/>
        </p:nvSpPr>
        <p:spPr>
          <a:xfrm>
            <a:off x="158669" y="4409638"/>
            <a:ext cx="3801915" cy="226857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r>
              <a:rPr lang="en-US" sz="1000" dirty="0"/>
              <a:t>Methodology: </a:t>
            </a:r>
          </a:p>
          <a:p>
            <a:pPr marL="171450" indent="-171450">
              <a:buFont typeface="Wingdings" panose="05000000000000000000" pitchFamily="2" charset="2"/>
              <a:buChar char="Ø"/>
            </a:pPr>
            <a:r>
              <a:rPr lang="en-US" sz="1000" dirty="0"/>
              <a:t>Scattering net: A feature extractor similar to convolutional network, while the filter is fixed.</a:t>
            </a:r>
          </a:p>
          <a:p>
            <a:pPr marL="171450" indent="-171450">
              <a:buFont typeface="Wingdings" panose="05000000000000000000" pitchFamily="2" charset="2"/>
              <a:buChar char="Ø"/>
            </a:pPr>
            <a:r>
              <a:rPr lang="en-US" sz="1000" dirty="0"/>
              <a:t>VGG-19: Including 19 hidden layers, using several 3*3 convolutional filters instead of the larger ones in </a:t>
            </a:r>
            <a:r>
              <a:rPr lang="en-US" sz="1000" dirty="0" err="1"/>
              <a:t>AlexNet</a:t>
            </a:r>
            <a:r>
              <a:rPr lang="en-US" sz="1000" dirty="0"/>
              <a:t>.</a:t>
            </a:r>
          </a:p>
          <a:p>
            <a:pPr marL="171450" indent="-171450">
              <a:buFont typeface="Wingdings" panose="05000000000000000000" pitchFamily="2" charset="2"/>
              <a:buChar char="Ø"/>
            </a:pPr>
            <a:r>
              <a:rPr lang="en-US" sz="1000" dirty="0" err="1"/>
              <a:t>ResNet</a:t>
            </a:r>
            <a:r>
              <a:rPr lang="en-US" sz="1000" dirty="0"/>
              <a:t>: Using residual learning to solve the </a:t>
            </a:r>
            <a:r>
              <a:rPr lang="en-HK" sz="1000" dirty="0"/>
              <a:t>Degradation problems. Instead of learning features, </a:t>
            </a:r>
            <a:r>
              <a:rPr lang="en-HK" sz="1000" dirty="0" err="1"/>
              <a:t>ResNet</a:t>
            </a:r>
            <a:r>
              <a:rPr lang="en-HK" sz="1000" dirty="0"/>
              <a:t> learns the difference between features and inputs, called residual. Add residual learning to VGG </a:t>
            </a:r>
            <a:r>
              <a:rPr lang="en-US" altLang="zh-CN" sz="1000" dirty="0"/>
              <a:t>nets.</a:t>
            </a:r>
          </a:p>
          <a:p>
            <a:pPr marL="171450" indent="-171450">
              <a:buFont typeface="Arial" panose="020B0604020202020204" pitchFamily="34" charset="0"/>
              <a:buChar char="•"/>
            </a:pPr>
            <a:endParaRPr lang="en-US" sz="1000" dirty="0"/>
          </a:p>
          <a:p>
            <a:r>
              <a:rPr lang="en-US" sz="1000" dirty="0"/>
              <a:t>We first to feature extraction using the above methods and then do visualization and classification on the results (mainly on VGG-19).</a:t>
            </a:r>
          </a:p>
        </p:txBody>
      </p:sp>
      <p:graphicFrame>
        <p:nvGraphicFramePr>
          <p:cNvPr id="4" name="Table 4">
            <a:extLst>
              <a:ext uri="{FF2B5EF4-FFF2-40B4-BE49-F238E27FC236}">
                <a16:creationId xmlns:a16="http://schemas.microsoft.com/office/drawing/2014/main" id="{2ECFC32D-1873-4587-A8A9-A3B749A90DF7}"/>
              </a:ext>
            </a:extLst>
          </p:cNvPr>
          <p:cNvGraphicFramePr>
            <a:graphicFrameLocks noGrp="1"/>
          </p:cNvGraphicFramePr>
          <p:nvPr>
            <p:extLst>
              <p:ext uri="{D42A27DB-BD31-4B8C-83A1-F6EECF244321}">
                <p14:modId xmlns:p14="http://schemas.microsoft.com/office/powerpoint/2010/main" val="1804517335"/>
              </p:ext>
            </p:extLst>
          </p:nvPr>
        </p:nvGraphicFramePr>
        <p:xfrm>
          <a:off x="8200918" y="1178476"/>
          <a:ext cx="3792137" cy="1524000"/>
        </p:xfrm>
        <a:graphic>
          <a:graphicData uri="http://schemas.openxmlformats.org/drawingml/2006/table">
            <a:tbl>
              <a:tblPr firstRow="1" bandRow="1">
                <a:tableStyleId>{5C22544A-7EE6-4342-B048-85BDC9FD1C3A}</a:tableStyleId>
              </a:tblPr>
              <a:tblGrid>
                <a:gridCol w="916188">
                  <a:extLst>
                    <a:ext uri="{9D8B030D-6E8A-4147-A177-3AD203B41FA5}">
                      <a16:colId xmlns:a16="http://schemas.microsoft.com/office/drawing/2014/main" val="3604475906"/>
                    </a:ext>
                  </a:extLst>
                </a:gridCol>
                <a:gridCol w="735106">
                  <a:extLst>
                    <a:ext uri="{9D8B030D-6E8A-4147-A177-3AD203B41FA5}">
                      <a16:colId xmlns:a16="http://schemas.microsoft.com/office/drawing/2014/main" val="1714467938"/>
                    </a:ext>
                  </a:extLst>
                </a:gridCol>
                <a:gridCol w="747585">
                  <a:extLst>
                    <a:ext uri="{9D8B030D-6E8A-4147-A177-3AD203B41FA5}">
                      <a16:colId xmlns:a16="http://schemas.microsoft.com/office/drawing/2014/main" val="2215459267"/>
                    </a:ext>
                  </a:extLst>
                </a:gridCol>
                <a:gridCol w="696629">
                  <a:extLst>
                    <a:ext uri="{9D8B030D-6E8A-4147-A177-3AD203B41FA5}">
                      <a16:colId xmlns:a16="http://schemas.microsoft.com/office/drawing/2014/main" val="3155736970"/>
                    </a:ext>
                  </a:extLst>
                </a:gridCol>
                <a:gridCol w="696629">
                  <a:extLst>
                    <a:ext uri="{9D8B030D-6E8A-4147-A177-3AD203B41FA5}">
                      <a16:colId xmlns:a16="http://schemas.microsoft.com/office/drawing/2014/main" val="4206187003"/>
                    </a:ext>
                  </a:extLst>
                </a:gridCol>
              </a:tblGrid>
              <a:tr h="377982">
                <a:tc>
                  <a:txBody>
                    <a:bodyPr/>
                    <a:lstStyle/>
                    <a:p>
                      <a:endParaRPr lang="en-HK" sz="1200" dirty="0"/>
                    </a:p>
                  </a:txBody>
                  <a:tcPr/>
                </a:tc>
                <a:tc>
                  <a:txBody>
                    <a:bodyPr/>
                    <a:lstStyle/>
                    <a:p>
                      <a:r>
                        <a:rPr lang="en-HK" sz="1000" dirty="0"/>
                        <a:t>Raw</a:t>
                      </a:r>
                    </a:p>
                  </a:txBody>
                  <a:tcPr/>
                </a:tc>
                <a:tc>
                  <a:txBody>
                    <a:bodyPr/>
                    <a:lstStyle/>
                    <a:p>
                      <a:r>
                        <a:rPr lang="en-HK" sz="1000" dirty="0"/>
                        <a:t>Scattering net</a:t>
                      </a:r>
                    </a:p>
                  </a:txBody>
                  <a:tcPr/>
                </a:tc>
                <a:tc>
                  <a:txBody>
                    <a:bodyPr/>
                    <a:lstStyle/>
                    <a:p>
                      <a:r>
                        <a:rPr lang="en-HK" sz="1000" dirty="0"/>
                        <a:t>VGG-19</a:t>
                      </a:r>
                    </a:p>
                  </a:txBody>
                  <a:tcPr/>
                </a:tc>
                <a:tc>
                  <a:txBody>
                    <a:bodyPr/>
                    <a:lstStyle/>
                    <a:p>
                      <a:r>
                        <a:rPr lang="en-HK" sz="1000" dirty="0" err="1"/>
                        <a:t>ResNet</a:t>
                      </a:r>
                      <a:endParaRPr lang="en-HK" sz="1000" dirty="0"/>
                    </a:p>
                  </a:txBody>
                  <a:tcPr/>
                </a:tc>
                <a:extLst>
                  <a:ext uri="{0D108BD9-81ED-4DB2-BD59-A6C34878D82A}">
                    <a16:rowId xmlns:a16="http://schemas.microsoft.com/office/drawing/2014/main" val="3528957675"/>
                  </a:ext>
                </a:extLst>
              </a:tr>
              <a:tr h="232604">
                <a:tc>
                  <a:txBody>
                    <a:bodyPr/>
                    <a:lstStyle/>
                    <a:p>
                      <a:r>
                        <a:rPr lang="en-HK" sz="1000" dirty="0"/>
                        <a:t>RF</a:t>
                      </a:r>
                    </a:p>
                  </a:txBody>
                  <a:tcPr/>
                </a:tc>
                <a:tc>
                  <a:txBody>
                    <a:bodyPr/>
                    <a:lstStyle/>
                    <a:p>
                      <a:r>
                        <a:rPr lang="en-HK" sz="1000" dirty="0"/>
                        <a:t>0.94</a:t>
                      </a:r>
                    </a:p>
                  </a:txBody>
                  <a:tcPr/>
                </a:tc>
                <a:tc>
                  <a:txBody>
                    <a:bodyPr/>
                    <a:lstStyle/>
                    <a:p>
                      <a:r>
                        <a:rPr lang="en-HK" sz="1000" dirty="0"/>
                        <a:t>0.98</a:t>
                      </a:r>
                    </a:p>
                  </a:txBody>
                  <a:tcPr/>
                </a:tc>
                <a:tc>
                  <a:txBody>
                    <a:bodyPr/>
                    <a:lstStyle/>
                    <a:p>
                      <a:r>
                        <a:rPr lang="en-HK" sz="1000" dirty="0"/>
                        <a:t>0.94</a:t>
                      </a:r>
                    </a:p>
                  </a:txBody>
                  <a:tcPr/>
                </a:tc>
                <a:tc>
                  <a:txBody>
                    <a:bodyPr/>
                    <a:lstStyle/>
                    <a:p>
                      <a:r>
                        <a:rPr lang="en-HK" sz="1000" dirty="0"/>
                        <a:t>0.93</a:t>
                      </a:r>
                    </a:p>
                  </a:txBody>
                  <a:tcPr/>
                </a:tc>
                <a:extLst>
                  <a:ext uri="{0D108BD9-81ED-4DB2-BD59-A6C34878D82A}">
                    <a16:rowId xmlns:a16="http://schemas.microsoft.com/office/drawing/2014/main" val="827898139"/>
                  </a:ext>
                </a:extLst>
              </a:tr>
              <a:tr h="232604">
                <a:tc>
                  <a:txBody>
                    <a:bodyPr/>
                    <a:lstStyle/>
                    <a:p>
                      <a:r>
                        <a:rPr lang="en-HK" sz="1000" dirty="0"/>
                        <a:t>SVM</a:t>
                      </a:r>
                    </a:p>
                  </a:txBody>
                  <a:tcPr/>
                </a:tc>
                <a:tc>
                  <a:txBody>
                    <a:bodyPr/>
                    <a:lstStyle/>
                    <a:p>
                      <a:r>
                        <a:rPr lang="en-HK" sz="1000" dirty="0"/>
                        <a:t>0.15</a:t>
                      </a:r>
                    </a:p>
                  </a:txBody>
                  <a:tcPr/>
                </a:tc>
                <a:tc>
                  <a:txBody>
                    <a:bodyPr/>
                    <a:lstStyle/>
                    <a:p>
                      <a:r>
                        <a:rPr lang="en-HK" sz="1000" dirty="0"/>
                        <a:t>0.95</a:t>
                      </a:r>
                    </a:p>
                  </a:txBody>
                  <a:tcPr/>
                </a:tc>
                <a:tc>
                  <a:txBody>
                    <a:bodyPr/>
                    <a:lstStyle/>
                    <a:p>
                      <a:r>
                        <a:rPr lang="en-HK" sz="1000" dirty="0"/>
                        <a:t>0.94</a:t>
                      </a:r>
                    </a:p>
                  </a:txBody>
                  <a:tcPr/>
                </a:tc>
                <a:tc>
                  <a:txBody>
                    <a:bodyPr/>
                    <a:lstStyle/>
                    <a:p>
                      <a:r>
                        <a:rPr lang="en-HK" sz="1000" dirty="0"/>
                        <a:t>0.95</a:t>
                      </a:r>
                    </a:p>
                  </a:txBody>
                  <a:tcPr/>
                </a:tc>
                <a:extLst>
                  <a:ext uri="{0D108BD9-81ED-4DB2-BD59-A6C34878D82A}">
                    <a16:rowId xmlns:a16="http://schemas.microsoft.com/office/drawing/2014/main" val="4068581152"/>
                  </a:ext>
                </a:extLst>
              </a:tr>
              <a:tr h="232604">
                <a:tc>
                  <a:txBody>
                    <a:bodyPr/>
                    <a:lstStyle/>
                    <a:p>
                      <a:r>
                        <a:rPr lang="en-HK" sz="1000" dirty="0"/>
                        <a:t>LDA</a:t>
                      </a:r>
                    </a:p>
                  </a:txBody>
                  <a:tcPr/>
                </a:tc>
                <a:tc>
                  <a:txBody>
                    <a:bodyPr/>
                    <a:lstStyle/>
                    <a:p>
                      <a:r>
                        <a:rPr lang="en-HK" sz="1000" dirty="0"/>
                        <a:t>0.85</a:t>
                      </a:r>
                    </a:p>
                  </a:txBody>
                  <a:tcPr/>
                </a:tc>
                <a:tc>
                  <a:txBody>
                    <a:bodyPr/>
                    <a:lstStyle/>
                    <a:p>
                      <a:r>
                        <a:rPr lang="en-HK" sz="1000" dirty="0"/>
                        <a:t>0.99</a:t>
                      </a:r>
                    </a:p>
                  </a:txBody>
                  <a:tcPr/>
                </a:tc>
                <a:tc>
                  <a:txBody>
                    <a:bodyPr/>
                    <a:lstStyle/>
                    <a:p>
                      <a:r>
                        <a:rPr lang="en-HK" sz="1000" dirty="0"/>
                        <a:t>0.95</a:t>
                      </a:r>
                    </a:p>
                  </a:txBody>
                  <a:tcPr/>
                </a:tc>
                <a:tc>
                  <a:txBody>
                    <a:bodyPr/>
                    <a:lstStyle/>
                    <a:p>
                      <a:r>
                        <a:rPr lang="en-HK" sz="1000" dirty="0"/>
                        <a:t>0.97</a:t>
                      </a:r>
                    </a:p>
                  </a:txBody>
                  <a:tcPr/>
                </a:tc>
                <a:extLst>
                  <a:ext uri="{0D108BD9-81ED-4DB2-BD59-A6C34878D82A}">
                    <a16:rowId xmlns:a16="http://schemas.microsoft.com/office/drawing/2014/main" val="2340007962"/>
                  </a:ext>
                </a:extLst>
              </a:tr>
              <a:tr h="377982">
                <a:tc>
                  <a:txBody>
                    <a:bodyPr/>
                    <a:lstStyle/>
                    <a:p>
                      <a:r>
                        <a:rPr lang="en-HK" sz="1000" dirty="0"/>
                        <a:t>Logistic Regression</a:t>
                      </a:r>
                    </a:p>
                  </a:txBody>
                  <a:tcPr/>
                </a:tc>
                <a:tc>
                  <a:txBody>
                    <a:bodyPr/>
                    <a:lstStyle/>
                    <a:p>
                      <a:r>
                        <a:rPr lang="en-HK" sz="1000" dirty="0"/>
                        <a:t>0.92</a:t>
                      </a:r>
                    </a:p>
                  </a:txBody>
                  <a:tcPr/>
                </a:tc>
                <a:tc>
                  <a:txBody>
                    <a:bodyPr/>
                    <a:lstStyle/>
                    <a:p>
                      <a:r>
                        <a:rPr lang="en-HK" sz="1000" dirty="0"/>
                        <a:t>0.99</a:t>
                      </a:r>
                    </a:p>
                  </a:txBody>
                  <a:tcPr/>
                </a:tc>
                <a:tc>
                  <a:txBody>
                    <a:bodyPr/>
                    <a:lstStyle/>
                    <a:p>
                      <a:r>
                        <a:rPr lang="en-HK" sz="1000" dirty="0"/>
                        <a:t>0.96</a:t>
                      </a:r>
                    </a:p>
                  </a:txBody>
                  <a:tcPr/>
                </a:tc>
                <a:tc>
                  <a:txBody>
                    <a:bodyPr/>
                    <a:lstStyle/>
                    <a:p>
                      <a:r>
                        <a:rPr lang="en-HK" sz="1000" dirty="0"/>
                        <a:t>0.96</a:t>
                      </a:r>
                    </a:p>
                  </a:txBody>
                  <a:tcPr/>
                </a:tc>
                <a:extLst>
                  <a:ext uri="{0D108BD9-81ED-4DB2-BD59-A6C34878D82A}">
                    <a16:rowId xmlns:a16="http://schemas.microsoft.com/office/drawing/2014/main" val="835435311"/>
                  </a:ext>
                </a:extLst>
              </a:tr>
            </a:tbl>
          </a:graphicData>
        </a:graphic>
      </p:graphicFrame>
      <p:sp>
        <p:nvSpPr>
          <p:cNvPr id="2" name="Rectangle 12">
            <a:extLst>
              <a:ext uri="{FF2B5EF4-FFF2-40B4-BE49-F238E27FC236}">
                <a16:creationId xmlns:a16="http://schemas.microsoft.com/office/drawing/2014/main" id="{4EC72D87-DCDF-4C8E-9B97-DD4FA8780927}"/>
              </a:ext>
            </a:extLst>
          </p:cNvPr>
          <p:cNvSpPr/>
          <p:nvPr/>
        </p:nvSpPr>
        <p:spPr>
          <a:xfrm>
            <a:off x="4196068" y="1443395"/>
            <a:ext cx="3794332" cy="1815695"/>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marL="171450" indent="-171450" algn="just">
              <a:buFont typeface="Wingdings" charset="2"/>
              <a:buChar char="Ø"/>
            </a:pPr>
            <a:r>
              <a:rPr lang="en-US" sz="1000" dirty="0"/>
              <a:t>PCA projects high dimensional data to lower dimensional space. Given by the top right singular vectors of the data matrix, PCA would  retain variance of the data as much as possible. </a:t>
            </a:r>
          </a:p>
          <a:p>
            <a:pPr marL="171450" indent="-171450" algn="just">
              <a:buFont typeface="Wingdings" charset="2"/>
              <a:buChar char="Ø"/>
            </a:pPr>
            <a:r>
              <a:rPr lang="en-US" sz="1000" dirty="0"/>
              <a:t>MDS puts data points into low dimensional space while keeping the distances between data points as much as possible. It can be considered as the transformation given by the top left singular vectors of the data matrix.</a:t>
            </a:r>
          </a:p>
          <a:p>
            <a:pPr marL="171450" indent="-171450" algn="just">
              <a:buFont typeface="Wingdings" charset="2"/>
              <a:buChar char="Ø"/>
            </a:pPr>
            <a:r>
              <a:rPr lang="en-US" sz="1000" dirty="0"/>
              <a:t>t-SNE is a stochastic way to model the high dimensional data. With high probability, it would put “similar” data points into nearby points and “dissimilar” data points into distant points. </a:t>
            </a:r>
          </a:p>
          <a:p>
            <a:pPr algn="just"/>
            <a:endParaRPr lang="en-US" sz="1000" dirty="0"/>
          </a:p>
        </p:txBody>
      </p:sp>
      <p:sp>
        <p:nvSpPr>
          <p:cNvPr id="3" name="Rectangle 12">
            <a:extLst>
              <a:ext uri="{FF2B5EF4-FFF2-40B4-BE49-F238E27FC236}">
                <a16:creationId xmlns:a16="http://schemas.microsoft.com/office/drawing/2014/main" id="{96047FE0-7440-4EF1-BA6A-847BFCFA9A3D}"/>
              </a:ext>
            </a:extLst>
          </p:cNvPr>
          <p:cNvSpPr/>
          <p:nvPr/>
        </p:nvSpPr>
        <p:spPr>
          <a:xfrm>
            <a:off x="4198834" y="5497090"/>
            <a:ext cx="3794332" cy="1181119"/>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marL="171450" indent="-171450" algn="just">
              <a:buFont typeface="Wingdings" charset="2"/>
              <a:buChar char="Ø"/>
            </a:pPr>
            <a:r>
              <a:rPr lang="en-US" sz="1000" dirty="0"/>
              <a:t>Random Forest uses multiple decision trees aiming to reduce the variance when do classification.</a:t>
            </a:r>
          </a:p>
          <a:p>
            <a:pPr marL="171450" indent="-171450" algn="just">
              <a:buFont typeface="Wingdings" charset="2"/>
              <a:buChar char="Ø"/>
            </a:pPr>
            <a:r>
              <a:rPr lang="en-US" sz="1000" dirty="0"/>
              <a:t>SVM constructs set of hyperplanes to separate the data. </a:t>
            </a:r>
          </a:p>
          <a:p>
            <a:pPr marL="171450" indent="-171450" algn="just">
              <a:buFont typeface="Wingdings" charset="2"/>
              <a:buChar char="Ø"/>
            </a:pPr>
            <a:r>
              <a:rPr lang="en-US" sz="1000" dirty="0"/>
              <a:t>LDA assume that the dataset follows normal distribution and do classification based on the assumption.</a:t>
            </a:r>
          </a:p>
          <a:p>
            <a:pPr marL="171450" indent="-171450" algn="just">
              <a:buFont typeface="Wingdings" charset="2"/>
              <a:buChar char="Ø"/>
            </a:pPr>
            <a:r>
              <a:rPr lang="en-US" sz="1000" dirty="0"/>
              <a:t>Logistic Regression is commonly used to do binary classification but can be extended for multiple classes.</a:t>
            </a:r>
          </a:p>
        </p:txBody>
      </p:sp>
      <p:sp>
        <p:nvSpPr>
          <p:cNvPr id="5" name="Rectangle 12">
            <a:extLst>
              <a:ext uri="{FF2B5EF4-FFF2-40B4-BE49-F238E27FC236}">
                <a16:creationId xmlns:a16="http://schemas.microsoft.com/office/drawing/2014/main" id="{00EB1AB2-B011-4CA6-A98E-5595EF0FCB00}"/>
              </a:ext>
            </a:extLst>
          </p:cNvPr>
          <p:cNvSpPr/>
          <p:nvPr/>
        </p:nvSpPr>
        <p:spPr>
          <a:xfrm>
            <a:off x="4198834" y="4404554"/>
            <a:ext cx="3794332" cy="828904"/>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As we can see in the plots, PCA runs</a:t>
            </a:r>
            <a:r>
              <a:rPr lang="en-US" altLang="zh-CN" sz="1000" dirty="0"/>
              <a:t> very fast, while t-SNE would take a lot more time to compute. However, t-SNE gives clear boundaries between classes while PCA and MDS could not since the top 2 singular vectors may not be able to provide enough information. </a:t>
            </a:r>
          </a:p>
          <a:p>
            <a:pPr algn="just"/>
            <a:endParaRPr lang="en-US" sz="1000" dirty="0"/>
          </a:p>
        </p:txBody>
      </p:sp>
      <p:sp>
        <p:nvSpPr>
          <p:cNvPr id="6" name="Rectangle 12">
            <a:extLst>
              <a:ext uri="{FF2B5EF4-FFF2-40B4-BE49-F238E27FC236}">
                <a16:creationId xmlns:a16="http://schemas.microsoft.com/office/drawing/2014/main" id="{764B20F2-1D3C-48FE-8518-4A723A9C9D10}"/>
              </a:ext>
            </a:extLst>
          </p:cNvPr>
          <p:cNvSpPr/>
          <p:nvPr/>
        </p:nvSpPr>
        <p:spPr>
          <a:xfrm>
            <a:off x="8203113" y="2702476"/>
            <a:ext cx="3794332" cy="827518"/>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As shown in the table, in most of the cases, using the features extracted by pretrained neural networks would increase the performance of traditional classification methods, especially on SVM. Also for MNIST data, feature extraction by scattering net enjoy the best performance.</a:t>
            </a:r>
          </a:p>
        </p:txBody>
      </p:sp>
      <p:pic>
        <p:nvPicPr>
          <p:cNvPr id="12" name="图片 11" descr="图表, 散点图&#10;&#10;描述已自动生成">
            <a:extLst>
              <a:ext uri="{FF2B5EF4-FFF2-40B4-BE49-F238E27FC236}">
                <a16:creationId xmlns:a16="http://schemas.microsoft.com/office/drawing/2014/main" id="{57B9206F-9F26-4E67-A374-0274B8B29D1D}"/>
              </a:ext>
            </a:extLst>
          </p:cNvPr>
          <p:cNvPicPr>
            <a:picLocks noChangeAspect="1"/>
          </p:cNvPicPr>
          <p:nvPr/>
        </p:nvPicPr>
        <p:blipFill>
          <a:blip r:embed="rId3"/>
          <a:stretch>
            <a:fillRect/>
          </a:stretch>
        </p:blipFill>
        <p:spPr>
          <a:xfrm>
            <a:off x="3985278" y="3270938"/>
            <a:ext cx="1476112" cy="1107085"/>
          </a:xfrm>
          <a:prstGeom prst="rect">
            <a:avLst/>
          </a:prstGeom>
        </p:spPr>
      </p:pic>
      <p:pic>
        <p:nvPicPr>
          <p:cNvPr id="15" name="图片 14" descr="图表, 散点图&#10;&#10;描述已自动生成">
            <a:extLst>
              <a:ext uri="{FF2B5EF4-FFF2-40B4-BE49-F238E27FC236}">
                <a16:creationId xmlns:a16="http://schemas.microsoft.com/office/drawing/2014/main" id="{4AAA19BC-BA39-458D-A5AF-E0DAFD35505F}"/>
              </a:ext>
            </a:extLst>
          </p:cNvPr>
          <p:cNvPicPr>
            <a:picLocks noChangeAspect="1"/>
          </p:cNvPicPr>
          <p:nvPr/>
        </p:nvPicPr>
        <p:blipFill>
          <a:blip r:embed="rId4"/>
          <a:stretch>
            <a:fillRect/>
          </a:stretch>
        </p:blipFill>
        <p:spPr>
          <a:xfrm>
            <a:off x="5341597" y="3278280"/>
            <a:ext cx="1476113" cy="1107085"/>
          </a:xfrm>
          <a:prstGeom prst="rect">
            <a:avLst/>
          </a:prstGeom>
        </p:spPr>
      </p:pic>
      <p:pic>
        <p:nvPicPr>
          <p:cNvPr id="24" name="图片 23" descr="图表, 散点图&#10;&#10;描述已自动生成">
            <a:extLst>
              <a:ext uri="{FF2B5EF4-FFF2-40B4-BE49-F238E27FC236}">
                <a16:creationId xmlns:a16="http://schemas.microsoft.com/office/drawing/2014/main" id="{CA0E2E86-3B18-4AEC-807B-67F4E05185BD}"/>
              </a:ext>
            </a:extLst>
          </p:cNvPr>
          <p:cNvPicPr>
            <a:picLocks noChangeAspect="1"/>
          </p:cNvPicPr>
          <p:nvPr/>
        </p:nvPicPr>
        <p:blipFill>
          <a:blip r:embed="rId5"/>
          <a:stretch>
            <a:fillRect/>
          </a:stretch>
        </p:blipFill>
        <p:spPr>
          <a:xfrm>
            <a:off x="6697916" y="3270938"/>
            <a:ext cx="1476113" cy="1107085"/>
          </a:xfrm>
          <a:prstGeom prst="rect">
            <a:avLst/>
          </a:prstGeom>
        </p:spPr>
      </p:pic>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1001</TotalTime>
  <Words>722</Words>
  <Application>Microsoft Office PowerPoint</Application>
  <PresentationFormat>Widescreen</PresentationFormat>
  <Paragraphs>60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jiaminwu4@gmail.com</cp:lastModifiedBy>
  <cp:revision>226</cp:revision>
  <dcterms:created xsi:type="dcterms:W3CDTF">2017-03-11T12:28:27Z</dcterms:created>
  <dcterms:modified xsi:type="dcterms:W3CDTF">2020-10-03T10:59:37Z</dcterms:modified>
</cp:coreProperties>
</file>