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4"/>
    <p:restoredTop sz="95244" autoAdjust="0"/>
  </p:normalViewPr>
  <p:slideViewPr>
    <p:cSldViewPr snapToGrid="0" snapToObjects="1">
      <p:cViewPr varScale="1">
        <p:scale>
          <a:sx n="84" d="100"/>
          <a:sy n="84" d="100"/>
        </p:scale>
        <p:origin x="91" y="187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755"/>
            <a:ext cx="12192000" cy="981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MATH 6380O </a:t>
            </a:r>
            <a:r>
              <a:rPr lang="en-US" dirty="0"/>
              <a:t>Mini-Project 1</a:t>
            </a:r>
            <a:r>
              <a:rPr lang="en-US" altLang="zh-CN" dirty="0">
                <a:solidFill>
                  <a:schemeClr val="bg1"/>
                </a:solidFill>
              </a:rPr>
              <a:t>: MNIST Classification by Feature Extraction and Transfer Learning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Ping Liu</a:t>
            </a:r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Yixuan</a:t>
            </a:r>
            <a:r>
              <a:rPr lang="en-US" sz="1000" dirty="0">
                <a:solidFill>
                  <a:schemeClr val="bg1"/>
                </a:solidFill>
              </a:rPr>
              <a:t> Liu</a:t>
            </a:r>
            <a:r>
              <a:rPr lang="en-US" sz="1000" baseline="30000" dirty="0">
                <a:solidFill>
                  <a:schemeClr val="bg1"/>
                </a:solidFill>
              </a:rPr>
              <a:t>1 </a:t>
            </a:r>
            <a:r>
              <a:rPr lang="en-US" sz="1000" dirty="0">
                <a:solidFill>
                  <a:schemeClr val="bg1"/>
                </a:solidFill>
              </a:rPr>
              <a:t>, Yi Rong</a:t>
            </a:r>
            <a:r>
              <a:rPr lang="en-US" sz="1000" baseline="30000" dirty="0">
                <a:solidFill>
                  <a:schemeClr val="bg1"/>
                </a:solidFill>
              </a:rPr>
              <a:t>1  </a:t>
            </a:r>
            <a:r>
              <a:rPr lang="en-US" sz="1000" dirty="0">
                <a:solidFill>
                  <a:schemeClr val="bg1"/>
                </a:solidFill>
              </a:rPr>
              <a:t>and Chang Zhu</a:t>
            </a:r>
            <a:r>
              <a:rPr lang="en-US" sz="1000" baseline="30000" dirty="0">
                <a:solidFill>
                  <a:schemeClr val="bg1"/>
                </a:solidFill>
              </a:rPr>
              <a:t>1 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: Department of Mathematics, HKUST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596" y="1443396"/>
            <a:ext cx="3794332" cy="98361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For the first mini-project, we decide to use Autoencoder, CNN to extract the features and then classify the MNIST dataset. Because it’s well known that convolution neural network has overwhelming performance in  </a:t>
            </a:r>
            <a:r>
              <a:rPr lang="en-US" altLang="zh-CN" sz="1000" dirty="0"/>
              <a:t>image processing issues. We also use transfer learning which greatly reduces training time.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4895" y="2555511"/>
            <a:ext cx="3794332" cy="2649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 MINST Database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220341" y="1461107"/>
            <a:ext cx="3801227" cy="82773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/>
              <a:t>Methodology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CNN extract the features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Manifold learning visualize the features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last layer classify the test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3951" y="2808872"/>
            <a:ext cx="3795276" cy="54688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The MNIST database contains 60,000 training images and 10,000 testing images.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06746" y="5211713"/>
            <a:ext cx="3773842" cy="13094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/>
          </a:p>
          <a:p>
            <a:pPr algn="just"/>
            <a:r>
              <a:rPr lang="en-US" altLang="zh-CN" sz="1000" b="1" dirty="0"/>
              <a:t>Autoencoder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Yi</a:t>
            </a:r>
            <a:r>
              <a:rPr lang="en-HK" altLang="zh-CN" sz="1000" dirty="0" err="1"/>
              <a:t>xuan</a:t>
            </a:r>
            <a:r>
              <a:rPr lang="zh-CN" altLang="en-US" sz="1000" dirty="0"/>
              <a:t> </a:t>
            </a:r>
            <a:r>
              <a:rPr lang="en-HK" altLang="zh-CN" sz="1000" dirty="0"/>
              <a:t>Liu, Ping Liu</a:t>
            </a:r>
            <a:endParaRPr lang="en-US" sz="1000" dirty="0"/>
          </a:p>
          <a:p>
            <a:pPr algn="just"/>
            <a:r>
              <a:rPr lang="en-US" altLang="zh-CN" sz="1000" b="1" dirty="0"/>
              <a:t>CNN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Chang Zhu, Ping Liu</a:t>
            </a:r>
          </a:p>
          <a:p>
            <a:pPr algn="just"/>
            <a:r>
              <a:rPr lang="en-US" altLang="zh-CN" sz="1000" b="1" dirty="0"/>
              <a:t>CNN with Transfer Learning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Yi</a:t>
            </a:r>
            <a:r>
              <a:rPr lang="en-HK" altLang="zh-CN" sz="1000" dirty="0"/>
              <a:t> </a:t>
            </a:r>
            <a:r>
              <a:rPr lang="en-HK" altLang="zh-CN" sz="1000" dirty="0" err="1"/>
              <a:t>Rong</a:t>
            </a:r>
            <a:endParaRPr lang="en-US" sz="1000" dirty="0"/>
          </a:p>
          <a:p>
            <a:pPr algn="just"/>
            <a:r>
              <a:rPr lang="en-US" altLang="zh-CN" sz="1000" b="1" dirty="0"/>
              <a:t>Poster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Ping Liu, Yi </a:t>
            </a:r>
            <a:r>
              <a:rPr lang="en-US" sz="1000" dirty="0" err="1"/>
              <a:t>Rong</a:t>
            </a: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206746" y="4989753"/>
            <a:ext cx="3773842" cy="2334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</a:t>
            </a:r>
            <a:r>
              <a:rPr lang="en-US" altLang="zh-CN" sz="1200" dirty="0"/>
              <a:t>Contribution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A380B9-8D7A-4713-A872-999562902433}"/>
              </a:ext>
            </a:extLst>
          </p:cNvPr>
          <p:cNvSpPr/>
          <p:nvPr/>
        </p:nvSpPr>
        <p:spPr>
          <a:xfrm>
            <a:off x="8206746" y="1187710"/>
            <a:ext cx="3794332" cy="2649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 </a:t>
            </a:r>
            <a:r>
              <a:rPr lang="en-US" altLang="zh-CN" sz="1200" dirty="0"/>
              <a:t>CNN 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D1F5C-90B5-4D89-8C49-F2D9AFD94DED}"/>
              </a:ext>
            </a:extLst>
          </p:cNvPr>
          <p:cNvSpPr/>
          <p:nvPr/>
        </p:nvSpPr>
        <p:spPr>
          <a:xfrm>
            <a:off x="5862459" y="1396253"/>
            <a:ext cx="2125849" cy="280276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/>
              <a:t>Methodology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Train a simple convnet on the MNIST dataset the first 5 digits [0..4]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Freeze convolutional layers and fine-tune dense layers for the classification of digits [5..9].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last layer classify the test data</a:t>
            </a:r>
            <a:endParaRPr lang="en-US" sz="1000" b="1" dirty="0"/>
          </a:p>
          <a:p>
            <a:pPr algn="just"/>
            <a:endParaRPr lang="en-US" sz="1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3700B0-48CC-421A-892B-A376E5C400CB}"/>
              </a:ext>
            </a:extLst>
          </p:cNvPr>
          <p:cNvSpPr/>
          <p:nvPr/>
        </p:nvSpPr>
        <p:spPr>
          <a:xfrm>
            <a:off x="4193976" y="1184676"/>
            <a:ext cx="3794332" cy="264920"/>
          </a:xfrm>
          <a:prstGeom prst="rect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</a:t>
            </a:r>
            <a:r>
              <a:rPr lang="en-US" altLang="zh-CN" sz="1200" dirty="0"/>
              <a:t>CNN with Transfer Learning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538494-E689-4647-B9FA-3200B932D02A}"/>
              </a:ext>
            </a:extLst>
          </p:cNvPr>
          <p:cNvSpPr/>
          <p:nvPr/>
        </p:nvSpPr>
        <p:spPr>
          <a:xfrm>
            <a:off x="10353470" y="2279943"/>
            <a:ext cx="1668098" cy="191165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50" b="1" dirty="0"/>
          </a:p>
          <a:p>
            <a:pPr algn="just"/>
            <a:r>
              <a:rPr lang="en-US" altLang="zh-CN" sz="1050" b="1" dirty="0"/>
              <a:t>Classification Result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zh-CN" altLang="en-US" sz="1000" dirty="0"/>
              <a:t> </a:t>
            </a:r>
            <a:r>
              <a:rPr lang="en-US" altLang="zh-CN" sz="1000" dirty="0"/>
              <a:t>train loss: 0.0570 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 test accuracy: 0.9805</a:t>
            </a:r>
            <a:endParaRPr lang="en-US" altLang="zh-CN" sz="1000" b="1" dirty="0"/>
          </a:p>
          <a:p>
            <a:pPr algn="just"/>
            <a:endParaRPr lang="en-US" altLang="zh-CN" sz="1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ACCF311-20B3-4BF4-A37F-78A6E764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236" y="2297321"/>
            <a:ext cx="2098131" cy="191165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BA0CB41-1203-4A17-A43E-86AFE3BE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55" y="1444753"/>
            <a:ext cx="1632004" cy="507636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D610CA5-C5B4-4A9D-B9C3-C93476CE1468}"/>
              </a:ext>
            </a:extLst>
          </p:cNvPr>
          <p:cNvSpPr/>
          <p:nvPr/>
        </p:nvSpPr>
        <p:spPr>
          <a:xfrm>
            <a:off x="5862459" y="4199020"/>
            <a:ext cx="2125849" cy="232209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50" b="1" dirty="0"/>
          </a:p>
          <a:p>
            <a:pPr algn="just"/>
            <a:r>
              <a:rPr lang="en-US" altLang="zh-CN" sz="1050" b="1" dirty="0"/>
              <a:t>CNN trained by digits[0..4] 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zh-CN" altLang="en-US" sz="1000" dirty="0"/>
              <a:t> </a:t>
            </a:r>
            <a:r>
              <a:rPr lang="en-US" altLang="zh-CN" sz="1000" dirty="0"/>
              <a:t>test loss: 0.0066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 test accuracy: 0.9978</a:t>
            </a:r>
          </a:p>
          <a:p>
            <a:pPr marL="171450" indent="-171450" algn="just">
              <a:buFont typeface="Wingdings" charset="2"/>
              <a:buChar char="Ø"/>
            </a:pP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endParaRPr lang="en-US" altLang="zh-CN" sz="1000" b="1" dirty="0"/>
          </a:p>
          <a:p>
            <a:pPr algn="just"/>
            <a:r>
              <a:rPr lang="en-US" altLang="zh-CN" sz="1050" b="1" dirty="0"/>
              <a:t>CNN transferred to digits[5..9]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zh-CN" altLang="en-US" sz="1000" dirty="0"/>
              <a:t> </a:t>
            </a:r>
            <a:r>
              <a:rPr lang="en-US" altLang="zh-CN" sz="1000" dirty="0"/>
              <a:t>test loss: 0.0253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 test accuracy: 0.9909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endParaRPr lang="en-US" altLang="zh-CN" sz="1000" b="1" dirty="0"/>
          </a:p>
          <a:p>
            <a:pPr algn="just"/>
            <a:endParaRPr lang="en-US" altLang="zh-CN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6B1C51-13E7-42EF-921A-29C3957A620A}"/>
              </a:ext>
            </a:extLst>
          </p:cNvPr>
          <p:cNvSpPr/>
          <p:nvPr/>
        </p:nvSpPr>
        <p:spPr>
          <a:xfrm>
            <a:off x="156910" y="3459851"/>
            <a:ext cx="3794332" cy="2649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3.Autoencoder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69AE7-B634-4621-A354-BCF9B28E2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67" y="4590272"/>
            <a:ext cx="2176861" cy="18877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972A2D9-CE74-4A87-8ECC-64394415D61E}"/>
              </a:ext>
            </a:extLst>
          </p:cNvPr>
          <p:cNvSpPr/>
          <p:nvPr/>
        </p:nvSpPr>
        <p:spPr>
          <a:xfrm>
            <a:off x="146567" y="3737624"/>
            <a:ext cx="3801227" cy="82773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/>
              <a:t>Methodology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CNN extract the features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Visualize the features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SVM classify the test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AAC158-3BA7-4DA4-B7DD-AC317FB4B495}"/>
              </a:ext>
            </a:extLst>
          </p:cNvPr>
          <p:cNvSpPr/>
          <p:nvPr/>
        </p:nvSpPr>
        <p:spPr>
          <a:xfrm>
            <a:off x="2323429" y="4578214"/>
            <a:ext cx="1624365" cy="191165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50" b="1" dirty="0"/>
          </a:p>
          <a:p>
            <a:pPr algn="just"/>
            <a:r>
              <a:rPr lang="en-US" altLang="zh-CN" sz="1050" b="1" dirty="0"/>
              <a:t>Classification Result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zh-CN" altLang="en-US" sz="1000" dirty="0"/>
              <a:t> </a:t>
            </a:r>
            <a:r>
              <a:rPr lang="en-US" altLang="zh-CN" sz="1000" dirty="0"/>
              <a:t>train loss: 0.2322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/>
              <a:t> test accuracy: 0.6535</a:t>
            </a:r>
            <a:endParaRPr lang="en-US" altLang="zh-CN" sz="1000" b="1" dirty="0"/>
          </a:p>
          <a:p>
            <a:pPr algn="just"/>
            <a:endParaRPr lang="en-US" altLang="zh-CN" sz="1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021D2-9094-4B8D-BD68-3FD7CD0A4AB3}"/>
              </a:ext>
            </a:extLst>
          </p:cNvPr>
          <p:cNvSpPr/>
          <p:nvPr/>
        </p:nvSpPr>
        <p:spPr>
          <a:xfrm>
            <a:off x="8205882" y="4217450"/>
            <a:ext cx="3815686" cy="2582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6. </a:t>
            </a:r>
            <a:r>
              <a:rPr lang="en-US" altLang="zh-CN" sz="1200" dirty="0"/>
              <a:t>Conclusion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49746-41B9-4D1B-99CB-9965CB22BA6C}"/>
              </a:ext>
            </a:extLst>
          </p:cNvPr>
          <p:cNvSpPr/>
          <p:nvPr/>
        </p:nvSpPr>
        <p:spPr>
          <a:xfrm>
            <a:off x="8206746" y="4457307"/>
            <a:ext cx="3773842" cy="53244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Autoencoder do not have good performance. But CNN has outstanding performance in this classification issue. It also has a great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306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Ping LIU</cp:lastModifiedBy>
  <cp:revision>120</cp:revision>
  <dcterms:created xsi:type="dcterms:W3CDTF">2017-03-11T12:28:27Z</dcterms:created>
  <dcterms:modified xsi:type="dcterms:W3CDTF">2018-02-26T14:33:52Z</dcterms:modified>
</cp:coreProperties>
</file>