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4"/>
    <p:restoredTop sz="95232" autoAdjust="0"/>
  </p:normalViewPr>
  <p:slideViewPr>
    <p:cSldViewPr snapToGrid="0" snapToObjects="1">
      <p:cViewPr varScale="1">
        <p:scale>
          <a:sx n="86" d="100"/>
          <a:sy n="86" d="100"/>
        </p:scale>
        <p:origin x="758" y="58"/>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2/27/2018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openreview.net/profile?email=st70712@gmail.com"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openreview.net/profile?email=cpchen@cse.nsysu.edu.t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6380O </a:t>
            </a:r>
            <a:r>
              <a:rPr lang="en-US" dirty="0"/>
              <a:t>Project </a:t>
            </a:r>
            <a:r>
              <a:rPr lang="en-US" altLang="zh-CN" dirty="0"/>
              <a:t>I</a:t>
            </a:r>
            <a:r>
              <a:rPr lang="en-US" altLang="zh-CN" dirty="0">
                <a:solidFill>
                  <a:schemeClr val="bg1"/>
                </a:solidFill>
              </a:rPr>
              <a:t>: Multi-Task CNN on MNIST</a:t>
            </a:r>
          </a:p>
          <a:p>
            <a:pPr algn="ctr"/>
            <a:r>
              <a:rPr lang="en-US" sz="1000" dirty="0">
                <a:solidFill>
                  <a:schemeClr val="bg1"/>
                </a:solidFill>
              </a:rPr>
              <a:t>Ye Yushi and Mao </a:t>
            </a:r>
            <a:r>
              <a:rPr lang="en-US" sz="1000" dirty="0" err="1">
                <a:solidFill>
                  <a:schemeClr val="bg1"/>
                </a:solidFill>
              </a:rPr>
              <a:t>Hongyu</a:t>
            </a:r>
            <a:r>
              <a:rPr lang="en-US" sz="1000" dirty="0">
                <a:solidFill>
                  <a:schemeClr val="bg1"/>
                </a:solidFill>
              </a:rPr>
              <a:t> {</a:t>
            </a:r>
            <a:r>
              <a:rPr lang="en-US" sz="1000" dirty="0" err="1">
                <a:solidFill>
                  <a:schemeClr val="bg1"/>
                </a:solidFill>
              </a:rPr>
              <a:t>yyeaf</a:t>
            </a:r>
            <a:r>
              <a:rPr lang="en-US" sz="1000" dirty="0">
                <a:solidFill>
                  <a:schemeClr val="bg1"/>
                </a:solidFill>
              </a:rPr>
              <a:t>, </a:t>
            </a:r>
            <a:r>
              <a:rPr lang="en-US" sz="1000" dirty="0" err="1">
                <a:solidFill>
                  <a:schemeClr val="bg1"/>
                </a:solidFill>
              </a:rPr>
              <a:t>hmaoab</a:t>
            </a:r>
            <a:r>
              <a:rPr lang="en-US" sz="1000" dirty="0">
                <a:solidFill>
                  <a:schemeClr val="bg1"/>
                </a:solidFill>
              </a:rPr>
              <a:t> }@ust.hk</a:t>
            </a:r>
          </a:p>
          <a:p>
            <a:pPr algn="ctr"/>
            <a:r>
              <a:rPr lang="en-US" sz="1000" dirty="0">
                <a:solidFill>
                  <a:schemeClr val="bg1"/>
                </a:solidFill>
              </a:rPr>
              <a:t>Department of Mathematics,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137082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MNIST has been a benchmark dataset for Deep Learning study for a long time. It has been well solved since the CNN method (</a:t>
            </a:r>
            <a:r>
              <a:rPr lang="en-US" sz="1000" dirty="0" err="1"/>
              <a:t>LeCun</a:t>
            </a:r>
            <a:r>
              <a:rPr lang="en-US" sz="1000" dirty="0"/>
              <a:t> et al. 1998). By far, the state-of-art deep neural network models has reached error rates lower than 0.3%. Since MNIST served as a good test dataset with well-established benchmark, here we use MNIST together with two MNIST-like dataset (</a:t>
            </a:r>
            <a:r>
              <a:rPr lang="en-US" sz="1000" dirty="0" err="1"/>
              <a:t>FashionMNIST</a:t>
            </a:r>
            <a:r>
              <a:rPr lang="en-US" sz="1000" dirty="0"/>
              <a:t>, </a:t>
            </a:r>
            <a:r>
              <a:rPr lang="en-US" sz="1000" dirty="0" err="1"/>
              <a:t>NotMNIST</a:t>
            </a:r>
            <a:r>
              <a:rPr lang="en-US" sz="1000" dirty="0"/>
              <a:t>) to explore if the implementation of multi-task transfer learning method can do better than simple CNN network on MNIST only.</a:t>
            </a:r>
          </a:p>
        </p:txBody>
      </p:sp>
      <p:sp>
        <p:nvSpPr>
          <p:cNvPr id="18" name="Rectangle 17"/>
          <p:cNvSpPr/>
          <p:nvPr/>
        </p:nvSpPr>
        <p:spPr>
          <a:xfrm>
            <a:off x="4191876" y="2904402"/>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All-Convolution Network</a:t>
            </a:r>
            <a:endParaRPr lang="en-US" sz="1200" dirty="0"/>
          </a:p>
        </p:txBody>
      </p:sp>
      <p:sp>
        <p:nvSpPr>
          <p:cNvPr id="8" name="Rectangle 7"/>
          <p:cNvSpPr/>
          <p:nvPr/>
        </p:nvSpPr>
        <p:spPr>
          <a:xfrm>
            <a:off x="172733" y="2910949"/>
            <a:ext cx="3794332" cy="28531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Multi-task learning framework</a:t>
            </a:r>
            <a:endParaRPr lang="en-US" sz="1200" dirty="0"/>
          </a:p>
        </p:txBody>
      </p:sp>
      <p:sp>
        <p:nvSpPr>
          <p:cNvPr id="11" name="Rectangle 10"/>
          <p:cNvSpPr/>
          <p:nvPr/>
        </p:nvSpPr>
        <p:spPr>
          <a:xfrm>
            <a:off x="171375" y="3175869"/>
            <a:ext cx="3795690" cy="350234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15" name="Rectangle 14"/>
          <p:cNvSpPr/>
          <p:nvPr/>
        </p:nvSpPr>
        <p:spPr>
          <a:xfrm>
            <a:off x="8240199" y="5037406"/>
            <a:ext cx="3794332" cy="157645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[1] Yann </a:t>
            </a:r>
            <a:r>
              <a:rPr lang="en-US" sz="1000" dirty="0" err="1"/>
              <a:t>LeCun</a:t>
            </a:r>
            <a:r>
              <a:rPr lang="en-US" sz="1000" dirty="0"/>
              <a:t>, </a:t>
            </a:r>
            <a:r>
              <a:rPr lang="en-US" sz="1000" dirty="0" err="1"/>
              <a:t>L´eon</a:t>
            </a:r>
            <a:r>
              <a:rPr lang="en-US" sz="1000" dirty="0"/>
              <a:t> </a:t>
            </a:r>
            <a:r>
              <a:rPr lang="en-US" sz="1000" dirty="0" err="1"/>
              <a:t>Bottou</a:t>
            </a:r>
            <a:r>
              <a:rPr lang="en-US" sz="1000" dirty="0"/>
              <a:t>, </a:t>
            </a:r>
            <a:r>
              <a:rPr lang="en-US" sz="1000" dirty="0" err="1"/>
              <a:t>Yoshua</a:t>
            </a:r>
            <a:r>
              <a:rPr lang="en-US" sz="1000" dirty="0"/>
              <a:t> </a:t>
            </a:r>
            <a:r>
              <a:rPr lang="en-US" sz="1000" dirty="0" err="1"/>
              <a:t>Bengio</a:t>
            </a:r>
            <a:r>
              <a:rPr lang="en-US" sz="1000" dirty="0"/>
              <a:t>, and Patrick </a:t>
            </a:r>
            <a:r>
              <a:rPr lang="en-US" sz="1000" dirty="0" err="1"/>
              <a:t>Haffner</a:t>
            </a:r>
            <a:r>
              <a:rPr lang="en-US" sz="1000" dirty="0"/>
              <a:t>. Gradient-based learning applied to document recognition. Proceedings of the IEEE, 86(11):2278–2324, 1998.</a:t>
            </a:r>
          </a:p>
          <a:p>
            <a:r>
              <a:rPr lang="en-US" sz="1000" dirty="0"/>
              <a:t>[2] Sebastian Ruder, An Overview of Multi-Task Learning in Deep Neural Networks, arXiv:1706.05098</a:t>
            </a:r>
          </a:p>
          <a:p>
            <a:r>
              <a:rPr lang="en-US" sz="1000" dirty="0"/>
              <a:t>[3] Sebastian Ruder. An overview of multi-task learning in deep neural networks. </a:t>
            </a:r>
            <a:r>
              <a:rPr lang="en-US" sz="1000" dirty="0" err="1"/>
              <a:t>arXiv</a:t>
            </a:r>
            <a:r>
              <a:rPr lang="en-US" sz="1000" dirty="0"/>
              <a:t> preprint arXiv:1706.05098, 2017.</a:t>
            </a:r>
          </a:p>
          <a:p>
            <a:r>
              <a:rPr lang="en-US" sz="1000" dirty="0"/>
              <a:t>[4]</a:t>
            </a:r>
            <a:r>
              <a:rPr lang="en-US" sz="1000" dirty="0">
                <a:hlinkClick r:id="rId3"/>
              </a:rPr>
              <a:t> Po-Chen Hsieh</a:t>
            </a:r>
            <a:r>
              <a:rPr lang="en-US" sz="1000" dirty="0"/>
              <a:t>, </a:t>
            </a:r>
            <a:r>
              <a:rPr lang="en-US" sz="1000" dirty="0">
                <a:hlinkClick r:id="rId4"/>
              </a:rPr>
              <a:t>Chia-Ping Chen</a:t>
            </a:r>
            <a:r>
              <a:rPr lang="en-US" sz="1000" dirty="0"/>
              <a:t>. </a:t>
            </a:r>
            <a:r>
              <a:rPr lang="en-US" sz="1000"/>
              <a:t>Multi-task Learning on MNIST Image Datasets, under review of ICLR 2018.</a:t>
            </a:r>
          </a:p>
        </p:txBody>
      </p:sp>
      <p:sp>
        <p:nvSpPr>
          <p:cNvPr id="17" name="Rectangle 16"/>
          <p:cNvSpPr/>
          <p:nvPr/>
        </p:nvSpPr>
        <p:spPr>
          <a:xfrm>
            <a:off x="8240199" y="477248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40199" y="2760405"/>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Performance and conclusion</a:t>
            </a:r>
          </a:p>
        </p:txBody>
      </p:sp>
      <p:sp>
        <p:nvSpPr>
          <p:cNvPr id="22" name="Rectangle 21"/>
          <p:cNvSpPr/>
          <p:nvPr/>
        </p:nvSpPr>
        <p:spPr>
          <a:xfrm>
            <a:off x="8232775" y="1453740"/>
            <a:ext cx="3801756" cy="117669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For multi-task learning, firstly we combine the MNIST and Fashion MNIST training set together, i.e. 120,000 examples, each with input size 28*28 and an output 1-hot vector size of 20. Then we train this network with 50 epochs. After that, the parameters of this bi-task model is used to initialize single task classifier. The single-task classifiers are then re-trained to perform their respective classification tasks.</a:t>
            </a:r>
          </a:p>
        </p:txBody>
      </p:sp>
      <p:sp>
        <p:nvSpPr>
          <p:cNvPr id="23" name="Rectangle 22"/>
          <p:cNvSpPr/>
          <p:nvPr/>
        </p:nvSpPr>
        <p:spPr>
          <a:xfrm>
            <a:off x="8232775" y="1178476"/>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Modeling</a:t>
            </a:r>
            <a:r>
              <a:rPr lang="zh-CN" altLang="en-US" sz="1200" dirty="0"/>
              <a:t> </a:t>
            </a:r>
            <a:r>
              <a:rPr lang="en-US" altLang="zh-CN" sz="1200" dirty="0"/>
              <a:t>Training</a:t>
            </a:r>
            <a:endParaRPr lang="en-US" sz="1200" dirty="0"/>
          </a:p>
        </p:txBody>
      </p:sp>
      <p:sp>
        <p:nvSpPr>
          <p:cNvPr id="25" name="Rectangle 24"/>
          <p:cNvSpPr/>
          <p:nvPr/>
        </p:nvSpPr>
        <p:spPr>
          <a:xfrm>
            <a:off x="4190931" y="3169321"/>
            <a:ext cx="3795276" cy="350888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algn="just"/>
            <a:endParaRPr lang="en-US" sz="1000" dirty="0"/>
          </a:p>
          <a:p>
            <a:pPr algn="just"/>
            <a:endParaRPr lang="en-US" sz="1000" dirty="0"/>
          </a:p>
        </p:txBody>
      </p:sp>
      <p:sp>
        <p:nvSpPr>
          <p:cNvPr id="26" name="Rectangle 25"/>
          <p:cNvSpPr/>
          <p:nvPr/>
        </p:nvSpPr>
        <p:spPr>
          <a:xfrm>
            <a:off x="8240199" y="3003534"/>
            <a:ext cx="3794332" cy="168387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pPr algn="just"/>
            <a:r>
              <a:rPr lang="en-US" sz="1000" dirty="0"/>
              <a:t>The results are shown below, we can see multi-task learning do performs well on both datasets, especially for </a:t>
            </a:r>
            <a:r>
              <a:rPr lang="en-US" sz="1000" dirty="0" err="1"/>
              <a:t>FashionMNIST</a:t>
            </a:r>
            <a:r>
              <a:rPr lang="en-US" sz="1000" dirty="0"/>
              <a:t>. It implies that for “hard” learning problems, this method may be very </a:t>
            </a:r>
            <a:r>
              <a:rPr lang="en-US" sz="1000" dirty="0" err="1"/>
              <a:t>usefull</a:t>
            </a:r>
            <a:r>
              <a:rPr lang="en-US" sz="1000" dirty="0"/>
              <a:t>.</a:t>
            </a:r>
          </a:p>
        </p:txBody>
      </p:sp>
      <p:sp>
        <p:nvSpPr>
          <p:cNvPr id="12" name="文本框 11">
            <a:extLst>
              <a:ext uri="{FF2B5EF4-FFF2-40B4-BE49-F238E27FC236}">
                <a16:creationId xmlns:a16="http://schemas.microsoft.com/office/drawing/2014/main" id="{5B75B6B0-8A83-40DE-882D-D0936097D848}"/>
              </a:ext>
            </a:extLst>
          </p:cNvPr>
          <p:cNvSpPr txBox="1"/>
          <p:nvPr/>
        </p:nvSpPr>
        <p:spPr>
          <a:xfrm>
            <a:off x="5634608" y="4850126"/>
            <a:ext cx="65" cy="276999"/>
          </a:xfrm>
          <a:prstGeom prst="rect">
            <a:avLst/>
          </a:prstGeom>
          <a:noFill/>
        </p:spPr>
        <p:txBody>
          <a:bodyPr wrap="none" lIns="0" tIns="0" rIns="0" bIns="0" rtlCol="0">
            <a:spAutoFit/>
          </a:bodyPr>
          <a:lstStyle/>
          <a:p>
            <a:endParaRPr lang="zh-CN" altLang="en-US" dirty="0"/>
          </a:p>
        </p:txBody>
      </p:sp>
      <p:sp>
        <p:nvSpPr>
          <p:cNvPr id="19" name="Rectangle 10">
            <a:extLst>
              <a:ext uri="{FF2B5EF4-FFF2-40B4-BE49-F238E27FC236}">
                <a16:creationId xmlns:a16="http://schemas.microsoft.com/office/drawing/2014/main" id="{C56D538A-B6ED-4BF9-B4DC-EBC22F97FEA9}"/>
              </a:ext>
            </a:extLst>
          </p:cNvPr>
          <p:cNvSpPr/>
          <p:nvPr/>
        </p:nvSpPr>
        <p:spPr>
          <a:xfrm>
            <a:off x="4198156" y="1178476"/>
            <a:ext cx="3795690" cy="154516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dirty="0"/>
          </a:p>
        </p:txBody>
      </p:sp>
      <p:pic>
        <p:nvPicPr>
          <p:cNvPr id="3" name="图片 2"/>
          <p:cNvPicPr>
            <a:picLocks noChangeAspect="1"/>
          </p:cNvPicPr>
          <p:nvPr/>
        </p:nvPicPr>
        <p:blipFill>
          <a:blip r:embed="rId5"/>
          <a:stretch>
            <a:fillRect/>
          </a:stretch>
        </p:blipFill>
        <p:spPr>
          <a:xfrm>
            <a:off x="4207108" y="4253646"/>
            <a:ext cx="3753121" cy="2400434"/>
          </a:xfrm>
          <a:prstGeom prst="rect">
            <a:avLst/>
          </a:prstGeom>
        </p:spPr>
      </p:pic>
      <p:sp>
        <p:nvSpPr>
          <p:cNvPr id="6" name="文本框 5"/>
          <p:cNvSpPr txBox="1"/>
          <p:nvPr/>
        </p:nvSpPr>
        <p:spPr>
          <a:xfrm>
            <a:off x="164895" y="3218910"/>
            <a:ext cx="3802170" cy="3477875"/>
          </a:xfrm>
          <a:prstGeom prst="rect">
            <a:avLst/>
          </a:prstGeom>
          <a:noFill/>
        </p:spPr>
        <p:txBody>
          <a:bodyPr wrap="square" rtlCol="0">
            <a:spAutoFit/>
          </a:bodyPr>
          <a:lstStyle/>
          <a:p>
            <a:r>
              <a:rPr lang="en-US" sz="1000" dirty="0"/>
              <a:t>In Machine Learning (ML), we typically care about optimizing for a particular metric, whether this is a score on a certain benchmark or a business KPI. In most cases, we can generally achieve acceptable performance, by being laser-focused on our single task, we ignore information that might help us do even better on the metric we care about.</a:t>
            </a:r>
          </a:p>
          <a:p>
            <a:r>
              <a:rPr lang="en-US" sz="1000" dirty="0"/>
              <a:t>Specifically, this information comes from the training signals of related tasks. By sharing representations between related tasks, we can enable our model to generalize better on our original task. This approach is called Multi-Task Learning (MTL). The two common structures of MTL can be illustrated by the following pictures.</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solidFill>
                  <a:schemeClr val="dk1"/>
                </a:solidFill>
              </a:rPr>
              <a:t>Actually, the multi-task learning can be used not only by initialization with trained parameter, it can be extended to many structures with neuron and parameter sharing. For example, the cross-stich networks for two tasks:</a:t>
            </a:r>
          </a:p>
        </p:txBody>
      </p:sp>
      <p:sp>
        <p:nvSpPr>
          <p:cNvPr id="10" name="文本框 9"/>
          <p:cNvSpPr txBox="1"/>
          <p:nvPr/>
        </p:nvSpPr>
        <p:spPr>
          <a:xfrm>
            <a:off x="4198157" y="1254034"/>
            <a:ext cx="1436518" cy="1477328"/>
          </a:xfrm>
          <a:prstGeom prst="rect">
            <a:avLst/>
          </a:prstGeom>
          <a:noFill/>
        </p:spPr>
        <p:txBody>
          <a:bodyPr wrap="square" rtlCol="0">
            <a:spAutoFit/>
          </a:bodyPr>
          <a:lstStyle/>
          <a:p>
            <a:r>
              <a:rPr lang="en-US" sz="1000" dirty="0">
                <a:solidFill>
                  <a:schemeClr val="dk1"/>
                </a:solidFill>
              </a:rPr>
              <a:t>The cross-stitch units allows the model to determine in what way the task-specific networks leverage the knowledge of the other task by learning a linear combination of previous layers output.</a:t>
            </a:r>
          </a:p>
        </p:txBody>
      </p:sp>
      <p:sp>
        <p:nvSpPr>
          <p:cNvPr id="27" name="文本框 26"/>
          <p:cNvSpPr txBox="1"/>
          <p:nvPr/>
        </p:nvSpPr>
        <p:spPr>
          <a:xfrm>
            <a:off x="4190930" y="3236363"/>
            <a:ext cx="3795277" cy="1015663"/>
          </a:xfrm>
          <a:prstGeom prst="rect">
            <a:avLst/>
          </a:prstGeom>
          <a:noFill/>
        </p:spPr>
        <p:txBody>
          <a:bodyPr wrap="square" rtlCol="0">
            <a:spAutoFit/>
          </a:bodyPr>
          <a:lstStyle/>
          <a:p>
            <a:r>
              <a:rPr lang="en-US" sz="1000" dirty="0">
                <a:solidFill>
                  <a:schemeClr val="dk1"/>
                </a:solidFill>
              </a:rPr>
              <a:t>In our practice, we use data combination of three dataset mentioned above as input to train a general pre-train classifier, and use the parameters in trained model as initial values for specific neural networks that are specially used for MNIST/</a:t>
            </a:r>
            <a:r>
              <a:rPr lang="en-US" sz="1000" dirty="0" err="1">
                <a:solidFill>
                  <a:schemeClr val="dk1"/>
                </a:solidFill>
              </a:rPr>
              <a:t>FashionMNIST</a:t>
            </a:r>
            <a:r>
              <a:rPr lang="en-US" sz="1000" dirty="0">
                <a:solidFill>
                  <a:schemeClr val="dk1"/>
                </a:solidFill>
              </a:rPr>
              <a:t> and </a:t>
            </a:r>
            <a:r>
              <a:rPr lang="en-US" sz="1000" dirty="0" err="1">
                <a:solidFill>
                  <a:schemeClr val="dk1"/>
                </a:solidFill>
              </a:rPr>
              <a:t>NotMINST</a:t>
            </a:r>
            <a:r>
              <a:rPr lang="en-US" sz="1000" dirty="0">
                <a:solidFill>
                  <a:schemeClr val="dk1"/>
                </a:solidFill>
              </a:rPr>
              <a:t>. Specifically, we use pooling operations that have uniform kernel and </a:t>
            </a:r>
            <a:r>
              <a:rPr lang="en-US" sz="1000" dirty="0" err="1">
                <a:solidFill>
                  <a:schemeClr val="dk1"/>
                </a:solidFill>
              </a:rPr>
              <a:t>Lp</a:t>
            </a:r>
            <a:r>
              <a:rPr lang="en-US" sz="1000" dirty="0">
                <a:solidFill>
                  <a:schemeClr val="dk1"/>
                </a:solidFill>
              </a:rPr>
              <a:t>-norm as activation function.</a:t>
            </a:r>
          </a:p>
        </p:txBody>
      </p:sp>
      <p:pic>
        <p:nvPicPr>
          <p:cNvPr id="2" name="图片 1"/>
          <p:cNvPicPr>
            <a:picLocks noChangeAspect="1"/>
          </p:cNvPicPr>
          <p:nvPr/>
        </p:nvPicPr>
        <p:blipFill>
          <a:blip r:embed="rId6"/>
          <a:stretch>
            <a:fillRect/>
          </a:stretch>
        </p:blipFill>
        <p:spPr>
          <a:xfrm>
            <a:off x="1504393" y="4993819"/>
            <a:ext cx="2396405" cy="946515"/>
          </a:xfrm>
          <a:prstGeom prst="rect">
            <a:avLst/>
          </a:prstGeom>
        </p:spPr>
      </p:pic>
      <p:pic>
        <p:nvPicPr>
          <p:cNvPr id="14" name="图片 13"/>
          <p:cNvPicPr>
            <a:picLocks noChangeAspect="1"/>
          </p:cNvPicPr>
          <p:nvPr/>
        </p:nvPicPr>
        <p:blipFill>
          <a:blip r:embed="rId7"/>
          <a:stretch>
            <a:fillRect/>
          </a:stretch>
        </p:blipFill>
        <p:spPr>
          <a:xfrm>
            <a:off x="273271" y="4988625"/>
            <a:ext cx="1164952" cy="889661"/>
          </a:xfrm>
          <a:prstGeom prst="rect">
            <a:avLst/>
          </a:prstGeom>
        </p:spPr>
      </p:pic>
      <p:pic>
        <p:nvPicPr>
          <p:cNvPr id="28" name="图片 27"/>
          <p:cNvPicPr>
            <a:picLocks noChangeAspect="1"/>
          </p:cNvPicPr>
          <p:nvPr/>
        </p:nvPicPr>
        <p:blipFill>
          <a:blip r:embed="rId8"/>
          <a:stretch>
            <a:fillRect/>
          </a:stretch>
        </p:blipFill>
        <p:spPr>
          <a:xfrm>
            <a:off x="5504911" y="1207352"/>
            <a:ext cx="2488936" cy="1487416"/>
          </a:xfrm>
          <a:prstGeom prst="rect">
            <a:avLst/>
          </a:prstGeom>
        </p:spPr>
      </p:pic>
      <p:graphicFrame>
        <p:nvGraphicFramePr>
          <p:cNvPr id="4" name="表格 3">
            <a:extLst>
              <a:ext uri="{FF2B5EF4-FFF2-40B4-BE49-F238E27FC236}">
                <a16:creationId xmlns:a16="http://schemas.microsoft.com/office/drawing/2014/main" id="{17C75A0A-4876-40EB-825F-839517B190B2}"/>
              </a:ext>
            </a:extLst>
          </p:cNvPr>
          <p:cNvGraphicFramePr>
            <a:graphicFrameLocks noGrp="1"/>
          </p:cNvGraphicFramePr>
          <p:nvPr>
            <p:extLst>
              <p:ext uri="{D42A27DB-BD31-4B8C-83A1-F6EECF244321}">
                <p14:modId xmlns:p14="http://schemas.microsoft.com/office/powerpoint/2010/main" val="19693210"/>
              </p:ext>
            </p:extLst>
          </p:nvPr>
        </p:nvGraphicFramePr>
        <p:xfrm>
          <a:off x="8551864" y="3744194"/>
          <a:ext cx="3163575" cy="892797"/>
        </p:xfrm>
        <a:graphic>
          <a:graphicData uri="http://schemas.openxmlformats.org/drawingml/2006/table">
            <a:tbl>
              <a:tblPr firstRow="1" bandRow="1">
                <a:tableStyleId>{5940675A-B579-460E-94D1-54222C63F5DA}</a:tableStyleId>
              </a:tblPr>
              <a:tblGrid>
                <a:gridCol w="1054525">
                  <a:extLst>
                    <a:ext uri="{9D8B030D-6E8A-4147-A177-3AD203B41FA5}">
                      <a16:colId xmlns:a16="http://schemas.microsoft.com/office/drawing/2014/main" val="433471473"/>
                    </a:ext>
                  </a:extLst>
                </a:gridCol>
                <a:gridCol w="1054525">
                  <a:extLst>
                    <a:ext uri="{9D8B030D-6E8A-4147-A177-3AD203B41FA5}">
                      <a16:colId xmlns:a16="http://schemas.microsoft.com/office/drawing/2014/main" val="3416076096"/>
                    </a:ext>
                  </a:extLst>
                </a:gridCol>
                <a:gridCol w="1054525">
                  <a:extLst>
                    <a:ext uri="{9D8B030D-6E8A-4147-A177-3AD203B41FA5}">
                      <a16:colId xmlns:a16="http://schemas.microsoft.com/office/drawing/2014/main" val="3135373117"/>
                    </a:ext>
                  </a:extLst>
                </a:gridCol>
              </a:tblGrid>
              <a:tr h="297599">
                <a:tc>
                  <a:txBody>
                    <a:bodyPr/>
                    <a:lstStyle/>
                    <a:p>
                      <a:pPr algn="ctr"/>
                      <a:r>
                        <a:rPr lang="en-US" altLang="zh-CN" sz="1000" dirty="0"/>
                        <a:t>Dataset</a:t>
                      </a:r>
                      <a:endParaRPr lang="zh-CN" altLang="en-US" sz="1000" dirty="0"/>
                    </a:p>
                  </a:txBody>
                  <a:tcPr anchor="ctr"/>
                </a:tc>
                <a:tc>
                  <a:txBody>
                    <a:bodyPr/>
                    <a:lstStyle/>
                    <a:p>
                      <a:pPr algn="ctr"/>
                      <a:r>
                        <a:rPr lang="en-US" altLang="zh-CN" sz="1000" dirty="0"/>
                        <a:t>Single-task</a:t>
                      </a:r>
                      <a:endParaRPr lang="zh-CN" altLang="en-US" sz="1000" dirty="0"/>
                    </a:p>
                  </a:txBody>
                  <a:tcPr anchor="ctr"/>
                </a:tc>
                <a:tc>
                  <a:txBody>
                    <a:bodyPr/>
                    <a:lstStyle/>
                    <a:p>
                      <a:pPr algn="ctr"/>
                      <a:r>
                        <a:rPr lang="en-US" altLang="zh-CN" sz="1000" dirty="0"/>
                        <a:t>Multi-task</a:t>
                      </a:r>
                      <a:endParaRPr lang="zh-CN" altLang="en-US" sz="1000" dirty="0"/>
                    </a:p>
                  </a:txBody>
                  <a:tcPr anchor="ctr"/>
                </a:tc>
                <a:extLst>
                  <a:ext uri="{0D108BD9-81ED-4DB2-BD59-A6C34878D82A}">
                    <a16:rowId xmlns:a16="http://schemas.microsoft.com/office/drawing/2014/main" val="4031593676"/>
                  </a:ext>
                </a:extLst>
              </a:tr>
              <a:tr h="297599">
                <a:tc>
                  <a:txBody>
                    <a:bodyPr/>
                    <a:lstStyle/>
                    <a:p>
                      <a:pPr algn="ctr"/>
                      <a:r>
                        <a:rPr lang="en-US" altLang="zh-CN" sz="1000" dirty="0"/>
                        <a:t>MNIST</a:t>
                      </a:r>
                      <a:endParaRPr lang="zh-CN" altLang="en-US" sz="1000" dirty="0"/>
                    </a:p>
                  </a:txBody>
                  <a:tcPr anchor="ctr"/>
                </a:tc>
                <a:tc>
                  <a:txBody>
                    <a:bodyPr/>
                    <a:lstStyle/>
                    <a:p>
                      <a:pPr algn="ctr"/>
                      <a:r>
                        <a:rPr lang="en-US" altLang="zh-CN" sz="1000" dirty="0"/>
                        <a:t>98.33%</a:t>
                      </a:r>
                      <a:endParaRPr lang="zh-CN" altLang="en-US" sz="1000" dirty="0"/>
                    </a:p>
                  </a:txBody>
                  <a:tcPr anchor="ctr"/>
                </a:tc>
                <a:tc>
                  <a:txBody>
                    <a:bodyPr/>
                    <a:lstStyle/>
                    <a:p>
                      <a:pPr algn="ctr"/>
                      <a:r>
                        <a:rPr lang="en-US" altLang="zh-CN" sz="1000" dirty="0"/>
                        <a:t>99.17%</a:t>
                      </a:r>
                      <a:endParaRPr lang="zh-CN" altLang="en-US" sz="1000" dirty="0"/>
                    </a:p>
                  </a:txBody>
                  <a:tcPr anchor="ctr"/>
                </a:tc>
                <a:extLst>
                  <a:ext uri="{0D108BD9-81ED-4DB2-BD59-A6C34878D82A}">
                    <a16:rowId xmlns:a16="http://schemas.microsoft.com/office/drawing/2014/main" val="1622332973"/>
                  </a:ext>
                </a:extLst>
              </a:tr>
              <a:tr h="297599">
                <a:tc>
                  <a:txBody>
                    <a:bodyPr/>
                    <a:lstStyle/>
                    <a:p>
                      <a:pPr algn="ctr"/>
                      <a:r>
                        <a:rPr lang="en-US" altLang="zh-CN" sz="1000" dirty="0" err="1"/>
                        <a:t>FashionMNIST</a:t>
                      </a:r>
                      <a:endParaRPr lang="zh-CN" altLang="en-US" sz="1000" dirty="0"/>
                    </a:p>
                  </a:txBody>
                  <a:tcPr anchor="ctr"/>
                </a:tc>
                <a:tc>
                  <a:txBody>
                    <a:bodyPr/>
                    <a:lstStyle/>
                    <a:p>
                      <a:pPr algn="ctr"/>
                      <a:r>
                        <a:rPr lang="en-US" altLang="zh-CN" sz="1000" dirty="0"/>
                        <a:t>93.25%</a:t>
                      </a:r>
                      <a:endParaRPr lang="zh-CN" altLang="en-US" sz="1000" dirty="0"/>
                    </a:p>
                  </a:txBody>
                  <a:tcPr anchor="ctr"/>
                </a:tc>
                <a:tc>
                  <a:txBody>
                    <a:bodyPr/>
                    <a:lstStyle/>
                    <a:p>
                      <a:pPr algn="ctr"/>
                      <a:r>
                        <a:rPr lang="en-US" altLang="zh-CN" sz="1000" dirty="0"/>
                        <a:t>94.83%</a:t>
                      </a:r>
                      <a:endParaRPr lang="zh-CN" altLang="en-US" sz="1000" dirty="0"/>
                    </a:p>
                  </a:txBody>
                  <a:tcPr anchor="ctr"/>
                </a:tc>
                <a:extLst>
                  <a:ext uri="{0D108BD9-81ED-4DB2-BD59-A6C34878D82A}">
                    <a16:rowId xmlns:a16="http://schemas.microsoft.com/office/drawing/2014/main" val="3823390215"/>
                  </a:ext>
                </a:extLst>
              </a:tr>
            </a:tbl>
          </a:graphicData>
        </a:graphic>
      </p:graphicFrame>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1119</TotalTime>
  <Words>615</Words>
  <Application>Microsoft Office PowerPoint</Application>
  <PresentationFormat>宽屏</PresentationFormat>
  <Paragraphs>39</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DengXian</vt:lpstr>
      <vt:lpstr>Arial</vt:lpstr>
      <vt:lpstr>Calibri</vt:lpstr>
      <vt:lpstr>Calibri Light</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Yushi YE</cp:lastModifiedBy>
  <cp:revision>133</cp:revision>
  <dcterms:created xsi:type="dcterms:W3CDTF">2017-03-11T12:28:27Z</dcterms:created>
  <dcterms:modified xsi:type="dcterms:W3CDTF">2018-02-27T12:10:59Z</dcterms:modified>
</cp:coreProperties>
</file>