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4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1122" y="114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ED9C-B9C9-8741-9537-79AC2148F83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65AE-F790-6742-8F8F-587390D5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D65AE-F790-6742-8F8F-587390D50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7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03D-8E1E-0847-AB74-B7FC4FF0E5D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medium.com/@luckylwk/visualising-high-dimensional-datasets-using-pca-and-t-sne-in-python-8ef87e7915b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github.com/keras-team/keras/blob/master/examples/mnist_transfer_cnn.py" TargetMode="External"/><Relationship Id="rId4" Type="http://schemas.openxmlformats.org/officeDocument/2006/relationships/hyperlink" Target="https://github.com/kratzert/finetune_alexnet_with_tensorfl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172018" y="2251517"/>
            <a:ext cx="1818382" cy="119494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4197935" y="2247165"/>
            <a:ext cx="1795118" cy="119494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171871" y="4637092"/>
            <a:ext cx="1795118" cy="165411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MATH 6380O </a:t>
            </a:r>
            <a:r>
              <a:rPr lang="en-US" dirty="0"/>
              <a:t>Mini-Project </a:t>
            </a:r>
            <a:r>
              <a:rPr lang="en-US" dirty="0" smtClean="0"/>
              <a:t>1</a:t>
            </a:r>
            <a:r>
              <a:rPr lang="en-US" altLang="zh-CN" dirty="0" smtClean="0">
                <a:solidFill>
                  <a:schemeClr val="bg1"/>
                </a:solidFill>
              </a:rPr>
              <a:t>: Feature Extraction and Transfer Learning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                                                                                        LIANG </a:t>
            </a:r>
            <a:r>
              <a:rPr lang="en-US" sz="1000" dirty="0">
                <a:solidFill>
                  <a:schemeClr val="bg1"/>
                </a:solidFill>
              </a:rPr>
              <a:t>Weijian</a:t>
            </a:r>
            <a:r>
              <a:rPr lang="en-US" sz="1000" baseline="30000" dirty="0" smtClean="0">
                <a:solidFill>
                  <a:schemeClr val="bg1"/>
                </a:solidFill>
              </a:rPr>
              <a:t>1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>
                <a:solidFill>
                  <a:schemeClr val="bg1"/>
                </a:solidFill>
              </a:rPr>
              <a:t>DENG Didan</a:t>
            </a:r>
            <a:r>
              <a:rPr lang="en-US" sz="1000" baseline="30000" dirty="0" smtClean="0">
                <a:solidFill>
                  <a:schemeClr val="bg1"/>
                </a:solidFill>
              </a:rPr>
              <a:t>2</a:t>
            </a:r>
            <a:r>
              <a:rPr lang="en-US" sz="1000" dirty="0" smtClean="0">
                <a:solidFill>
                  <a:schemeClr val="bg1"/>
                </a:solidFill>
              </a:rPr>
              <a:t> and SRAZHIDINOV Radik</a:t>
            </a:r>
            <a:r>
              <a:rPr lang="en-US" sz="1000" baseline="30000" dirty="0" smtClean="0">
                <a:solidFill>
                  <a:schemeClr val="bg1"/>
                </a:solidFill>
              </a:rPr>
              <a:t>2</a:t>
            </a:r>
            <a:r>
              <a:rPr lang="en-US" sz="1000" dirty="0" smtClean="0">
                <a:solidFill>
                  <a:schemeClr val="bg1"/>
                </a:solidFill>
              </a:rPr>
              <a:t>	                  {</a:t>
            </a:r>
            <a:r>
              <a:rPr lang="en-US" sz="1000" dirty="0" err="1">
                <a:solidFill>
                  <a:schemeClr val="bg1"/>
                </a:solidFill>
              </a:rPr>
              <a:t>wliangab</a:t>
            </a:r>
            <a:r>
              <a:rPr lang="en-US" sz="1000" dirty="0">
                <a:solidFill>
                  <a:schemeClr val="bg1"/>
                </a:solidFill>
              </a:rPr>
              <a:t>,</a:t>
            </a:r>
            <a:r>
              <a:rPr lang="zh-CN" alt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tcloaa</a:t>
            </a:r>
            <a:r>
              <a:rPr lang="en-US" sz="1000" dirty="0" smtClean="0">
                <a:solidFill>
                  <a:schemeClr val="bg1"/>
                </a:solidFill>
              </a:rPr>
              <a:t>,</a:t>
            </a:r>
            <a:r>
              <a:rPr lang="zh-CN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ddeng</a:t>
            </a:r>
            <a:r>
              <a:rPr lang="en-US" sz="1000" dirty="0" smtClean="0">
                <a:solidFill>
                  <a:schemeClr val="bg1"/>
                </a:solidFill>
              </a:rPr>
              <a:t>}@connect.ust.hk</a:t>
            </a:r>
          </a:p>
          <a:p>
            <a:pPr algn="ctr"/>
            <a:r>
              <a:rPr lang="en-US" sz="1000" baseline="30000" dirty="0">
                <a:solidFill>
                  <a:schemeClr val="bg1"/>
                </a:solidFill>
              </a:rPr>
              <a:t>1</a:t>
            </a:r>
            <a:r>
              <a:rPr lang="en-US" sz="1000" dirty="0" smtClean="0">
                <a:solidFill>
                  <a:schemeClr val="bg1"/>
                </a:solidFill>
              </a:rPr>
              <a:t>: </a:t>
            </a:r>
            <a:r>
              <a:rPr lang="en-US" sz="1000" dirty="0">
                <a:solidFill>
                  <a:schemeClr val="bg1"/>
                </a:solidFill>
              </a:rPr>
              <a:t>Department of Civil and Environmental Engineering, </a:t>
            </a:r>
            <a:r>
              <a:rPr lang="en-US" sz="1000" dirty="0" smtClean="0">
                <a:solidFill>
                  <a:schemeClr val="bg1"/>
                </a:solidFill>
              </a:rPr>
              <a:t>HKUST   </a:t>
            </a:r>
            <a:r>
              <a:rPr lang="en-US" sz="1000" baseline="30000" dirty="0" smtClean="0">
                <a:solidFill>
                  <a:schemeClr val="bg1"/>
                </a:solidFill>
              </a:rPr>
              <a:t>2</a:t>
            </a:r>
            <a:r>
              <a:rPr lang="en-US" sz="1000" dirty="0" smtClean="0">
                <a:solidFill>
                  <a:schemeClr val="bg1"/>
                </a:solidFill>
              </a:rPr>
              <a:t>: Department of Electronic and Computer Engineering, HKUST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895" y="1178476"/>
            <a:ext cx="3794332" cy="264920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1. Introduction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196068" y="1178476"/>
            <a:ext cx="3794332" cy="264920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3. MNIST with </a:t>
            </a:r>
            <a:r>
              <a:rPr lang="en-US" altLang="zh-CN" sz="1200" dirty="0" err="1" smtClean="0"/>
              <a:t>Pretrained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Alexnet</a:t>
            </a:r>
            <a:r>
              <a:rPr lang="en-US" altLang="zh-CN" sz="1200" dirty="0" smtClean="0"/>
              <a:t> (on ImageNet)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227241" y="1178476"/>
            <a:ext cx="3794332" cy="264920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5. Analysis and Discussion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71870" y="2459891"/>
            <a:ext cx="3794332" cy="264920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2.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Feature Extraction using VGG16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70509" y="2714343"/>
            <a:ext cx="3795690" cy="95528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VGG is a convolutional neural network model proposed by K. </a:t>
            </a:r>
            <a:r>
              <a:rPr lang="en-US" sz="1000" dirty="0" err="1"/>
              <a:t>Simonyan</a:t>
            </a:r>
            <a:r>
              <a:rPr lang="en-US" sz="1000" dirty="0"/>
              <a:t> and A. Zisserman from the University of Oxford in the paper “Very Deep Convolutional Networks for Large-Scale Image Recognition” . The model achieves 92.7% top-5 test accuracy in ImageNet , which is a dataset of over 14 million images belonging to 1000 classes.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27241" y="1443396"/>
            <a:ext cx="3794332" cy="315007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The accuracy of two networks trained with/without VGG16 extracted features is similar (e.g. 0.9766 (w. feature) </a:t>
            </a:r>
            <a:r>
              <a:rPr lang="en-US" sz="1000" dirty="0" err="1"/>
              <a:t>v.s</a:t>
            </a:r>
            <a:r>
              <a:rPr lang="en-US" sz="1000" dirty="0"/>
              <a:t> 0.9783 (</a:t>
            </a:r>
            <a:r>
              <a:rPr lang="en-US" sz="1000" dirty="0" err="1"/>
              <a:t>w.o</a:t>
            </a:r>
            <a:r>
              <a:rPr lang="en-US" sz="1000" dirty="0"/>
              <a:t>. features )). This </a:t>
            </a:r>
            <a:r>
              <a:rPr lang="en-US" sz="1000" dirty="0" smtClean="0"/>
              <a:t>probably </a:t>
            </a:r>
            <a:r>
              <a:rPr lang="en-US" sz="1000" dirty="0"/>
              <a:t>due to that features extracted by </a:t>
            </a:r>
            <a:r>
              <a:rPr lang="en-US" sz="1000" dirty="0" err="1"/>
              <a:t>pretrained</a:t>
            </a:r>
            <a:r>
              <a:rPr lang="en-US" sz="1000" dirty="0"/>
              <a:t> network contain enough information for digit recognition. And this test also show that we can use </a:t>
            </a:r>
            <a:r>
              <a:rPr lang="en-US" sz="1000" dirty="0" err="1"/>
              <a:t>pretrained</a:t>
            </a:r>
            <a:r>
              <a:rPr lang="en-US" sz="1000" dirty="0"/>
              <a:t> network to extract feature before training process in order to speed up the whole procedure without great loss in accuracy.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 smtClean="0"/>
              <a:t>Exploring </a:t>
            </a:r>
            <a:r>
              <a:rPr lang="en-US" sz="1000" dirty="0"/>
              <a:t>the feature extraction using </a:t>
            </a:r>
            <a:r>
              <a:rPr lang="en-US" sz="1000" dirty="0" err="1"/>
              <a:t>AlexNet</a:t>
            </a:r>
            <a:r>
              <a:rPr lang="en-US" sz="1000" dirty="0"/>
              <a:t>: Even though </a:t>
            </a:r>
            <a:r>
              <a:rPr lang="en-US" sz="1000" dirty="0" err="1"/>
              <a:t>AlexNet</a:t>
            </a:r>
            <a:r>
              <a:rPr lang="en-US" sz="1000" dirty="0"/>
              <a:t> is relatively shallow NN, but the experiment results showed that </a:t>
            </a:r>
            <a:r>
              <a:rPr lang="en-US" sz="1000" dirty="0" err="1"/>
              <a:t>AlexNet</a:t>
            </a:r>
            <a:r>
              <a:rPr lang="en-US" sz="1000" dirty="0"/>
              <a:t> is good enough for feature </a:t>
            </a:r>
            <a:r>
              <a:rPr lang="en-US" sz="1000" dirty="0" smtClean="0"/>
              <a:t>extraction. Comparing </a:t>
            </a:r>
            <a:r>
              <a:rPr lang="en-US" sz="1000" dirty="0"/>
              <a:t>the Visualization using two different methods: PCA and t-SNE. It turns out t-SNE has better performance of clustering, but it is way more time-consuming than PCA</a:t>
            </a:r>
            <a:r>
              <a:rPr lang="en-US" sz="1000" dirty="0" smtClean="0"/>
              <a:t>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/>
              <a:t>Using </a:t>
            </a:r>
            <a:r>
              <a:rPr lang="en-US" sz="1000" dirty="0"/>
              <a:t>transfer learning we can reuse the model developed for classification of numbers 0-4 and just fine-tune dense layers to perform same task for different numbers 5-9. This technique allows to save time when we want to reuse the developer NN on other similar problems</a:t>
            </a:r>
            <a:r>
              <a:rPr lang="en-US" sz="1000" dirty="0" smtClean="0"/>
              <a:t>.</a:t>
            </a:r>
          </a:p>
          <a:p>
            <a:pPr algn="just"/>
            <a:endParaRPr lang="en-US" sz="9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8227236" y="4776612"/>
            <a:ext cx="3794332" cy="8340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000" dirty="0" err="1" smtClean="0"/>
              <a:t>Luuk</a:t>
            </a:r>
            <a:r>
              <a:rPr lang="en-US" sz="1000" dirty="0" smtClean="0"/>
              <a:t> </a:t>
            </a:r>
            <a:r>
              <a:rPr lang="en-US" sz="1000" dirty="0" err="1" smtClean="0"/>
              <a:t>Derksen</a:t>
            </a:r>
            <a:r>
              <a:rPr lang="en-US" sz="1000" dirty="0"/>
              <a:t>, “</a:t>
            </a:r>
            <a:r>
              <a:rPr lang="en-US" sz="1000" dirty="0" err="1"/>
              <a:t>Visualising</a:t>
            </a:r>
            <a:r>
              <a:rPr lang="en-US" sz="1000" dirty="0"/>
              <a:t> high-dimensional datasets using PCA and t-SNE in Python”, Oct 29, </a:t>
            </a:r>
            <a:r>
              <a:rPr lang="en-US" sz="1000" dirty="0" smtClean="0"/>
              <a:t>2016</a:t>
            </a:r>
            <a:r>
              <a:rPr lang="en-US" sz="1000" dirty="0"/>
              <a:t>, </a:t>
            </a:r>
            <a:r>
              <a:rPr lang="en-US" sz="1000" dirty="0" smtClean="0">
                <a:hlinkClick r:id="rId3"/>
              </a:rPr>
              <a:t>goo.gl/kb3rDW</a:t>
            </a:r>
            <a:endParaRPr lang="en-US" sz="1000" dirty="0" smtClean="0"/>
          </a:p>
          <a:p>
            <a:pPr algn="just"/>
            <a:r>
              <a:rPr lang="en-US" sz="1000" dirty="0" smtClean="0"/>
              <a:t>Frederik </a:t>
            </a:r>
            <a:r>
              <a:rPr lang="en-US" sz="1000" dirty="0" err="1" smtClean="0"/>
              <a:t>Kratzert</a:t>
            </a:r>
            <a:r>
              <a:rPr lang="en-US" sz="1000" dirty="0" smtClean="0"/>
              <a:t>,  “</a:t>
            </a:r>
            <a:r>
              <a:rPr lang="en-US" sz="1000" dirty="0" err="1" smtClean="0"/>
              <a:t>Finetune</a:t>
            </a:r>
            <a:r>
              <a:rPr lang="en-US" sz="1000" dirty="0" smtClean="0"/>
              <a:t> </a:t>
            </a:r>
            <a:r>
              <a:rPr lang="en-US" sz="1000" dirty="0" err="1" smtClean="0"/>
              <a:t>AlexNet</a:t>
            </a:r>
            <a:r>
              <a:rPr lang="en-US" sz="1000" dirty="0" smtClean="0"/>
              <a:t> with </a:t>
            </a:r>
            <a:r>
              <a:rPr lang="en-US" sz="1000" dirty="0" err="1" smtClean="0"/>
              <a:t>Tensorflow</a:t>
            </a:r>
            <a:r>
              <a:rPr lang="en-US" sz="1000" dirty="0" smtClean="0"/>
              <a:t>”, June 15, 2016</a:t>
            </a:r>
            <a:r>
              <a:rPr lang="en-US" sz="1000" dirty="0"/>
              <a:t>, </a:t>
            </a:r>
            <a:r>
              <a:rPr lang="en-US" sz="1000" dirty="0" smtClean="0">
                <a:hlinkClick r:id="rId4"/>
              </a:rPr>
              <a:t>goo.gl/</a:t>
            </a:r>
            <a:r>
              <a:rPr lang="en-US" sz="1000" dirty="0" err="1" smtClean="0">
                <a:hlinkClick r:id="rId4"/>
              </a:rPr>
              <a:t>EwRfoy</a:t>
            </a:r>
            <a:endParaRPr lang="en-US" sz="1000" dirty="0" smtClean="0"/>
          </a:p>
          <a:p>
            <a:pPr algn="just"/>
            <a:r>
              <a:rPr lang="en-US" sz="1000" dirty="0" smtClean="0"/>
              <a:t>“Transfer learning toy example</a:t>
            </a:r>
            <a:r>
              <a:rPr lang="en-US" sz="1000" dirty="0"/>
              <a:t>”, </a:t>
            </a:r>
            <a:r>
              <a:rPr lang="en-US" sz="1000" dirty="0">
                <a:hlinkClick r:id="rId5"/>
              </a:rPr>
              <a:t>goo.gl/</a:t>
            </a:r>
            <a:r>
              <a:rPr lang="en-US" sz="1000" dirty="0" err="1">
                <a:hlinkClick r:id="rId5"/>
              </a:rPr>
              <a:t>FLmTjy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8234216" y="4507465"/>
            <a:ext cx="3794332" cy="264920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6. References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188643" y="4095532"/>
            <a:ext cx="3815345" cy="101788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000" dirty="0"/>
              <a:t>1 - Train a simple </a:t>
            </a:r>
            <a:r>
              <a:rPr lang="en-US" sz="1000" dirty="0" err="1" smtClean="0"/>
              <a:t>ConvNet</a:t>
            </a:r>
            <a:r>
              <a:rPr lang="en-US" sz="1000" dirty="0" smtClean="0"/>
              <a:t> </a:t>
            </a:r>
            <a:r>
              <a:rPr lang="en-US" sz="1000" dirty="0"/>
              <a:t>on the MNIST dataset the first 5 digits [0..4]. </a:t>
            </a:r>
            <a:endParaRPr lang="en-US" sz="1000" dirty="0" smtClean="0"/>
          </a:p>
          <a:p>
            <a:pPr algn="just"/>
            <a:r>
              <a:rPr lang="en-US" sz="1000" dirty="0" smtClean="0"/>
              <a:t>2 </a:t>
            </a:r>
            <a:r>
              <a:rPr lang="en-US" sz="1000" dirty="0"/>
              <a:t>- Freeze convolutional layers and fine-tune dense layers for the classification of digits [5..9]. </a:t>
            </a:r>
            <a:r>
              <a:rPr lang="en-US" sz="1000" dirty="0" smtClean="0"/>
              <a:t>3 - Get </a:t>
            </a:r>
            <a:r>
              <a:rPr lang="en-US" sz="1000" dirty="0"/>
              <a:t>to 99.8% test accuracy after 5 epochs for the first five digits classifier </a:t>
            </a:r>
            <a:endParaRPr lang="en-US" sz="1000" dirty="0" smtClean="0"/>
          </a:p>
          <a:p>
            <a:pPr algn="just"/>
            <a:r>
              <a:rPr lang="en-US" sz="1000" dirty="0" smtClean="0"/>
              <a:t>4 – Get to 99.2</a:t>
            </a:r>
            <a:r>
              <a:rPr lang="en-US" sz="1000" dirty="0"/>
              <a:t>% for the last five digits after transfer + fine-tuning.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02235" y="3768823"/>
            <a:ext cx="3801754" cy="264920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4. Transfer Learning (</a:t>
            </a:r>
            <a:r>
              <a:rPr lang="en-US" sz="1200" dirty="0" err="1" smtClean="0"/>
              <a:t>ConvNet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195123" y="1443396"/>
            <a:ext cx="3795276" cy="79449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Using model = </a:t>
            </a:r>
            <a:r>
              <a:rPr lang="en-US" sz="1000" dirty="0" err="1"/>
              <a:t>AlexNet</a:t>
            </a:r>
            <a:r>
              <a:rPr lang="en-US" sz="1000" dirty="0"/>
              <a:t>(x, </a:t>
            </a:r>
            <a:r>
              <a:rPr lang="en-US" sz="1000" dirty="0" err="1"/>
              <a:t>keep_prob</a:t>
            </a:r>
            <a:r>
              <a:rPr lang="en-US" sz="1000" dirty="0"/>
              <a:t>, 1000, []) is because the </a:t>
            </a:r>
            <a:r>
              <a:rPr lang="en-US" sz="1000" dirty="0" err="1"/>
              <a:t>AlexNet</a:t>
            </a:r>
            <a:r>
              <a:rPr lang="en-US" sz="1000" dirty="0"/>
              <a:t> was </a:t>
            </a:r>
            <a:r>
              <a:rPr lang="en-US" sz="1000" dirty="0" err="1"/>
              <a:t>pretrained</a:t>
            </a:r>
            <a:r>
              <a:rPr lang="en-US" sz="1000" dirty="0"/>
              <a:t> on ImageNet with 1000 classes, here </a:t>
            </a:r>
            <a:r>
              <a:rPr lang="en-US" sz="1000" dirty="0" smtClean="0"/>
              <a:t>we </a:t>
            </a:r>
            <a:r>
              <a:rPr lang="en-US" sz="1000" dirty="0"/>
              <a:t>use 1000 as the number of </a:t>
            </a:r>
            <a:r>
              <a:rPr lang="en-US" sz="1000" dirty="0" smtClean="0"/>
              <a:t>classes </a:t>
            </a:r>
            <a:r>
              <a:rPr lang="en-US" sz="1000" dirty="0"/>
              <a:t>for initialization. Since our work is to extract the </a:t>
            </a:r>
            <a:r>
              <a:rPr lang="en-US" sz="1000" dirty="0" smtClean="0"/>
              <a:t>output </a:t>
            </a:r>
            <a:r>
              <a:rPr lang="en-US" sz="1000" dirty="0"/>
              <a:t>of fc7 as features, it really has nothing to do with the number of neurons in the last layer.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202235" y="3442114"/>
            <a:ext cx="1790818" cy="264920"/>
          </a:xfrm>
          <a:prstGeom prst="round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Visualize using PCA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6174264" y="3455740"/>
            <a:ext cx="1816136" cy="244869"/>
          </a:xfrm>
          <a:prstGeom prst="round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Visualize using </a:t>
            </a:r>
            <a:r>
              <a:rPr lang="en-US" sz="1000" dirty="0" smtClean="0"/>
              <a:t>t-SNE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8227236" y="5844139"/>
            <a:ext cx="1918958" cy="77391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zh-CN" sz="1000" b="1" dirty="0" smtClean="0"/>
          </a:p>
          <a:p>
            <a:pPr algn="just"/>
            <a:r>
              <a:rPr lang="en-US" altLang="zh-CN" sz="1000" b="1" dirty="0" smtClean="0"/>
              <a:t>Feature Extraction using VGG16</a:t>
            </a:r>
            <a:endParaRPr lang="en-US" altLang="zh-CN" sz="1000" b="1" dirty="0"/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1000" dirty="0" smtClean="0"/>
              <a:t>LIANG </a:t>
            </a:r>
            <a:r>
              <a:rPr lang="en-US" altLang="zh-CN" sz="1000" dirty="0" err="1" smtClean="0"/>
              <a:t>Weijian</a:t>
            </a:r>
            <a:endParaRPr lang="en-US" altLang="zh-CN" sz="1000" dirty="0" smtClean="0"/>
          </a:p>
          <a:p>
            <a:pPr marL="171450" indent="-171450" algn="just">
              <a:buFont typeface="Wingdings" charset="2"/>
              <a:buChar char="Ø"/>
            </a:pPr>
            <a:endParaRPr lang="en-US" sz="1000" dirty="0"/>
          </a:p>
          <a:p>
            <a:pPr algn="just"/>
            <a:r>
              <a:rPr lang="en-US" altLang="zh-CN" sz="1000" b="1" dirty="0" smtClean="0"/>
              <a:t>MNIST with </a:t>
            </a:r>
            <a:r>
              <a:rPr lang="en-US" altLang="zh-CN" sz="1000" b="1" dirty="0" err="1" smtClean="0"/>
              <a:t>Pretrained</a:t>
            </a:r>
            <a:r>
              <a:rPr lang="en-US" altLang="zh-CN" sz="1000" b="1" dirty="0" smtClean="0"/>
              <a:t> </a:t>
            </a:r>
            <a:r>
              <a:rPr lang="en-US" altLang="zh-CN" sz="1000" b="1" dirty="0" err="1" smtClean="0"/>
              <a:t>Alexnet</a:t>
            </a:r>
            <a:endParaRPr lang="en-US" altLang="zh-CN" sz="1000" b="1" dirty="0"/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1000" dirty="0" smtClean="0"/>
              <a:t>DENG </a:t>
            </a:r>
            <a:r>
              <a:rPr lang="en-US" altLang="zh-CN" sz="1000" dirty="0" err="1" smtClean="0"/>
              <a:t>Didan</a:t>
            </a:r>
            <a:endParaRPr lang="en-US" sz="1000" dirty="0"/>
          </a:p>
          <a:p>
            <a:pPr algn="just"/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8227236" y="5610684"/>
            <a:ext cx="3773842" cy="233454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7</a:t>
            </a:r>
            <a:r>
              <a:rPr lang="en-US" sz="1200" dirty="0" smtClean="0"/>
              <a:t>. </a:t>
            </a:r>
            <a:r>
              <a:rPr lang="en-US" altLang="zh-CN" sz="1200" dirty="0" smtClean="0"/>
              <a:t>Contribution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002356" y="4637091"/>
            <a:ext cx="1963846" cy="194010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zh-CN" sz="1000" b="1" dirty="0" smtClean="0"/>
          </a:p>
          <a:p>
            <a:pPr algn="just"/>
            <a:r>
              <a:rPr lang="en-US" altLang="zh-CN" sz="1000" b="1" dirty="0" smtClean="0"/>
              <a:t>Conclusions/Future</a:t>
            </a:r>
            <a:r>
              <a:rPr lang="zh-CN" altLang="en-US" sz="1000" b="1" dirty="0" smtClean="0"/>
              <a:t> </a:t>
            </a:r>
            <a:r>
              <a:rPr lang="en-US" altLang="zh-CN" sz="1000" b="1" dirty="0" smtClean="0"/>
              <a:t>Work</a:t>
            </a:r>
            <a:endParaRPr lang="en-US" altLang="zh-CN" sz="900" b="1" dirty="0"/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 smtClean="0"/>
              <a:t>The </a:t>
            </a:r>
            <a:r>
              <a:rPr lang="en-US" sz="1000" dirty="0"/>
              <a:t>whole features looks like a 'V' shape.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 smtClean="0"/>
              <a:t>Each </a:t>
            </a:r>
            <a:r>
              <a:rPr lang="en-US" sz="1000" dirty="0"/>
              <a:t>digit feature is confined in a </a:t>
            </a:r>
            <a:r>
              <a:rPr lang="en-US" sz="1000" dirty="0" smtClean="0"/>
              <a:t>certain </a:t>
            </a:r>
            <a:r>
              <a:rPr lang="en-US" sz="1000" dirty="0"/>
              <a:t>area</a:t>
            </a:r>
            <a:r>
              <a:rPr lang="en-US" sz="1000" dirty="0" smtClean="0"/>
              <a:t>.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/>
              <a:t>Using the extracted feature can train the network faster (e.g. 20s/Epoch (w. feature) </a:t>
            </a:r>
            <a:r>
              <a:rPr lang="en-US" sz="1000" dirty="0" err="1"/>
              <a:t>v.s</a:t>
            </a:r>
            <a:r>
              <a:rPr lang="en-US" sz="1000" dirty="0"/>
              <a:t>. 193s/Epoch (</a:t>
            </a:r>
            <a:r>
              <a:rPr lang="en-US" sz="1000" dirty="0" err="1"/>
              <a:t>w.o</a:t>
            </a:r>
            <a:r>
              <a:rPr lang="en-US" sz="1000" dirty="0"/>
              <a:t>. features) ))because of the reduced input data size as well as the associated parameters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176117" y="6318699"/>
            <a:ext cx="1786625" cy="258495"/>
          </a:xfrm>
          <a:prstGeom prst="round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This feature map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164895" y="1443396"/>
            <a:ext cx="3794332" cy="98361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We have used </a:t>
            </a:r>
            <a:r>
              <a:rPr lang="en-US" sz="1000" dirty="0" err="1"/>
              <a:t>Pretrained</a:t>
            </a:r>
            <a:r>
              <a:rPr lang="en-US" sz="1000" dirty="0"/>
              <a:t> Network VGG16 and </a:t>
            </a:r>
            <a:r>
              <a:rPr lang="en-US" sz="1000" dirty="0" err="1"/>
              <a:t>Alexnet</a:t>
            </a:r>
            <a:r>
              <a:rPr lang="en-US" sz="1000" dirty="0"/>
              <a:t> to extract the features. Then Visualized the extracted features using PCA and t-SNE. Image classification is done by the traditional supervised learning method SVM classification. Lastly, the transfer learning was done by freezing convolutional layers and fine-tuning dense layers.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1633" y="3954069"/>
            <a:ext cx="3795690" cy="63016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Modified the input date to </a:t>
            </a:r>
            <a:r>
              <a:rPr lang="en-US" sz="1000" dirty="0" smtClean="0"/>
              <a:t>satisfy the </a:t>
            </a:r>
            <a:r>
              <a:rPr lang="en-US" sz="1000" dirty="0"/>
              <a:t>VGG </a:t>
            </a:r>
            <a:r>
              <a:rPr lang="en-US" sz="1000" dirty="0" smtClean="0"/>
              <a:t>requirement</a:t>
            </a:r>
          </a:p>
          <a:p>
            <a:pPr algn="just"/>
            <a:r>
              <a:rPr lang="en-US" sz="1000" dirty="0"/>
              <a:t>Use PCA to visualize extracted </a:t>
            </a:r>
            <a:r>
              <a:rPr lang="en-US" sz="1000" dirty="0" smtClean="0"/>
              <a:t>features</a:t>
            </a:r>
          </a:p>
          <a:p>
            <a:pPr algn="just"/>
            <a:r>
              <a:rPr lang="en-US" sz="1000" dirty="0"/>
              <a:t>Use the extracted features to train a simple </a:t>
            </a:r>
            <a:r>
              <a:rPr lang="en-US" sz="1000" dirty="0" smtClean="0"/>
              <a:t>network</a:t>
            </a:r>
          </a:p>
          <a:p>
            <a:pPr algn="just"/>
            <a:r>
              <a:rPr lang="en-US" sz="1000" dirty="0"/>
              <a:t>Use the raw MNIST data to train a simple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345" y="4828398"/>
            <a:ext cx="1744643" cy="12514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673" y="2300867"/>
            <a:ext cx="1693569" cy="11088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9380" y="2319502"/>
            <a:ext cx="1737756" cy="1071589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202235" y="5437955"/>
            <a:ext cx="3800197" cy="118009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000" dirty="0" smtClean="0"/>
              <a:t>Is </a:t>
            </a:r>
            <a:r>
              <a:rPr lang="en-US" sz="1000" dirty="0"/>
              <a:t>it possible to use this transfer learning technique for more complicated classification? E.g. extract features for Raphael’s painting to identify if it is his or not, and then fine-tune dense layers for the classification of the other painters? </a:t>
            </a:r>
          </a:p>
          <a:p>
            <a:pPr algn="just"/>
            <a:r>
              <a:rPr lang="en-US" sz="1000" dirty="0" smtClean="0"/>
              <a:t>Our </a:t>
            </a:r>
            <a:r>
              <a:rPr lang="en-US" sz="1000" dirty="0"/>
              <a:t>group have prepared python code for Raphael’s painting, but unfortunately CPU had crushed and we couldn’t identify if our assumption was right.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00678" y="5167295"/>
            <a:ext cx="3801754" cy="264920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4.1. Future work related to transfer learning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0166684" y="5844138"/>
            <a:ext cx="1834394" cy="77391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zh-CN" sz="1000" b="1" dirty="0" smtClean="0"/>
          </a:p>
          <a:p>
            <a:pPr algn="just"/>
            <a:r>
              <a:rPr lang="en-US" altLang="zh-CN" sz="1000" b="1" dirty="0" smtClean="0"/>
              <a:t>Transfer Learning (</a:t>
            </a:r>
            <a:r>
              <a:rPr lang="en-US" altLang="zh-CN" sz="1000" b="1" dirty="0" err="1" smtClean="0"/>
              <a:t>ConvNet</a:t>
            </a:r>
            <a:r>
              <a:rPr lang="en-US" altLang="zh-CN" sz="1000" b="1" dirty="0" smtClean="0"/>
              <a:t>)</a:t>
            </a:r>
            <a:endParaRPr lang="en-US" altLang="zh-CN" sz="1000" b="1" dirty="0"/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1000" dirty="0" smtClean="0"/>
              <a:t>SRAZHDINOV 	</a:t>
            </a:r>
            <a:r>
              <a:rPr lang="en-US" altLang="zh-CN" sz="1000" dirty="0" err="1" smtClean="0"/>
              <a:t>Radik</a:t>
            </a:r>
            <a:endParaRPr lang="en-US" altLang="zh-CN" sz="1000" dirty="0" smtClean="0"/>
          </a:p>
          <a:p>
            <a:pPr marL="171450" indent="-171450" algn="just">
              <a:buFont typeface="Wingdings" charset="2"/>
              <a:buChar char="Ø"/>
            </a:pPr>
            <a:endParaRPr lang="en-US" sz="1000" dirty="0"/>
          </a:p>
          <a:p>
            <a:pPr algn="just"/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171633" y="3687431"/>
            <a:ext cx="3794332" cy="264920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2.1.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Methodology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8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730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XIA</dc:creator>
  <cp:lastModifiedBy>HKUST</cp:lastModifiedBy>
  <cp:revision>106</cp:revision>
  <dcterms:created xsi:type="dcterms:W3CDTF">2017-03-11T12:28:27Z</dcterms:created>
  <dcterms:modified xsi:type="dcterms:W3CDTF">2018-03-01T01:52:08Z</dcterms:modified>
</cp:coreProperties>
</file>