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74"/>
    <p:restoredTop sz="95232" autoAdjust="0"/>
  </p:normalViewPr>
  <p:slideViewPr>
    <p:cSldViewPr snapToGrid="0" snapToObjects="1">
      <p:cViewPr varScale="1">
        <p:scale>
          <a:sx n="125" d="100"/>
          <a:sy n="125" d="100"/>
        </p:scale>
        <p:origin x="624" y="72"/>
      </p:cViewPr>
      <p:guideLst>
        <p:guide orient="horz" pos="61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4/15/2018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extLst>
      <p:ext uri="{BB962C8B-B14F-4D97-AF65-F5344CB8AC3E}">
        <p14:creationId xmlns:p14="http://schemas.microsoft.com/office/powerpoint/2010/main" val="169178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extLst>
      <p:ext uri="{BB962C8B-B14F-4D97-AF65-F5344CB8AC3E}">
        <p14:creationId xmlns:p14="http://schemas.microsoft.com/office/powerpoint/2010/main" val="117907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4135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0237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4353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3926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4/15/2018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414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94527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4/15/2018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796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4/15/2018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72980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4/15/2018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3712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0388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4/15/2018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982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4/15/2018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extLst>
      <p:ext uri="{BB962C8B-B14F-4D97-AF65-F5344CB8AC3E}">
        <p14:creationId xmlns:p14="http://schemas.microsoft.com/office/powerpoint/2010/main" val="74657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jpg"/><Relationship Id="rId12" Type="http://schemas.openxmlformats.org/officeDocument/2006/relationships/hyperlink" Target="https://arxiv.org/find/cs/1/au:+Parisotto_E/0/1/0/all/0/1"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11" Type="http://schemas.openxmlformats.org/officeDocument/2006/relationships/hyperlink" Target="https://arxiv.org/find/cs/1/au:+Mansimov_E/0/1/0/all/0/1" TargetMode="External"/><Relationship Id="rId5" Type="http://schemas.openxmlformats.org/officeDocument/2006/relationships/image" Target="../media/image3.jp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981075"/>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MATH 6980O </a:t>
            </a:r>
            <a:r>
              <a:rPr lang="en-US" dirty="0"/>
              <a:t>Project </a:t>
            </a:r>
            <a:r>
              <a:rPr lang="en-US" altLang="zh-CN" dirty="0"/>
              <a:t>II</a:t>
            </a:r>
            <a:r>
              <a:rPr lang="en-US" altLang="zh-CN" dirty="0">
                <a:solidFill>
                  <a:schemeClr val="bg1"/>
                </a:solidFill>
              </a:rPr>
              <a:t>: Image Caption with Attention Mechanism</a:t>
            </a:r>
          </a:p>
          <a:p>
            <a:pPr algn="ctr"/>
            <a:r>
              <a:rPr lang="en-US" sz="1000" dirty="0">
                <a:solidFill>
                  <a:schemeClr val="bg1"/>
                </a:solidFill>
              </a:rPr>
              <a:t>Ye Yushi and Mao </a:t>
            </a:r>
            <a:r>
              <a:rPr lang="en-US" sz="1000" dirty="0" err="1">
                <a:solidFill>
                  <a:schemeClr val="bg1"/>
                </a:solidFill>
              </a:rPr>
              <a:t>Hongyu</a:t>
            </a:r>
            <a:r>
              <a:rPr lang="en-US" sz="1000" dirty="0">
                <a:solidFill>
                  <a:schemeClr val="bg1"/>
                </a:solidFill>
              </a:rPr>
              <a:t> {</a:t>
            </a:r>
            <a:r>
              <a:rPr lang="en-US" sz="1000" dirty="0" err="1">
                <a:solidFill>
                  <a:schemeClr val="bg1"/>
                </a:solidFill>
              </a:rPr>
              <a:t>yyeaf</a:t>
            </a:r>
            <a:r>
              <a:rPr lang="en-US" sz="1000" dirty="0">
                <a:solidFill>
                  <a:schemeClr val="bg1"/>
                </a:solidFill>
              </a:rPr>
              <a:t>, </a:t>
            </a:r>
            <a:r>
              <a:rPr lang="en-US" sz="1000" dirty="0" err="1">
                <a:solidFill>
                  <a:schemeClr val="bg1"/>
                </a:solidFill>
              </a:rPr>
              <a:t>hmaoab</a:t>
            </a:r>
            <a:r>
              <a:rPr lang="en-US" sz="1000" dirty="0">
                <a:solidFill>
                  <a:schemeClr val="bg1"/>
                </a:solidFill>
              </a:rPr>
              <a:t> }@ust.hk</a:t>
            </a:r>
          </a:p>
          <a:p>
            <a:pPr algn="ctr"/>
            <a:r>
              <a:rPr lang="en-US" sz="1000" dirty="0">
                <a:solidFill>
                  <a:schemeClr val="bg1"/>
                </a:solidFill>
              </a:rPr>
              <a:t>Department of Mathematics, HKUST</a:t>
            </a:r>
          </a:p>
        </p:txBody>
      </p:sp>
      <p:sp>
        <p:nvSpPr>
          <p:cNvPr id="9" name="Rectangle 8"/>
          <p:cNvSpPr/>
          <p:nvPr/>
        </p:nvSpPr>
        <p:spPr>
          <a:xfrm>
            <a:off x="170648"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 Introduction</a:t>
            </a:r>
          </a:p>
        </p:txBody>
      </p:sp>
      <p:sp>
        <p:nvSpPr>
          <p:cNvPr id="13" name="Rectangle 12"/>
          <p:cNvSpPr/>
          <p:nvPr/>
        </p:nvSpPr>
        <p:spPr>
          <a:xfrm>
            <a:off x="172843" y="1453740"/>
            <a:ext cx="3794332" cy="2313129"/>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950" dirty="0"/>
          </a:p>
          <a:p>
            <a:pPr algn="just"/>
            <a:r>
              <a:rPr lang="en-US" sz="950" dirty="0"/>
              <a:t>Attention mechanism is a great improvement in NLP field. Before the attention is introduced, bilingual translation is usually based on seq2seq RNN model. But the naïve RNN model tend to have long-dependency issue. Even after we use LSTM cell instead, it is still very hard for the model to capture connections between words for sentences longer than 20 words.</a:t>
            </a:r>
          </a:p>
          <a:p>
            <a:pPr algn="just"/>
            <a:r>
              <a:rPr lang="en-US" sz="950" dirty="0"/>
              <a:t>The attention mechanism tries to give a musk (in other words, weights) on the input stream by aligning up every word in the sentence with last output, so that the model will focus more on the words that have stronger correlation </a:t>
            </a:r>
            <a:r>
              <a:rPr lang="en-US" altLang="zh-CN" sz="950" dirty="0"/>
              <a:t>with the next potential output. </a:t>
            </a:r>
            <a:r>
              <a:rPr lang="en-US" sz="950" dirty="0"/>
              <a:t>By this method the translation quality is greatly improved in terms of both BLEU and METEOR score.</a:t>
            </a:r>
          </a:p>
          <a:p>
            <a:pPr algn="just"/>
            <a:r>
              <a:rPr lang="en-US" sz="950" dirty="0"/>
              <a:t>Imagine Caption is a direct implementation of seq2seq model with Attention, but on Computer Vision filed. The main idea is to change the input stream to sequence of convolutional outputs from image data</a:t>
            </a:r>
            <a:r>
              <a:rPr lang="zh-CN" altLang="en-US" sz="950" dirty="0"/>
              <a:t>。</a:t>
            </a:r>
            <a:endParaRPr lang="en-US" sz="950" dirty="0"/>
          </a:p>
          <a:p>
            <a:pPr algn="just"/>
            <a:endParaRPr lang="en-US" sz="950" dirty="0"/>
          </a:p>
        </p:txBody>
      </p:sp>
      <p:sp>
        <p:nvSpPr>
          <p:cNvPr id="18" name="Rectangle 17"/>
          <p:cNvSpPr/>
          <p:nvPr/>
        </p:nvSpPr>
        <p:spPr>
          <a:xfrm>
            <a:off x="4197797" y="326548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3. Performance and Analysis</a:t>
            </a:r>
            <a:endParaRPr lang="en-US" sz="1200" dirty="0"/>
          </a:p>
        </p:txBody>
      </p:sp>
      <p:sp>
        <p:nvSpPr>
          <p:cNvPr id="8" name="Rectangle 7"/>
          <p:cNvSpPr/>
          <p:nvPr/>
        </p:nvSpPr>
        <p:spPr>
          <a:xfrm>
            <a:off x="172843" y="3766869"/>
            <a:ext cx="3794332" cy="28531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2.</a:t>
            </a:r>
            <a:r>
              <a:rPr lang="zh-CN" altLang="en-US" sz="1200" dirty="0"/>
              <a:t> </a:t>
            </a:r>
            <a:r>
              <a:rPr lang="en-US" altLang="zh-CN" sz="1200" dirty="0"/>
              <a:t>Our Attention Model</a:t>
            </a:r>
            <a:endParaRPr lang="en-US" sz="1200" dirty="0"/>
          </a:p>
        </p:txBody>
      </p:sp>
      <p:sp>
        <p:nvSpPr>
          <p:cNvPr id="11" name="Rectangle 10"/>
          <p:cNvSpPr/>
          <p:nvPr/>
        </p:nvSpPr>
        <p:spPr>
          <a:xfrm>
            <a:off x="168105" y="4065665"/>
            <a:ext cx="3795690" cy="2681799"/>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sp>
        <p:nvSpPr>
          <p:cNvPr id="15" name="Rectangle 14"/>
          <p:cNvSpPr/>
          <p:nvPr/>
        </p:nvSpPr>
        <p:spPr>
          <a:xfrm>
            <a:off x="8233757" y="5635668"/>
            <a:ext cx="3794332" cy="1111795"/>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endParaRPr lang="en-US" b="1" dirty="0"/>
          </a:p>
        </p:txBody>
      </p:sp>
      <p:sp>
        <p:nvSpPr>
          <p:cNvPr id="17" name="Rectangle 16"/>
          <p:cNvSpPr/>
          <p:nvPr/>
        </p:nvSpPr>
        <p:spPr>
          <a:xfrm>
            <a:off x="8233757" y="5359006"/>
            <a:ext cx="3806018"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5. References</a:t>
            </a:r>
          </a:p>
        </p:txBody>
      </p:sp>
      <p:sp>
        <p:nvSpPr>
          <p:cNvPr id="20" name="Rectangle 19"/>
          <p:cNvSpPr/>
          <p:nvPr/>
        </p:nvSpPr>
        <p:spPr>
          <a:xfrm>
            <a:off x="8239214" y="3695952"/>
            <a:ext cx="3801756"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4. Future work</a:t>
            </a:r>
          </a:p>
        </p:txBody>
      </p:sp>
      <p:sp>
        <p:nvSpPr>
          <p:cNvPr id="22" name="Rectangle 21"/>
          <p:cNvSpPr/>
          <p:nvPr/>
        </p:nvSpPr>
        <p:spPr>
          <a:xfrm>
            <a:off x="8239214" y="1178476"/>
            <a:ext cx="3801756" cy="2505733"/>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CN" sz="1000" dirty="0"/>
              <a:t>   </a:t>
            </a:r>
          </a:p>
        </p:txBody>
      </p:sp>
      <p:sp>
        <p:nvSpPr>
          <p:cNvPr id="25" name="Rectangle 24"/>
          <p:cNvSpPr/>
          <p:nvPr/>
        </p:nvSpPr>
        <p:spPr>
          <a:xfrm>
            <a:off x="4197613" y="3540705"/>
            <a:ext cx="3795276" cy="3206759"/>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a:p>
            <a:pPr algn="just"/>
            <a:endParaRPr lang="en-US" sz="1000" dirty="0"/>
          </a:p>
          <a:p>
            <a:pPr algn="just"/>
            <a:endParaRPr lang="en-US" sz="1000" dirty="0"/>
          </a:p>
        </p:txBody>
      </p:sp>
      <p:sp>
        <p:nvSpPr>
          <p:cNvPr id="26" name="Rectangle 25"/>
          <p:cNvSpPr/>
          <p:nvPr/>
        </p:nvSpPr>
        <p:spPr>
          <a:xfrm>
            <a:off x="8236486" y="3961979"/>
            <a:ext cx="3803289" cy="1385284"/>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950" dirty="0"/>
              <a:t>In Kelvin’s work the word prediction is made by using one-hot representation, which means each word is represented by a sparse 0-1 vector. This requires precise prediction of distribution as any weights assigned to other words could be fatal to the model. We suggest to use word2vec so that each word can be embedded into a high-dimensional space and we use MSE error to update the model. Prediction should be based on the nearest neighbor principal. The mechanism may help the caption model to be more flexible as it is not limited to one specific word as target, but all relevant synonyms.</a:t>
            </a:r>
          </a:p>
        </p:txBody>
      </p:sp>
      <p:sp>
        <p:nvSpPr>
          <p:cNvPr id="12" name="文本框 11">
            <a:extLst>
              <a:ext uri="{FF2B5EF4-FFF2-40B4-BE49-F238E27FC236}">
                <a16:creationId xmlns:a16="http://schemas.microsoft.com/office/drawing/2014/main" id="{5B75B6B0-8A83-40DE-882D-D0936097D848}"/>
              </a:ext>
            </a:extLst>
          </p:cNvPr>
          <p:cNvSpPr txBox="1"/>
          <p:nvPr/>
        </p:nvSpPr>
        <p:spPr>
          <a:xfrm>
            <a:off x="5634608" y="4850126"/>
            <a:ext cx="65" cy="276999"/>
          </a:xfrm>
          <a:prstGeom prst="rect">
            <a:avLst/>
          </a:prstGeom>
          <a:noFill/>
        </p:spPr>
        <p:txBody>
          <a:bodyPr wrap="none" lIns="0" tIns="0" rIns="0" bIns="0" rtlCol="0">
            <a:spAutoFit/>
          </a:bodyPr>
          <a:lstStyle/>
          <a:p>
            <a:endParaRPr lang="zh-CN" altLang="en-US" dirty="0"/>
          </a:p>
        </p:txBody>
      </p:sp>
      <p:sp>
        <p:nvSpPr>
          <p:cNvPr id="19" name="Rectangle 10">
            <a:extLst>
              <a:ext uri="{FF2B5EF4-FFF2-40B4-BE49-F238E27FC236}">
                <a16:creationId xmlns:a16="http://schemas.microsoft.com/office/drawing/2014/main" id="{C56D538A-B6ED-4BF9-B4DC-EBC22F97FEA9}"/>
              </a:ext>
            </a:extLst>
          </p:cNvPr>
          <p:cNvSpPr/>
          <p:nvPr/>
        </p:nvSpPr>
        <p:spPr>
          <a:xfrm>
            <a:off x="4198156" y="1178477"/>
            <a:ext cx="3795690" cy="2076710"/>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altLang="zh-CN" sz="1000" dirty="0"/>
          </a:p>
        </p:txBody>
      </p:sp>
      <p:sp>
        <p:nvSpPr>
          <p:cNvPr id="6" name="文本框 5"/>
          <p:cNvSpPr txBox="1"/>
          <p:nvPr/>
        </p:nvSpPr>
        <p:spPr>
          <a:xfrm>
            <a:off x="181737" y="4071903"/>
            <a:ext cx="3802170" cy="2723823"/>
          </a:xfrm>
          <a:prstGeom prst="rect">
            <a:avLst/>
          </a:prstGeom>
          <a:noFill/>
        </p:spPr>
        <p:txBody>
          <a:bodyPr wrap="square" rtlCol="0">
            <a:spAutoFit/>
          </a:bodyPr>
          <a:lstStyle/>
          <a:p>
            <a:r>
              <a:rPr lang="en-US" sz="950" dirty="0"/>
              <a:t>Our project try to replicate the former work done by Kelvin Xu[1], which implemented VGG as feature extraction layer and introduced both hard and soft attention algorithms to generate caption by using one-hot prediction.</a:t>
            </a:r>
          </a:p>
          <a:p>
            <a:endParaRPr lang="en-US" sz="950" dirty="0"/>
          </a:p>
          <a:p>
            <a:endParaRPr lang="en-US" sz="950" dirty="0"/>
          </a:p>
          <a:p>
            <a:endParaRPr lang="en-US" sz="950" dirty="0"/>
          </a:p>
          <a:p>
            <a:endParaRPr lang="en-US" sz="950" dirty="0"/>
          </a:p>
          <a:p>
            <a:endParaRPr lang="en-US" sz="950" dirty="0"/>
          </a:p>
          <a:p>
            <a:endParaRPr lang="en-US" sz="950" dirty="0"/>
          </a:p>
          <a:p>
            <a:endParaRPr lang="en-US" sz="950" dirty="0"/>
          </a:p>
          <a:p>
            <a:endParaRPr lang="en-US" sz="950" dirty="0"/>
          </a:p>
          <a:p>
            <a:endParaRPr lang="en-US" sz="950" dirty="0"/>
          </a:p>
          <a:p>
            <a:endParaRPr lang="en-US" sz="950" dirty="0"/>
          </a:p>
          <a:p>
            <a:r>
              <a:rPr lang="en-US" sz="950" dirty="0"/>
              <a:t>We can see that the caption results are reasonable and fluent in terms of language.</a:t>
            </a:r>
          </a:p>
          <a:p>
            <a:r>
              <a:rPr lang="en-US" sz="950" dirty="0"/>
              <a:t>Based on Kelvin’s work, we make some changes including Res-Net instead of VGG, and a 2-layer dense connection instead of classical aligning or</a:t>
            </a:r>
          </a:p>
        </p:txBody>
      </p:sp>
      <p:sp>
        <p:nvSpPr>
          <p:cNvPr id="10" name="文本框 9"/>
          <p:cNvSpPr txBox="1"/>
          <p:nvPr/>
        </p:nvSpPr>
        <p:spPr>
          <a:xfrm>
            <a:off x="4191876" y="1212024"/>
            <a:ext cx="3848563" cy="823302"/>
          </a:xfrm>
          <a:prstGeom prst="rect">
            <a:avLst/>
          </a:prstGeom>
          <a:noFill/>
        </p:spPr>
        <p:txBody>
          <a:bodyPr wrap="square" rtlCol="0">
            <a:spAutoFit/>
          </a:bodyPr>
          <a:lstStyle/>
          <a:p>
            <a:r>
              <a:rPr lang="en-US" sz="950" dirty="0"/>
              <a:t>interaction method (linear, tanh activation </a:t>
            </a:r>
            <a:r>
              <a:rPr lang="en-US" sz="950" dirty="0" err="1"/>
              <a:t>etc</a:t>
            </a:r>
            <a:r>
              <a:rPr lang="en-US" sz="950" dirty="0"/>
              <a:t>). Soft attention is adopted here as soft model works better with METEOR score, and we believe that METEOR is a more fair scoring method while BLEU tend to lose sentence generality. COCO used as test dataset and the model structure show as follows:</a:t>
            </a:r>
          </a:p>
        </p:txBody>
      </p:sp>
      <p:pic>
        <p:nvPicPr>
          <p:cNvPr id="5" name="Picture 4">
            <a:extLst>
              <a:ext uri="{FF2B5EF4-FFF2-40B4-BE49-F238E27FC236}">
                <a16:creationId xmlns:a16="http://schemas.microsoft.com/office/drawing/2014/main" id="{820293E4-C122-4A26-ACB0-F0CFBFC8E3DC}"/>
              </a:ext>
            </a:extLst>
          </p:cNvPr>
          <p:cNvPicPr>
            <a:picLocks noChangeAspect="1"/>
          </p:cNvPicPr>
          <p:nvPr/>
        </p:nvPicPr>
        <p:blipFill>
          <a:blip r:embed="rId3"/>
          <a:stretch>
            <a:fillRect/>
          </a:stretch>
        </p:blipFill>
        <p:spPr>
          <a:xfrm>
            <a:off x="402156" y="4708744"/>
            <a:ext cx="3313395" cy="1392241"/>
          </a:xfrm>
          <a:prstGeom prst="rect">
            <a:avLst/>
          </a:prstGeom>
        </p:spPr>
      </p:pic>
      <p:pic>
        <p:nvPicPr>
          <p:cNvPr id="1030" name="Picture 6" descr="Image result for image caption attention">
            <a:extLst>
              <a:ext uri="{FF2B5EF4-FFF2-40B4-BE49-F238E27FC236}">
                <a16:creationId xmlns:a16="http://schemas.microsoft.com/office/drawing/2014/main" id="{DB6887AB-8325-45CB-9BA4-84B8932E62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5968" y="1813192"/>
            <a:ext cx="2605139" cy="142807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CBDE27EF-B649-4DA1-A345-3FC35F96DAFB}"/>
              </a:ext>
            </a:extLst>
          </p:cNvPr>
          <p:cNvPicPr>
            <a:picLocks noChangeAspect="1"/>
          </p:cNvPicPr>
          <p:nvPr/>
        </p:nvPicPr>
        <p:blipFill>
          <a:blip r:embed="rId5"/>
          <a:stretch>
            <a:fillRect/>
          </a:stretch>
        </p:blipFill>
        <p:spPr>
          <a:xfrm>
            <a:off x="4301853" y="3554575"/>
            <a:ext cx="1729580" cy="1297186"/>
          </a:xfrm>
          <a:prstGeom prst="rect">
            <a:avLst/>
          </a:prstGeom>
        </p:spPr>
      </p:pic>
      <p:pic>
        <p:nvPicPr>
          <p:cNvPr id="29" name="Picture 28">
            <a:extLst>
              <a:ext uri="{FF2B5EF4-FFF2-40B4-BE49-F238E27FC236}">
                <a16:creationId xmlns:a16="http://schemas.microsoft.com/office/drawing/2014/main" id="{EE6CA931-3EA3-4EED-9F6E-4E57A0A97121}"/>
              </a:ext>
            </a:extLst>
          </p:cNvPr>
          <p:cNvPicPr>
            <a:picLocks noChangeAspect="1"/>
          </p:cNvPicPr>
          <p:nvPr/>
        </p:nvPicPr>
        <p:blipFill>
          <a:blip r:embed="rId6"/>
          <a:stretch>
            <a:fillRect/>
          </a:stretch>
        </p:blipFill>
        <p:spPr>
          <a:xfrm>
            <a:off x="6141505" y="3554179"/>
            <a:ext cx="1661222" cy="1245917"/>
          </a:xfrm>
          <a:prstGeom prst="rect">
            <a:avLst/>
          </a:prstGeom>
        </p:spPr>
      </p:pic>
      <p:sp>
        <p:nvSpPr>
          <p:cNvPr id="33" name="文本框 9">
            <a:extLst>
              <a:ext uri="{FF2B5EF4-FFF2-40B4-BE49-F238E27FC236}">
                <a16:creationId xmlns:a16="http://schemas.microsoft.com/office/drawing/2014/main" id="{F30E89E9-0FD8-4E6B-A2F6-DC06ABA26BE4}"/>
              </a:ext>
            </a:extLst>
          </p:cNvPr>
          <p:cNvSpPr txBox="1"/>
          <p:nvPr/>
        </p:nvSpPr>
        <p:spPr>
          <a:xfrm>
            <a:off x="4270483" y="4614346"/>
            <a:ext cx="3848563" cy="1115690"/>
          </a:xfrm>
          <a:prstGeom prst="rect">
            <a:avLst/>
          </a:prstGeom>
          <a:noFill/>
        </p:spPr>
        <p:txBody>
          <a:bodyPr wrap="square" rtlCol="0">
            <a:spAutoFit/>
          </a:bodyPr>
          <a:lstStyle/>
          <a:p>
            <a:r>
              <a:rPr lang="en-US" sz="950" dirty="0"/>
              <a:t>Here are two test examples that make sense. The model describes the imagine precisely and the words are well organized. But the model does not work so well on every image, actually sometimes it misses up the object in the figure if the object does not show in the normal way. The reasons might because the images are not specifically labeled in COCO </a:t>
            </a:r>
          </a:p>
          <a:p>
            <a:r>
              <a:rPr lang="en-US" sz="950" dirty="0"/>
              <a:t>and the numbers of each category are fewer compared to dataset like ImageNet.</a:t>
            </a:r>
          </a:p>
        </p:txBody>
      </p:sp>
      <p:pic>
        <p:nvPicPr>
          <p:cNvPr id="31" name="Picture 30">
            <a:extLst>
              <a:ext uri="{FF2B5EF4-FFF2-40B4-BE49-F238E27FC236}">
                <a16:creationId xmlns:a16="http://schemas.microsoft.com/office/drawing/2014/main" id="{EC0D9B56-C7D4-4E29-A542-BB369555FAEE}"/>
              </a:ext>
            </a:extLst>
          </p:cNvPr>
          <p:cNvPicPr>
            <a:picLocks noChangeAspect="1"/>
          </p:cNvPicPr>
          <p:nvPr/>
        </p:nvPicPr>
        <p:blipFill>
          <a:blip r:embed="rId7"/>
          <a:stretch>
            <a:fillRect/>
          </a:stretch>
        </p:blipFill>
        <p:spPr>
          <a:xfrm>
            <a:off x="6135409" y="5575147"/>
            <a:ext cx="1850457" cy="1268633"/>
          </a:xfrm>
          <a:prstGeom prst="rect">
            <a:avLst/>
          </a:prstGeom>
        </p:spPr>
      </p:pic>
      <p:pic>
        <p:nvPicPr>
          <p:cNvPr id="37" name="Picture 36">
            <a:extLst>
              <a:ext uri="{FF2B5EF4-FFF2-40B4-BE49-F238E27FC236}">
                <a16:creationId xmlns:a16="http://schemas.microsoft.com/office/drawing/2014/main" id="{428D6FA1-0255-4928-9947-A38346DF53AD}"/>
              </a:ext>
            </a:extLst>
          </p:cNvPr>
          <p:cNvPicPr>
            <a:picLocks noChangeAspect="1"/>
          </p:cNvPicPr>
          <p:nvPr/>
        </p:nvPicPr>
        <p:blipFill>
          <a:blip r:embed="rId8"/>
          <a:stretch>
            <a:fillRect/>
          </a:stretch>
        </p:blipFill>
        <p:spPr>
          <a:xfrm>
            <a:off x="4208592" y="5664264"/>
            <a:ext cx="1990057" cy="1147555"/>
          </a:xfrm>
          <a:prstGeom prst="rect">
            <a:avLst/>
          </a:prstGeom>
        </p:spPr>
      </p:pic>
      <p:pic>
        <p:nvPicPr>
          <p:cNvPr id="39" name="Picture 38">
            <a:extLst>
              <a:ext uri="{FF2B5EF4-FFF2-40B4-BE49-F238E27FC236}">
                <a16:creationId xmlns:a16="http://schemas.microsoft.com/office/drawing/2014/main" id="{C5E9185E-BBB2-457D-AC60-D254F6925F27}"/>
              </a:ext>
            </a:extLst>
          </p:cNvPr>
          <p:cNvPicPr>
            <a:picLocks noChangeAspect="1"/>
          </p:cNvPicPr>
          <p:nvPr/>
        </p:nvPicPr>
        <p:blipFill>
          <a:blip r:embed="rId9"/>
          <a:stretch>
            <a:fillRect/>
          </a:stretch>
        </p:blipFill>
        <p:spPr>
          <a:xfrm>
            <a:off x="8260896" y="1346978"/>
            <a:ext cx="1745833" cy="1248116"/>
          </a:xfrm>
          <a:prstGeom prst="rect">
            <a:avLst/>
          </a:prstGeom>
        </p:spPr>
      </p:pic>
      <p:pic>
        <p:nvPicPr>
          <p:cNvPr id="41" name="Picture 40">
            <a:extLst>
              <a:ext uri="{FF2B5EF4-FFF2-40B4-BE49-F238E27FC236}">
                <a16:creationId xmlns:a16="http://schemas.microsoft.com/office/drawing/2014/main" id="{7A66D0F8-1A7B-4D08-B6AE-4B6E3B2AA9E5}"/>
              </a:ext>
            </a:extLst>
          </p:cNvPr>
          <p:cNvPicPr>
            <a:picLocks noChangeAspect="1"/>
          </p:cNvPicPr>
          <p:nvPr/>
        </p:nvPicPr>
        <p:blipFill>
          <a:blip r:embed="rId10"/>
          <a:stretch>
            <a:fillRect/>
          </a:stretch>
        </p:blipFill>
        <p:spPr>
          <a:xfrm>
            <a:off x="10064680" y="1316965"/>
            <a:ext cx="1719857" cy="1173704"/>
          </a:xfrm>
          <a:prstGeom prst="rect">
            <a:avLst/>
          </a:prstGeom>
        </p:spPr>
      </p:pic>
      <p:sp>
        <p:nvSpPr>
          <p:cNvPr id="42" name="TextBox 41">
            <a:extLst>
              <a:ext uri="{FF2B5EF4-FFF2-40B4-BE49-F238E27FC236}">
                <a16:creationId xmlns:a16="http://schemas.microsoft.com/office/drawing/2014/main" id="{80800444-5245-43AC-AFA7-01044B5C6814}"/>
              </a:ext>
            </a:extLst>
          </p:cNvPr>
          <p:cNvSpPr txBox="1"/>
          <p:nvPr/>
        </p:nvSpPr>
        <p:spPr>
          <a:xfrm>
            <a:off x="8279776" y="1170528"/>
            <a:ext cx="3872004" cy="2431435"/>
          </a:xfrm>
          <a:prstGeom prst="rect">
            <a:avLst/>
          </a:prstGeom>
          <a:noFill/>
        </p:spPr>
        <p:txBody>
          <a:bodyPr wrap="square" rtlCol="0">
            <a:spAutoFit/>
          </a:bodyPr>
          <a:lstStyle/>
          <a:p>
            <a:r>
              <a:rPr lang="en-US" sz="950" dirty="0"/>
              <a:t>Also we find that the model tend to fail if the image is not narrative.</a:t>
            </a:r>
          </a:p>
          <a:p>
            <a:endParaRPr lang="en-US" sz="950" dirty="0"/>
          </a:p>
          <a:p>
            <a:endParaRPr lang="en-US" sz="950" dirty="0"/>
          </a:p>
          <a:p>
            <a:endParaRPr lang="en-US" sz="950" dirty="0"/>
          </a:p>
          <a:p>
            <a:endParaRPr lang="en-US" sz="950" dirty="0"/>
          </a:p>
          <a:p>
            <a:endParaRPr lang="en-US" sz="950" dirty="0"/>
          </a:p>
          <a:p>
            <a:endParaRPr lang="en-US" sz="950" dirty="0"/>
          </a:p>
          <a:p>
            <a:endParaRPr lang="en-US" sz="950" dirty="0"/>
          </a:p>
          <a:p>
            <a:r>
              <a:rPr lang="en-US" sz="950" dirty="0"/>
              <a:t>After comparing the images above with similar data in COCO, we believe that this is caused by lack of correspondence between objects in image. Or even there is only one main object in the image, attention mechanism fails under these scenarios as it cannot find any useful connections in the image, which leads to a chaos output in the decoder output. The overall BLEU/METEOR are listed here:</a:t>
            </a:r>
          </a:p>
          <a:p>
            <a:endParaRPr lang="en-US" sz="950" dirty="0"/>
          </a:p>
          <a:p>
            <a:endParaRPr lang="en-US" sz="950" dirty="0"/>
          </a:p>
        </p:txBody>
      </p:sp>
      <p:graphicFrame>
        <p:nvGraphicFramePr>
          <p:cNvPr id="43" name="Table 42">
            <a:extLst>
              <a:ext uri="{FF2B5EF4-FFF2-40B4-BE49-F238E27FC236}">
                <a16:creationId xmlns:a16="http://schemas.microsoft.com/office/drawing/2014/main" id="{A60944CD-8957-4DFA-9612-81CEDC4C1468}"/>
              </a:ext>
            </a:extLst>
          </p:cNvPr>
          <p:cNvGraphicFramePr>
            <a:graphicFrameLocks noGrp="1"/>
          </p:cNvGraphicFramePr>
          <p:nvPr>
            <p:extLst>
              <p:ext uri="{D42A27DB-BD31-4B8C-83A1-F6EECF244321}">
                <p14:modId xmlns:p14="http://schemas.microsoft.com/office/powerpoint/2010/main" val="4031914743"/>
              </p:ext>
            </p:extLst>
          </p:nvPr>
        </p:nvGraphicFramePr>
        <p:xfrm>
          <a:off x="8483062" y="3296653"/>
          <a:ext cx="3320106" cy="289560"/>
        </p:xfrm>
        <a:graphic>
          <a:graphicData uri="http://schemas.openxmlformats.org/drawingml/2006/table">
            <a:tbl>
              <a:tblPr>
                <a:tableStyleId>{5C22544A-7EE6-4342-B048-85BDC9FD1C3A}</a:tableStyleId>
              </a:tblPr>
              <a:tblGrid>
                <a:gridCol w="553351">
                  <a:extLst>
                    <a:ext uri="{9D8B030D-6E8A-4147-A177-3AD203B41FA5}">
                      <a16:colId xmlns:a16="http://schemas.microsoft.com/office/drawing/2014/main" val="757586803"/>
                    </a:ext>
                  </a:extLst>
                </a:gridCol>
                <a:gridCol w="553351">
                  <a:extLst>
                    <a:ext uri="{9D8B030D-6E8A-4147-A177-3AD203B41FA5}">
                      <a16:colId xmlns:a16="http://schemas.microsoft.com/office/drawing/2014/main" val="1143640314"/>
                    </a:ext>
                  </a:extLst>
                </a:gridCol>
                <a:gridCol w="553351">
                  <a:extLst>
                    <a:ext uri="{9D8B030D-6E8A-4147-A177-3AD203B41FA5}">
                      <a16:colId xmlns:a16="http://schemas.microsoft.com/office/drawing/2014/main" val="2811569214"/>
                    </a:ext>
                  </a:extLst>
                </a:gridCol>
                <a:gridCol w="553351">
                  <a:extLst>
                    <a:ext uri="{9D8B030D-6E8A-4147-A177-3AD203B41FA5}">
                      <a16:colId xmlns:a16="http://schemas.microsoft.com/office/drawing/2014/main" val="663589728"/>
                    </a:ext>
                  </a:extLst>
                </a:gridCol>
                <a:gridCol w="553351">
                  <a:extLst>
                    <a:ext uri="{9D8B030D-6E8A-4147-A177-3AD203B41FA5}">
                      <a16:colId xmlns:a16="http://schemas.microsoft.com/office/drawing/2014/main" val="3001777597"/>
                    </a:ext>
                  </a:extLst>
                </a:gridCol>
                <a:gridCol w="553351">
                  <a:extLst>
                    <a:ext uri="{9D8B030D-6E8A-4147-A177-3AD203B41FA5}">
                      <a16:colId xmlns:a16="http://schemas.microsoft.com/office/drawing/2014/main" val="2974088773"/>
                    </a:ext>
                  </a:extLst>
                </a:gridCol>
              </a:tblGrid>
              <a:tr h="132460">
                <a:tc>
                  <a:txBody>
                    <a:bodyPr/>
                    <a:lstStyle/>
                    <a:p>
                      <a:pPr algn="ctr" fontAlgn="b"/>
                      <a:r>
                        <a:rPr lang="en-US" sz="900" u="none" strike="noStrike">
                          <a:effectLst/>
                        </a:rPr>
                        <a:t>Dataset</a:t>
                      </a:r>
                      <a:endParaRPr lang="en-US"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900" u="none" strike="noStrike" dirty="0">
                          <a:effectLst/>
                        </a:rPr>
                        <a:t>BLEU-1</a:t>
                      </a:r>
                      <a:endParaRPr lang="en-US"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900" u="none" strike="noStrike" dirty="0">
                          <a:effectLst/>
                        </a:rPr>
                        <a:t>BLEU-1</a:t>
                      </a:r>
                      <a:endParaRPr lang="en-US"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900" u="none" strike="noStrike">
                          <a:effectLst/>
                        </a:rPr>
                        <a:t>BLEU-1</a:t>
                      </a:r>
                      <a:endParaRPr lang="en-US"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900" u="none" strike="noStrike">
                          <a:effectLst/>
                        </a:rPr>
                        <a:t>BLEU-1</a:t>
                      </a:r>
                      <a:endParaRPr lang="en-US"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900" u="none" strike="noStrike" dirty="0">
                          <a:effectLst/>
                        </a:rPr>
                        <a:t>METEOR</a:t>
                      </a:r>
                      <a:endParaRPr lang="en-US" sz="9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2801071"/>
                  </a:ext>
                </a:extLst>
              </a:tr>
              <a:tr h="132460">
                <a:tc>
                  <a:txBody>
                    <a:bodyPr/>
                    <a:lstStyle/>
                    <a:p>
                      <a:pPr algn="ctr" fontAlgn="b"/>
                      <a:r>
                        <a:rPr lang="en-US" sz="900" u="none" strike="noStrike">
                          <a:effectLst/>
                        </a:rPr>
                        <a:t>COCO</a:t>
                      </a:r>
                      <a:endParaRPr lang="en-US"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900" u="none" strike="noStrike">
                          <a:effectLst/>
                        </a:rPr>
                        <a:t>71.1</a:t>
                      </a:r>
                      <a:endParaRPr lang="en-US"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900" u="none" strike="noStrike">
                          <a:effectLst/>
                        </a:rPr>
                        <a:t>49.6</a:t>
                      </a:r>
                      <a:endParaRPr lang="en-US"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900" u="none" strike="noStrike" dirty="0">
                          <a:effectLst/>
                        </a:rPr>
                        <a:t>33.9</a:t>
                      </a:r>
                      <a:endParaRPr lang="en-US" sz="9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900" u="none" strike="noStrike">
                          <a:effectLst/>
                        </a:rPr>
                        <a:t>24.1</a:t>
                      </a:r>
                      <a:endParaRPr lang="en-US" sz="9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900" u="none" strike="noStrike" dirty="0">
                          <a:effectLst/>
                        </a:rPr>
                        <a:t>24</a:t>
                      </a:r>
                      <a:endParaRPr lang="en-US" sz="9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6761067"/>
                  </a:ext>
                </a:extLst>
              </a:tr>
            </a:tbl>
          </a:graphicData>
        </a:graphic>
      </p:graphicFrame>
      <p:sp>
        <p:nvSpPr>
          <p:cNvPr id="44" name="TextBox 43">
            <a:extLst>
              <a:ext uri="{FF2B5EF4-FFF2-40B4-BE49-F238E27FC236}">
                <a16:creationId xmlns:a16="http://schemas.microsoft.com/office/drawing/2014/main" id="{FC11D62F-0038-49DD-B03B-2E9EAF065617}"/>
              </a:ext>
            </a:extLst>
          </p:cNvPr>
          <p:cNvSpPr txBox="1"/>
          <p:nvPr/>
        </p:nvSpPr>
        <p:spPr>
          <a:xfrm>
            <a:off x="8229765" y="5612183"/>
            <a:ext cx="3848563" cy="1323439"/>
          </a:xfrm>
          <a:prstGeom prst="rect">
            <a:avLst/>
          </a:prstGeom>
          <a:noFill/>
        </p:spPr>
        <p:txBody>
          <a:bodyPr wrap="square" rtlCol="0">
            <a:spAutoFit/>
          </a:bodyPr>
          <a:lstStyle/>
          <a:p>
            <a:r>
              <a:rPr lang="en-US" sz="1000" dirty="0">
                <a:solidFill>
                  <a:schemeClr val="dk1"/>
                </a:solidFill>
              </a:rPr>
              <a:t>1] Kelvin Xu, Jimmy Ba et. al, Show, Attend and Tell: Neural Image Caption Generation with Visual Attention, arXiv:1502.03044</a:t>
            </a:r>
          </a:p>
          <a:p>
            <a:r>
              <a:rPr lang="en-US" sz="1000" dirty="0">
                <a:solidFill>
                  <a:schemeClr val="dk1"/>
                </a:solidFill>
              </a:rPr>
              <a:t>[2] </a:t>
            </a:r>
            <a:r>
              <a:rPr lang="en-US" sz="1000" dirty="0" err="1">
                <a:solidFill>
                  <a:schemeClr val="dk1"/>
                </a:solidFill>
              </a:rPr>
              <a:t>Dzmitry</a:t>
            </a:r>
            <a:r>
              <a:rPr lang="en-US" sz="1000" dirty="0">
                <a:solidFill>
                  <a:schemeClr val="dk1"/>
                </a:solidFill>
              </a:rPr>
              <a:t> </a:t>
            </a:r>
            <a:r>
              <a:rPr lang="en-US" sz="1000" dirty="0" err="1">
                <a:solidFill>
                  <a:schemeClr val="dk1"/>
                </a:solidFill>
              </a:rPr>
              <a:t>Bahdanau</a:t>
            </a:r>
            <a:r>
              <a:rPr lang="en-US" sz="1000" dirty="0">
                <a:solidFill>
                  <a:schemeClr val="dk1"/>
                </a:solidFill>
              </a:rPr>
              <a:t>, </a:t>
            </a:r>
            <a:r>
              <a:rPr lang="en-US" sz="1000" dirty="0" err="1">
                <a:solidFill>
                  <a:schemeClr val="dk1"/>
                </a:solidFill>
              </a:rPr>
              <a:t>KyungHyun</a:t>
            </a:r>
            <a:r>
              <a:rPr lang="en-US" sz="1000" dirty="0">
                <a:solidFill>
                  <a:schemeClr val="dk1"/>
                </a:solidFill>
              </a:rPr>
              <a:t> Cho, </a:t>
            </a:r>
            <a:r>
              <a:rPr lang="en-US" sz="1000" dirty="0" err="1">
                <a:solidFill>
                  <a:schemeClr val="dk1"/>
                </a:solidFill>
              </a:rPr>
              <a:t>Yoshua</a:t>
            </a:r>
            <a:r>
              <a:rPr lang="en-US" sz="1000" dirty="0">
                <a:solidFill>
                  <a:schemeClr val="dk1"/>
                </a:solidFill>
              </a:rPr>
              <a:t> </a:t>
            </a:r>
            <a:r>
              <a:rPr lang="en-US" sz="1000" dirty="0" err="1">
                <a:solidFill>
                  <a:schemeClr val="dk1"/>
                </a:solidFill>
              </a:rPr>
              <a:t>Bengio</a:t>
            </a:r>
            <a:r>
              <a:rPr lang="en-US" sz="1000" dirty="0">
                <a:solidFill>
                  <a:schemeClr val="dk1"/>
                </a:solidFill>
              </a:rPr>
              <a:t>, Neural Machine Translation by Jointly Learning to Align and Translate, ICLR 2015</a:t>
            </a:r>
          </a:p>
          <a:p>
            <a:r>
              <a:rPr lang="en-US" sz="1000" dirty="0">
                <a:solidFill>
                  <a:schemeClr val="dk1"/>
                </a:solidFill>
              </a:rPr>
              <a:t>[3] </a:t>
            </a:r>
            <a:r>
              <a:rPr lang="en-US" sz="1000" dirty="0">
                <a:solidFill>
                  <a:schemeClr val="dk1"/>
                </a:solidFill>
                <a:hlinkClick r:id="rId11"/>
              </a:rPr>
              <a:t>Elman </a:t>
            </a:r>
            <a:r>
              <a:rPr lang="en-US" sz="1000" dirty="0" err="1">
                <a:solidFill>
                  <a:schemeClr val="dk1"/>
                </a:solidFill>
                <a:hlinkClick r:id="rId11"/>
              </a:rPr>
              <a:t>Mansimov</a:t>
            </a:r>
            <a:r>
              <a:rPr lang="en-US" sz="1000" dirty="0">
                <a:solidFill>
                  <a:schemeClr val="dk1"/>
                </a:solidFill>
              </a:rPr>
              <a:t>, </a:t>
            </a:r>
            <a:r>
              <a:rPr lang="en-US" sz="1000" dirty="0">
                <a:solidFill>
                  <a:schemeClr val="dk1"/>
                </a:solidFill>
                <a:hlinkClick r:id="rId12"/>
              </a:rPr>
              <a:t>Emilio </a:t>
            </a:r>
            <a:r>
              <a:rPr lang="en-US" sz="1000" dirty="0" err="1">
                <a:solidFill>
                  <a:schemeClr val="dk1"/>
                </a:solidFill>
                <a:hlinkClick r:id="rId12"/>
              </a:rPr>
              <a:t>Parisotto</a:t>
            </a:r>
            <a:r>
              <a:rPr lang="en-US" sz="1000" dirty="0">
                <a:solidFill>
                  <a:schemeClr val="dk1"/>
                </a:solidFill>
              </a:rPr>
              <a:t>, et al, Generating Images from Captions with Attention, arXiv:1511.02793</a:t>
            </a:r>
          </a:p>
          <a:p>
            <a:endParaRPr lang="en-US" sz="1000" dirty="0">
              <a:solidFill>
                <a:schemeClr val="dk1"/>
              </a:solidFill>
            </a:endParaRPr>
          </a:p>
        </p:txBody>
      </p:sp>
    </p:spTree>
    <p:extLst>
      <p:ext uri="{BB962C8B-B14F-4D97-AF65-F5344CB8AC3E}">
        <p14:creationId xmlns:p14="http://schemas.microsoft.com/office/powerpoint/2010/main" val="263858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1148</TotalTime>
  <Words>706</Words>
  <Application>Microsoft Office PowerPoint</Application>
  <PresentationFormat>Widescreen</PresentationFormat>
  <Paragraphs>56</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Hongyu MAO</cp:lastModifiedBy>
  <cp:revision>133</cp:revision>
  <dcterms:created xsi:type="dcterms:W3CDTF">2017-03-11T12:28:27Z</dcterms:created>
  <dcterms:modified xsi:type="dcterms:W3CDTF">2018-04-15T07:46:27Z</dcterms:modified>
</cp:coreProperties>
</file>