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68" r:id="rId5"/>
    <p:sldId id="263" r:id="rId6"/>
    <p:sldId id="260" r:id="rId7"/>
    <p:sldId id="265" r:id="rId8"/>
    <p:sldId id="267" r:id="rId9"/>
    <p:sldId id="264" r:id="rId10"/>
    <p:sldId id="271" r:id="rId11"/>
    <p:sldId id="261" r:id="rId12"/>
    <p:sldId id="270" r:id="rId13"/>
    <p:sldId id="262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115" d="100"/>
          <a:sy n="115" d="100"/>
        </p:scale>
        <p:origin x="146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9EC68F-F907-429F-9F36-A6DEFFE58F0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Works on</a:t>
            </a:r>
            <a:br>
              <a:rPr lang="en-US" dirty="0"/>
            </a:br>
            <a:r>
              <a:rPr lang="en-US" dirty="0"/>
              <a:t>Noisy Labels Robustness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Kaiyi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1930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50490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(Liu, </a:t>
            </a:r>
            <a:r>
              <a:rPr lang="en-US" sz="2000" dirty="0"/>
              <a:t>Niles-Weed, </a:t>
            </a:r>
            <a:r>
              <a:rPr lang="en-US" sz="2000" dirty="0" err="1"/>
              <a:t>Razavian</a:t>
            </a:r>
            <a:r>
              <a:rPr lang="en-US" sz="2000" dirty="0"/>
              <a:t>, &amp; Fernandez-</a:t>
            </a:r>
            <a:r>
              <a:rPr lang="en-US" sz="2000" dirty="0" err="1"/>
              <a:t>Granda</a:t>
            </a:r>
            <a:r>
              <a:rPr lang="en-US" sz="2000" dirty="0"/>
              <a:t>, 2020)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764704"/>
            <a:ext cx="82010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3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HK" sz="2800" dirty="0"/>
              <a:t>Warm-up</a:t>
            </a:r>
          </a:p>
          <a:p>
            <a:pPr algn="just"/>
            <a:r>
              <a:rPr lang="en-HK" sz="2800" dirty="0"/>
              <a:t>Gaussian mixed model</a:t>
            </a:r>
          </a:p>
          <a:p>
            <a:pPr marL="365760" lvl="1" indent="0" algn="just">
              <a:buNone/>
            </a:pPr>
            <a:r>
              <a:rPr lang="en-HK" sz="2400" dirty="0"/>
              <a:t>Split clean labels and noisy labels (unsupervised)</a:t>
            </a:r>
          </a:p>
          <a:p>
            <a:pPr algn="just"/>
            <a:r>
              <a:rPr lang="en-HK" sz="2800" dirty="0"/>
              <a:t>Co-guessing</a:t>
            </a:r>
          </a:p>
          <a:p>
            <a:pPr marL="365760" lvl="1" indent="0" algn="just">
              <a:buNone/>
            </a:pPr>
            <a:r>
              <a:rPr lang="en-HK" sz="2400" dirty="0"/>
              <a:t>Use </a:t>
            </a:r>
            <a:r>
              <a:rPr lang="en-HK" sz="2400" dirty="0" err="1"/>
              <a:t>params</a:t>
            </a:r>
            <a:r>
              <a:rPr lang="en-HK" sz="2400" dirty="0"/>
              <a:t> of the other model to guess clean probabilities</a:t>
            </a:r>
          </a:p>
          <a:p>
            <a:pPr marL="354013" indent="-255588" algn="just"/>
            <a:r>
              <a:rPr lang="en-HK" sz="2800" dirty="0" err="1"/>
              <a:t>MixMatch</a:t>
            </a:r>
            <a:endParaRPr lang="en-HK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DivideMix</a:t>
            </a:r>
            <a:br>
              <a:rPr lang="en-US" dirty="0"/>
            </a:br>
            <a:r>
              <a:rPr lang="en-US" sz="3100" dirty="0"/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93233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HK" sz="2400" dirty="0"/>
                  <a:t>MixUp (</a:t>
                </a:r>
                <a:r>
                  <a:rPr lang="en-US" sz="2400" dirty="0"/>
                  <a:t>Zhang, </a:t>
                </a:r>
                <a:r>
                  <a:rPr lang="en-US" sz="2400" dirty="0" err="1"/>
                  <a:t>Cisse</a:t>
                </a:r>
                <a:r>
                  <a:rPr lang="en-US" sz="2400" dirty="0"/>
                  <a:t>, Dauphin, &amp; Lopez-Paz, 2017):</a:t>
                </a:r>
              </a:p>
              <a:p>
                <a:pPr marL="39319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sz="1800" dirty="0"/>
              </a:p>
              <a:p>
                <a:pPr marL="393192" lvl="1" indent="0" algn="just">
                  <a:buNone/>
                </a:pPr>
                <a:r>
                  <a:rPr lang="en-HK" sz="18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HK" sz="1800" dirty="0"/>
                  <a:t> is randomly chosen from a beta distribution)</a:t>
                </a:r>
              </a:p>
              <a:p>
                <a:pPr lvl="1" algn="just"/>
                <a:r>
                  <a:rPr lang="en-HK" sz="2200" dirty="0"/>
                  <a:t>Data augmentation</a:t>
                </a:r>
              </a:p>
              <a:p>
                <a:pPr lvl="1" algn="just"/>
                <a:r>
                  <a:rPr lang="en-HK" sz="2200" dirty="0">
                    <a:solidFill>
                      <a:srgbClr val="FF0000"/>
                    </a:solidFill>
                  </a:rPr>
                  <a:t>Encourages linear behaviour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𝑟𝑒𝑔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𝑚𝑜𝑑𝑒𝑙</m:t>
                                        </m:r>
                                      </m:sub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;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000" i="1" dirty="0">
                  <a:latin typeface="Cambria Math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;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HK" sz="2000" dirty="0"/>
                  <a:t> </a:t>
                </a:r>
                <a:r>
                  <a:rPr lang="en-HK" sz="2000" dirty="0">
                    <a:solidFill>
                      <a:srgbClr val="FF0000"/>
                    </a:solidFill>
                  </a:rPr>
                  <a:t>(change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HK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HK" sz="2000" dirty="0">
                    <a:solidFill>
                      <a:srgbClr val="FF0000"/>
                    </a:solidFill>
                  </a:rPr>
                  <a:t>? LASSO?)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𝑈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𝑚𝑜𝑑𝑒𝑙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den>
                            </m:f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HK" sz="2000" dirty="0"/>
                  <a:t>,</a:t>
                </a:r>
              </a:p>
              <a:p>
                <a:pPr marL="630936" lvl="2" indent="0" algn="just">
                  <a:buNone/>
                </a:pPr>
                <a:r>
                  <a:rPr lang="en-HK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# </m:t>
                        </m:r>
                        <m:r>
                          <a:rPr lang="en-US" sz="1800" i="1">
                            <a:latin typeface="Cambria Math"/>
                          </a:rPr>
                          <m:t>𝑜𝑓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𝑐𝑙𝑎𝑠𝑠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HK" sz="1800" dirty="0"/>
                  <a:t>, to prevent all from ending up predicting the same class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40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err="1"/>
              <a:t>MixMatch</a:t>
            </a:r>
            <a:br>
              <a:rPr lang="en-HK" sz="2800" dirty="0"/>
            </a:br>
            <a:r>
              <a:rPr lang="en-HK" sz="2800" dirty="0"/>
              <a:t>(</a:t>
            </a:r>
            <a:r>
              <a:rPr lang="en-US" sz="2200" dirty="0"/>
              <a:t>Berthelot, </a:t>
            </a:r>
            <a:r>
              <a:rPr lang="en-US" sz="2200" dirty="0" err="1"/>
              <a:t>Carlini</a:t>
            </a:r>
            <a:r>
              <a:rPr lang="en-US" sz="2200" dirty="0"/>
              <a:t>, </a:t>
            </a:r>
            <a:r>
              <a:rPr lang="en-US" sz="2200" dirty="0" err="1"/>
              <a:t>Goodfellow</a:t>
            </a:r>
            <a:r>
              <a:rPr lang="en-US" sz="2200" dirty="0"/>
              <a:t>, </a:t>
            </a:r>
            <a:r>
              <a:rPr lang="en-US" sz="2200" dirty="0" err="1"/>
              <a:t>Papernot</a:t>
            </a:r>
            <a:r>
              <a:rPr lang="en-US" sz="2200" dirty="0"/>
              <a:t>, Oliver, &amp; </a:t>
            </a:r>
            <a:r>
              <a:rPr lang="en-US" sz="2200" dirty="0" err="1"/>
              <a:t>Raffel</a:t>
            </a:r>
            <a:r>
              <a:rPr lang="en-US" sz="2200" dirty="0"/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112412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Noise is sparse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result on symmetric noise rate below 20% and asymmetric one below 10%</a:t>
            </a:r>
          </a:p>
          <a:p>
            <a:pPr lvl="1"/>
            <a:r>
              <a:rPr lang="en-US" dirty="0"/>
              <a:t>Longer warm-up</a:t>
            </a:r>
          </a:p>
          <a:p>
            <a:pPr lvl="1"/>
            <a:r>
              <a:rPr lang="en-US" dirty="0"/>
              <a:t>Less aggressive label correction</a:t>
            </a:r>
          </a:p>
          <a:p>
            <a:pPr lvl="1"/>
            <a:r>
              <a:rPr lang="en-US" dirty="0"/>
              <a:t>Huber-Lasso (</a:t>
            </a:r>
            <a:r>
              <a:rPr lang="en-US" sz="2000" dirty="0"/>
              <a:t>Xu, </a:t>
            </a:r>
            <a:r>
              <a:rPr lang="en-US" sz="2000" dirty="0" err="1"/>
              <a:t>Xiong</a:t>
            </a:r>
            <a:r>
              <a:rPr lang="en-US" sz="2000" dirty="0"/>
              <a:t>, Huang, &amp; Yao, 2014)</a:t>
            </a:r>
            <a:endParaRPr lang="en-US" dirty="0"/>
          </a:p>
          <a:p>
            <a:r>
              <a:rPr lang="en-US" dirty="0"/>
              <a:t>Asymmetric noise mostly one big class</a:t>
            </a:r>
          </a:p>
          <a:p>
            <a:pPr lvl="1"/>
            <a:r>
              <a:rPr lang="en-US" dirty="0"/>
              <a:t>Weighting (self-adaptive training)</a:t>
            </a:r>
          </a:p>
          <a:p>
            <a:r>
              <a:rPr lang="en-US" dirty="0"/>
              <a:t>Image noise detected in small defect class</a:t>
            </a:r>
          </a:p>
          <a:p>
            <a:pPr lvl="1"/>
            <a:r>
              <a:rPr lang="en-US" dirty="0" err="1"/>
              <a:t>MixUp</a:t>
            </a:r>
            <a:endParaRPr lang="en-US" dirty="0"/>
          </a:p>
          <a:p>
            <a:r>
              <a:rPr lang="en-US" dirty="0"/>
              <a:t>Ablation test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err="1"/>
              <a:t>Hyperparams</a:t>
            </a:r>
            <a:r>
              <a:rPr lang="en-US" sz="2700" dirty="0"/>
              <a:t> adjustment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&amp; Adaptation</a:t>
            </a:r>
          </a:p>
        </p:txBody>
      </p:sp>
    </p:spTree>
    <p:extLst>
      <p:ext uri="{BB962C8B-B14F-4D97-AF65-F5344CB8AC3E}">
        <p14:creationId xmlns:p14="http://schemas.microsoft.com/office/powerpoint/2010/main" val="173369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200" dirty="0" err="1"/>
              <a:t>Frénay</a:t>
            </a:r>
            <a:r>
              <a:rPr lang="en-US" sz="1200" dirty="0"/>
              <a:t>, B., &amp; </a:t>
            </a:r>
            <a:r>
              <a:rPr lang="en-US" sz="1200" dirty="0" err="1"/>
              <a:t>Verleysen</a:t>
            </a:r>
            <a:r>
              <a:rPr lang="en-US" sz="1200" dirty="0"/>
              <a:t>, M. (2013). Classification in the presence of label noise: a survey. </a:t>
            </a:r>
            <a:r>
              <a:rPr lang="en-US" sz="1200" i="1" dirty="0"/>
              <a:t>IEEE transactions on neural networks and learning systems</a:t>
            </a:r>
            <a:r>
              <a:rPr lang="en-US" sz="1200" dirty="0"/>
              <a:t>, </a:t>
            </a:r>
            <a:r>
              <a:rPr lang="en-US" sz="1200" i="1" dirty="0"/>
              <a:t>25</a:t>
            </a:r>
            <a:r>
              <a:rPr lang="en-US" sz="1200" dirty="0"/>
              <a:t>(5), 845-869.</a:t>
            </a:r>
          </a:p>
          <a:p>
            <a:r>
              <a:rPr lang="en-US" sz="1200" dirty="0"/>
              <a:t>Li, M., </a:t>
            </a:r>
            <a:r>
              <a:rPr lang="en-US" sz="1200" dirty="0" err="1"/>
              <a:t>Soltanolkotabi</a:t>
            </a:r>
            <a:r>
              <a:rPr lang="en-US" sz="1200" dirty="0"/>
              <a:t>, M., &amp; </a:t>
            </a:r>
            <a:r>
              <a:rPr lang="en-US" sz="1200" dirty="0" err="1"/>
              <a:t>Oymak</a:t>
            </a:r>
            <a:r>
              <a:rPr lang="en-US" sz="1200" dirty="0"/>
              <a:t>, S. (2020). Gradient descent with early stopping is provably robust to label noise for </a:t>
            </a:r>
            <a:r>
              <a:rPr lang="en-US" sz="1200" dirty="0" err="1"/>
              <a:t>overparameterized</a:t>
            </a:r>
            <a:r>
              <a:rPr lang="en-US" sz="1200" dirty="0"/>
              <a:t> neural networks. In </a:t>
            </a:r>
            <a:r>
              <a:rPr lang="en-US" sz="1200" i="1" dirty="0"/>
              <a:t>International Conference on Artificial Intelligence and Statistics</a:t>
            </a:r>
            <a:r>
              <a:rPr lang="en-US" sz="1200" dirty="0"/>
              <a:t> (pp. 4313-4324). PMLR.</a:t>
            </a:r>
          </a:p>
          <a:p>
            <a:r>
              <a:rPr lang="en-US" sz="1200" dirty="0"/>
              <a:t>Liu, S., Niles-Weed, J., </a:t>
            </a:r>
            <a:r>
              <a:rPr lang="en-US" sz="1200" dirty="0" err="1"/>
              <a:t>Razavian</a:t>
            </a:r>
            <a:r>
              <a:rPr lang="en-US" sz="1200" dirty="0"/>
              <a:t>, N., &amp; Fernandez-</a:t>
            </a:r>
            <a:r>
              <a:rPr lang="en-US" sz="1200" dirty="0" err="1"/>
              <a:t>Granda</a:t>
            </a:r>
            <a:r>
              <a:rPr lang="en-US" sz="1200" dirty="0"/>
              <a:t>, C. (2020). Early-Learning Regularization Prevents Memorization of Noisy Labels.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arXiv:2007.00151</a:t>
            </a:r>
            <a:r>
              <a:rPr lang="en-US" sz="1200" dirty="0"/>
              <a:t>.</a:t>
            </a:r>
          </a:p>
          <a:p>
            <a:r>
              <a:rPr lang="en-US" sz="1200" dirty="0"/>
              <a:t>Huang, L., Zhang, C., &amp; Zhang, H. (2020). Self-Adaptive Training: beyond Empirical Risk Minimization.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arXiv:2002.10319</a:t>
            </a:r>
            <a:r>
              <a:rPr lang="en-US" sz="1200" dirty="0"/>
              <a:t>.</a:t>
            </a:r>
          </a:p>
          <a:p>
            <a:r>
              <a:rPr lang="en-US" sz="1200" dirty="0"/>
              <a:t>Li, J., </a:t>
            </a:r>
            <a:r>
              <a:rPr lang="en-US" sz="1200" dirty="0" err="1"/>
              <a:t>Socher</a:t>
            </a:r>
            <a:r>
              <a:rPr lang="en-US" sz="1200" dirty="0"/>
              <a:t>, R., &amp; Hoi, S. C. (2020). </a:t>
            </a:r>
            <a:r>
              <a:rPr lang="en-US" sz="1200" dirty="0" err="1"/>
              <a:t>Dividemix</a:t>
            </a:r>
            <a:r>
              <a:rPr lang="en-US" sz="1200" dirty="0"/>
              <a:t>: Learning with noisy labels as semi-supervised learning.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arXiv:2002.07394</a:t>
            </a:r>
            <a:r>
              <a:rPr lang="en-US" sz="1200" dirty="0"/>
              <a:t>.</a:t>
            </a:r>
          </a:p>
          <a:p>
            <a:r>
              <a:rPr lang="en-US" sz="1200" dirty="0"/>
              <a:t>Berthelot, D., </a:t>
            </a:r>
            <a:r>
              <a:rPr lang="en-US" sz="1200" dirty="0" err="1"/>
              <a:t>Carlini</a:t>
            </a:r>
            <a:r>
              <a:rPr lang="en-US" sz="1200" dirty="0"/>
              <a:t>, N., </a:t>
            </a:r>
            <a:r>
              <a:rPr lang="en-US" sz="1200" dirty="0" err="1"/>
              <a:t>Goodfellow</a:t>
            </a:r>
            <a:r>
              <a:rPr lang="en-US" sz="1200" dirty="0"/>
              <a:t>, I., </a:t>
            </a:r>
            <a:r>
              <a:rPr lang="en-US" sz="1200" dirty="0" err="1"/>
              <a:t>Papernot</a:t>
            </a:r>
            <a:r>
              <a:rPr lang="en-US" sz="1200" dirty="0"/>
              <a:t>, N., Oliver, A., &amp; </a:t>
            </a:r>
            <a:r>
              <a:rPr lang="en-US" sz="1200" dirty="0" err="1"/>
              <a:t>Raffel</a:t>
            </a:r>
            <a:r>
              <a:rPr lang="en-US" sz="1200" dirty="0"/>
              <a:t>, C. A. (2019). </a:t>
            </a:r>
            <a:r>
              <a:rPr lang="en-US" sz="1200" dirty="0" err="1"/>
              <a:t>Mixmatch</a:t>
            </a:r>
            <a:r>
              <a:rPr lang="en-US" sz="1200" dirty="0"/>
              <a:t>: A holistic approach to semi-supervised learning. In </a:t>
            </a:r>
            <a:r>
              <a:rPr lang="en-US" sz="1200" i="1" dirty="0"/>
              <a:t>Advances in Neural Information Processing Systems</a:t>
            </a:r>
            <a:r>
              <a:rPr lang="en-US" sz="1200" dirty="0"/>
              <a:t> (pp. 5049-5059).</a:t>
            </a:r>
          </a:p>
          <a:p>
            <a:r>
              <a:rPr lang="en-US" sz="1200" dirty="0"/>
              <a:t>Zhang, H., </a:t>
            </a:r>
            <a:r>
              <a:rPr lang="en-US" sz="1200" dirty="0" err="1"/>
              <a:t>Cisse</a:t>
            </a:r>
            <a:r>
              <a:rPr lang="en-US" sz="1200" dirty="0"/>
              <a:t>, M., Dauphin, Y. N., &amp; Lopez-Paz, D. (2017). </a:t>
            </a:r>
            <a:r>
              <a:rPr lang="en-US" sz="1200" dirty="0" err="1"/>
              <a:t>Mixup</a:t>
            </a:r>
            <a:r>
              <a:rPr lang="en-US" sz="1200" dirty="0"/>
              <a:t>: Beyond empirical risk minimization.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arXiv:1710.09412</a:t>
            </a:r>
            <a:r>
              <a:rPr lang="en-US" sz="1200" dirty="0"/>
              <a:t>.</a:t>
            </a:r>
          </a:p>
          <a:p>
            <a:r>
              <a:rPr lang="en-US" sz="1200" dirty="0"/>
              <a:t>Xu, Q., </a:t>
            </a:r>
            <a:r>
              <a:rPr lang="en-US" sz="1200" dirty="0" err="1"/>
              <a:t>Xiong</a:t>
            </a:r>
            <a:r>
              <a:rPr lang="en-US" sz="1200" dirty="0"/>
              <a:t>, J., Huang, Q., &amp; Yao, Y. (2014). Robust statistical ranking: Theory and algorithms.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arXiv:1408.3467</a:t>
            </a:r>
            <a:r>
              <a:rPr lang="en-US" sz="1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336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8724"/>
            <a:ext cx="8229600" cy="1143000"/>
          </a:xfrm>
        </p:spPr>
        <p:txBody>
          <a:bodyPr/>
          <a:lstStyle/>
          <a:p>
            <a:r>
              <a:rPr lang="en-US" dirty="0"/>
              <a:t>Three Types of Noisy Labels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185897"/>
            <a:ext cx="60007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2236931"/>
                <a:ext cx="2232248" cy="123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: sample data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 true label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: error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: corrupted label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6931"/>
                <a:ext cx="2232248" cy="1232902"/>
              </a:xfrm>
              <a:prstGeom prst="rect">
                <a:avLst/>
              </a:prstGeom>
              <a:blipFill>
                <a:blip r:embed="rId3"/>
                <a:stretch>
                  <a:fillRect t="-1020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3528" y="428491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Frénay</a:t>
            </a:r>
            <a:r>
              <a:rPr lang="en-US" dirty="0"/>
              <a:t> &amp; </a:t>
            </a:r>
            <a:r>
              <a:rPr lang="en-US" dirty="0" err="1"/>
              <a:t>Verleysen</a:t>
            </a:r>
            <a:r>
              <a:rPr lang="en-US" dirty="0"/>
              <a:t>, 2013: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Left: uniform noise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Middle: class-dependent asymmetric noise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Right: asymmetric noise related to features and true label (unexplored)</a:t>
            </a:r>
          </a:p>
        </p:txBody>
      </p:sp>
    </p:spTree>
    <p:extLst>
      <p:ext uri="{BB962C8B-B14F-4D97-AF65-F5344CB8AC3E}">
        <p14:creationId xmlns:p14="http://schemas.microsoft.com/office/powerpoint/2010/main" val="214331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71" y="4149078"/>
            <a:ext cx="3609939" cy="250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3027792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109728" indent="0" algn="just">
                  <a:buNone/>
                </a:pPr>
                <a:r>
                  <a:rPr lang="en-US" dirty="0"/>
                  <a:t>Recent works have proven that when each class of data are within clusters with small radii separate by class, we have</a:t>
                </a:r>
              </a:p>
              <a:p>
                <a:pPr marL="594360" indent="-457200" algn="just">
                  <a:buFont typeface="+mj-lt"/>
                  <a:buAutoNum type="arabicParenR"/>
                </a:pPr>
                <a:r>
                  <a:rPr lang="en-US" dirty="0"/>
                  <a:t>For small learning rate, model </a:t>
                </a:r>
                <a:r>
                  <a:rPr lang="en-US" dirty="0" err="1"/>
                  <a:t>params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stay close to its initialization</a:t>
                </a:r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norm.</a:t>
                </a:r>
              </a:p>
              <a:p>
                <a:pPr marL="594360" indent="-457200" algn="just">
                  <a:buFont typeface="+mj-lt"/>
                  <a:buAutoNum type="arabicParenR"/>
                </a:pPr>
                <a:r>
                  <a:rPr lang="en-US" dirty="0"/>
                  <a:t>In early training, </a:t>
                </a:r>
                <a:r>
                  <a:rPr lang="en-US" dirty="0">
                    <a:solidFill>
                      <a:srgbClr val="FF0000"/>
                    </a:solidFill>
                  </a:rPr>
                  <a:t>sample-wise robustness</a:t>
                </a:r>
                <a:r>
                  <a:rPr lang="en-US" dirty="0"/>
                  <a:t> can be guaranteed, i.e., model outputs stay close to true labels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norm.</a:t>
                </a:r>
              </a:p>
              <a:p>
                <a:pPr marL="594360" indent="-457200" algn="just">
                  <a:buFont typeface="+mj-lt"/>
                  <a:buAutoNum type="arabicParenR"/>
                </a:pPr>
                <a:r>
                  <a:rPr lang="en-US" dirty="0"/>
                  <a:t>Model </a:t>
                </a:r>
                <a:r>
                  <a:rPr lang="en-US" dirty="0" err="1"/>
                  <a:t>params</a:t>
                </a:r>
                <a:r>
                  <a:rPr lang="en-US" dirty="0"/>
                  <a:t> need to </a:t>
                </a:r>
                <a:r>
                  <a:rPr lang="en-US" dirty="0">
                    <a:solidFill>
                      <a:srgbClr val="FF0000"/>
                    </a:solidFill>
                  </a:rPr>
                  <a:t>stray much farther to (over)-fit</a:t>
                </a:r>
                <a:r>
                  <a:rPr lang="en-US" dirty="0"/>
                  <a:t> the noisy labels 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].</a:t>
                </a:r>
              </a:p>
              <a:p>
                <a:pPr marL="137160" indent="0" algn="just">
                  <a:buNone/>
                </a:pPr>
                <a:r>
                  <a:rPr lang="en-US" dirty="0"/>
                  <a:t>(Li, </a:t>
                </a:r>
                <a:r>
                  <a:rPr lang="en-US" dirty="0" err="1"/>
                  <a:t>Soltanolkotabi</a:t>
                </a:r>
                <a:r>
                  <a:rPr lang="en-US" dirty="0"/>
                  <a:t>, &amp; </a:t>
                </a:r>
                <a:r>
                  <a:rPr lang="en-US" dirty="0" err="1"/>
                  <a:t>Oymak</a:t>
                </a:r>
                <a:r>
                  <a:rPr lang="en-US" dirty="0"/>
                  <a:t>, 2020; </a:t>
                </a:r>
                <a:r>
                  <a:rPr lang="en-US" sz="2800" dirty="0"/>
                  <a:t>Liu, Niles-Weed, </a:t>
                </a:r>
                <a:r>
                  <a:rPr lang="en-US" sz="2800" dirty="0" err="1"/>
                  <a:t>Razavian</a:t>
                </a:r>
                <a:r>
                  <a:rPr lang="en-US" sz="2800" dirty="0"/>
                  <a:t>, &amp; Fernandez-</a:t>
                </a:r>
                <a:r>
                  <a:rPr lang="en-US" sz="2800" dirty="0" err="1"/>
                  <a:t>Granda</a:t>
                </a:r>
                <a:r>
                  <a:rPr lang="en-US" sz="2800" dirty="0"/>
                  <a:t>, 2020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3027792"/>
              </a:xfrm>
              <a:blipFill>
                <a:blip r:embed="rId3"/>
                <a:stretch>
                  <a:fillRect t="-2092" r="-772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5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50490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(Liu, Niles-Weed, </a:t>
            </a:r>
            <a:r>
              <a:rPr lang="en-US" sz="2000" dirty="0" err="1"/>
              <a:t>Razavian</a:t>
            </a:r>
            <a:r>
              <a:rPr lang="en-US" sz="2000" dirty="0"/>
              <a:t>, &amp; Fernandez-</a:t>
            </a:r>
            <a:r>
              <a:rPr lang="en-US" sz="2000" dirty="0" err="1"/>
              <a:t>Granda</a:t>
            </a:r>
            <a:r>
              <a:rPr lang="en-US" sz="2000" dirty="0"/>
              <a:t>, 2020)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764704"/>
            <a:ext cx="82010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𝑟𝑖𝑑𝑔𝑒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𝑊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Inspired by Closeness to Model Initialization</a:t>
            </a:r>
            <a:br>
              <a:rPr lang="en-US" sz="3100" dirty="0"/>
            </a:br>
            <a:r>
              <a:rPr lang="en-US" sz="2200" dirty="0"/>
              <a:t>(Li, </a:t>
            </a:r>
            <a:r>
              <a:rPr lang="en-US" sz="2200" dirty="0" err="1"/>
              <a:t>Soltanolkotabi</a:t>
            </a:r>
            <a:r>
              <a:rPr lang="en-US" sz="2200" dirty="0"/>
              <a:t>, &amp; </a:t>
            </a:r>
            <a:r>
              <a:rPr lang="en-US" sz="2200" dirty="0" err="1"/>
              <a:t>Oymak</a:t>
            </a:r>
            <a:r>
              <a:rPr lang="en-US" sz="2200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204416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10972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]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[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algn="just"/>
                <a:endParaRPr lang="en-US" sz="2000" i="1" dirty="0">
                  <a:latin typeface="Cambria Math"/>
                  <a:ea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/>
                  <a:t>: label modified by past model output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000" dirty="0"/>
                  <a:t>: current model output probability</a:t>
                </a:r>
              </a:p>
              <a:p>
                <a:pPr marL="109728" indent="0" algn="just">
                  <a:buNone/>
                </a:pPr>
                <a:endParaRPr lang="en-US" sz="2000" dirty="0"/>
              </a:p>
              <a:p>
                <a:pPr marL="109728" indent="0" algn="just">
                  <a:buNone/>
                </a:pPr>
                <a:r>
                  <a:rPr lang="en-US" sz="2000" dirty="0"/>
                  <a:t>Remark: doomed to </a:t>
                </a:r>
                <a:r>
                  <a:rPr lang="en-US" sz="2000" dirty="0" err="1"/>
                  <a:t>overfit</a:t>
                </a:r>
                <a:r>
                  <a:rPr lang="en-US" sz="2000" dirty="0"/>
                  <a:t> despite delay</a:t>
                </a:r>
              </a:p>
              <a:p>
                <a:pPr marL="109728" indent="0" algn="just">
                  <a:buNone/>
                </a:pPr>
                <a:r>
                  <a:rPr lang="en-US" sz="2000" dirty="0"/>
                  <a:t>(Liu, Niles-Weed, </a:t>
                </a:r>
                <a:r>
                  <a:rPr lang="en-US" sz="2000" dirty="0" err="1"/>
                  <a:t>Razavian</a:t>
                </a:r>
                <a:r>
                  <a:rPr lang="en-US" sz="2000" dirty="0"/>
                  <a:t>, &amp; Fernandez-</a:t>
                </a:r>
                <a:r>
                  <a:rPr lang="en-US" sz="2000" dirty="0" err="1"/>
                  <a:t>Granda</a:t>
                </a:r>
                <a:r>
                  <a:rPr lang="en-US" sz="2000" dirty="0"/>
                  <a:t>, 2020)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Divergence</a:t>
            </a:r>
          </a:p>
        </p:txBody>
      </p:sp>
    </p:spTree>
    <p:extLst>
      <p:ext uri="{BB962C8B-B14F-4D97-AF65-F5344CB8AC3E}">
        <p14:creationId xmlns:p14="http://schemas.microsoft.com/office/powerpoint/2010/main" val="17440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571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ResNet34 with KL on CIFAR10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48822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91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algn="just"/>
                <a:r>
                  <a:rPr lang="en-US" dirty="0"/>
                  <a:t>Warm-up</a:t>
                </a:r>
              </a:p>
              <a:p>
                <a:pPr marL="365760" lvl="1" indent="0" algn="just">
                  <a:buNone/>
                </a:pPr>
                <a:r>
                  <a:rPr lang="en-US" dirty="0"/>
                  <a:t>Normal training with plain CE loss</a:t>
                </a:r>
              </a:p>
              <a:p>
                <a:pPr marL="365760" lvl="1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Weighted KL divergence loss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708660" lvl="1" indent="-3429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708660" lvl="1" indent="-3429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Self-adaptive Training</a:t>
            </a:r>
            <a:br>
              <a:rPr lang="en-US" dirty="0"/>
            </a:br>
            <a:r>
              <a:rPr lang="en-US" sz="2000" dirty="0"/>
              <a:t>(Huang, Zhang, &amp; Zhang, 2020)</a:t>
            </a:r>
          </a:p>
        </p:txBody>
      </p:sp>
    </p:spTree>
    <p:extLst>
      <p:ext uri="{BB962C8B-B14F-4D97-AF65-F5344CB8AC3E}">
        <p14:creationId xmlns:p14="http://schemas.microsoft.com/office/powerpoint/2010/main" val="225759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Regularization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𝐸𝐿𝑅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708660" lvl="1" indent="-3429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𝐸𝐿𝑅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𝛻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708660" lvl="1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𝑔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  <m:t>]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[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]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[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[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[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Moving average</a:t>
                </a:r>
              </a:p>
              <a:p>
                <a:pPr marL="70866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708660" lvl="1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(why not equal to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?)</a:t>
                </a:r>
              </a:p>
              <a:p>
                <a:r>
                  <a:rPr lang="en-US" dirty="0"/>
                  <a:t>Co-teaching, </a:t>
                </a:r>
                <a:r>
                  <a:rPr lang="en-US" dirty="0" err="1"/>
                  <a:t>MixUp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06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Learning Regularization (ELR)</a:t>
            </a:r>
            <a:br>
              <a:rPr lang="en-US" dirty="0"/>
            </a:br>
            <a:r>
              <a:rPr lang="en-US" sz="2200" dirty="0"/>
              <a:t>(Liu, Niles-Weed, </a:t>
            </a:r>
            <a:r>
              <a:rPr lang="en-US" sz="2200" dirty="0" err="1"/>
              <a:t>Razavian</a:t>
            </a:r>
            <a:r>
              <a:rPr lang="en-US" sz="2200" dirty="0"/>
              <a:t>, &amp; Fernandez-</a:t>
            </a:r>
            <a:r>
              <a:rPr lang="en-US" sz="2200" dirty="0" err="1"/>
              <a:t>Granda</a:t>
            </a:r>
            <a:r>
              <a:rPr lang="en-US" sz="2200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419345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2863</TotalTime>
  <Words>872</Words>
  <Application>Microsoft Macintosh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Lucida Sans Unicode</vt:lpstr>
      <vt:lpstr>Verdana</vt:lpstr>
      <vt:lpstr>Wingdings 2</vt:lpstr>
      <vt:lpstr>Wingdings 3</vt:lpstr>
      <vt:lpstr>Concourse</vt:lpstr>
      <vt:lpstr>Recent Works on Noisy Labels Robustness</vt:lpstr>
      <vt:lpstr>Three Types of Noisy Labels</vt:lpstr>
      <vt:lpstr>Robustness</vt:lpstr>
      <vt:lpstr>(Liu, Niles-Weed, Razavian, &amp; Fernandez-Granda, 2020)</vt:lpstr>
      <vt:lpstr>Inspired by Closeness to Model Initialization (Li, Soltanolkotabi, &amp; Oymak, 2020)</vt:lpstr>
      <vt:lpstr>Kullback-Leibler Divergence</vt:lpstr>
      <vt:lpstr>ResNet34 with KL on CIFAR10</vt:lpstr>
      <vt:lpstr>Self-adaptive Training (Huang, Zhang, &amp; Zhang, 2020)</vt:lpstr>
      <vt:lpstr>Early Learning Regularization (ELR) (Liu, Niles-Weed, Razavian, &amp; Fernandez-Granda, 2020)</vt:lpstr>
      <vt:lpstr>(Liu, Niles-Weed, Razavian, &amp; Fernandez-Granda, 2020)</vt:lpstr>
      <vt:lpstr>DivideMix Semi-supervised Learning</vt:lpstr>
      <vt:lpstr>MixMatch (Berthelot, Carlini, Goodfellow, Papernot, Oliver, &amp; Raffel, 2019)</vt:lpstr>
      <vt:lpstr>Improvement &amp; Adaptation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Works on Noisy Labels Robustness</dc:title>
  <dc:creator>Administrator</dc:creator>
  <cp:lastModifiedBy>Microsoft Office User</cp:lastModifiedBy>
  <cp:revision>78</cp:revision>
  <dcterms:created xsi:type="dcterms:W3CDTF">2020-10-13T13:02:36Z</dcterms:created>
  <dcterms:modified xsi:type="dcterms:W3CDTF">2020-10-16T03:04:58Z</dcterms:modified>
</cp:coreProperties>
</file>