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5" r:id="rId3"/>
    <p:sldId id="276" r:id="rId4"/>
    <p:sldId id="257" r:id="rId5"/>
    <p:sldId id="259" r:id="rId6"/>
    <p:sldId id="258" r:id="rId7"/>
    <p:sldId id="265" r:id="rId8"/>
    <p:sldId id="274" r:id="rId9"/>
    <p:sldId id="260" r:id="rId10"/>
    <p:sldId id="271" r:id="rId11"/>
    <p:sldId id="266" r:id="rId12"/>
    <p:sldId id="267" r:id="rId13"/>
    <p:sldId id="268" r:id="rId14"/>
    <p:sldId id="269" r:id="rId15"/>
    <p:sldId id="270" r:id="rId16"/>
    <p:sldId id="272" r:id="rId17"/>
    <p:sldId id="273"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EBA6B6-A70A-4548-B075-B273171CE66E}" v="144" dt="2020-08-06T12:00:39.8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53"/>
  </p:normalViewPr>
  <p:slideViewPr>
    <p:cSldViewPr snapToGrid="0" snapToObjects="1">
      <p:cViewPr>
        <p:scale>
          <a:sx n="100" d="100"/>
          <a:sy n="100" d="100"/>
        </p:scale>
        <p:origin x="904" y="5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21FDBEF4-A0E7-DB48-8A3E-78FE70641918}" type="datetimeFigureOut">
              <a:rPr lang="en-US" smtClean="0"/>
              <a:t>8/5/20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8292999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1FDBEF4-A0E7-DB48-8A3E-78FE70641918}" type="datetimeFigureOut">
              <a:rPr lang="en-US" smtClean="0"/>
              <a:t>8/5/20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148181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1FDBEF4-A0E7-DB48-8A3E-78FE70641918}" type="datetimeFigureOut">
              <a:rPr lang="en-US" smtClean="0"/>
              <a:t>8/5/20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1009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1FDBEF4-A0E7-DB48-8A3E-78FE70641918}" type="datetimeFigureOut">
              <a:rPr lang="en-US" smtClean="0"/>
              <a:t>8/5/20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1227896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21FDBEF4-A0E7-DB48-8A3E-78FE70641918}" type="datetimeFigureOut">
              <a:rPr lang="en-US" smtClean="0"/>
              <a:t>8/5/20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3332105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21FDBEF4-A0E7-DB48-8A3E-78FE70641918}" type="datetimeFigureOut">
              <a:rPr lang="en-US" smtClean="0"/>
              <a:t>8/5/20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3918052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21FDBEF4-A0E7-DB48-8A3E-78FE70641918}" type="datetimeFigureOut">
              <a:rPr lang="en-US" smtClean="0"/>
              <a:t>8/5/20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42C38-B029-3C4B-B409-39DAC8E372E3}"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210076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1FDBEF4-A0E7-DB48-8A3E-78FE70641918}" type="datetimeFigureOut">
              <a:rPr lang="en-US" smtClean="0"/>
              <a:t>8/5/20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387965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DBEF4-A0E7-DB48-8A3E-78FE70641918}" type="datetimeFigureOut">
              <a:rPr lang="en-US" smtClean="0"/>
              <a:t>8/5/20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1226651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21FDBEF4-A0E7-DB48-8A3E-78FE70641918}" type="datetimeFigureOut">
              <a:rPr lang="en-US" smtClean="0"/>
              <a:t>8/5/20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2382240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1FDBEF4-A0E7-DB48-8A3E-78FE70641918}" type="datetimeFigureOut">
              <a:rPr lang="en-US" smtClean="0"/>
              <a:t>8/5/20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148131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1FDBEF4-A0E7-DB48-8A3E-78FE70641918}" type="datetimeFigureOut">
              <a:rPr lang="en-US" smtClean="0"/>
              <a:t>8/5/20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7F42C38-B029-3C4B-B409-39DAC8E372E3}" type="slidenum">
              <a:rPr lang="en-US" smtClean="0"/>
              <a:t>‹#›</a:t>
            </a:fld>
            <a:endParaRPr lang="en-US"/>
          </a:p>
        </p:txBody>
      </p:sp>
    </p:spTree>
    <p:extLst>
      <p:ext uri="{BB962C8B-B14F-4D97-AF65-F5344CB8AC3E}">
        <p14:creationId xmlns:p14="http://schemas.microsoft.com/office/powerpoint/2010/main" val="2570862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3245-2586-C242-ADC0-87BA324CD0DA}"/>
              </a:ext>
            </a:extLst>
          </p:cNvPr>
          <p:cNvSpPr>
            <a:spLocks noGrp="1"/>
          </p:cNvSpPr>
          <p:nvPr>
            <p:ph type="ctrTitle"/>
          </p:nvPr>
        </p:nvSpPr>
        <p:spPr/>
        <p:txBody>
          <a:bodyPr/>
          <a:lstStyle/>
          <a:p>
            <a:r>
              <a:rPr lang="en-US" dirty="0" err="1"/>
              <a:t>Nexperia</a:t>
            </a:r>
            <a:r>
              <a:rPr lang="en-US" dirty="0"/>
              <a:t> result </a:t>
            </a:r>
            <a:r>
              <a:rPr lang="en-US" dirty="0" err="1"/>
              <a:t>iV</a:t>
            </a:r>
            <a:endParaRPr lang="en-US" dirty="0"/>
          </a:p>
        </p:txBody>
      </p:sp>
      <p:sp>
        <p:nvSpPr>
          <p:cNvPr id="3" name="Subtitle 2">
            <a:extLst>
              <a:ext uri="{FF2B5EF4-FFF2-40B4-BE49-F238E27FC236}">
                <a16:creationId xmlns:a16="http://schemas.microsoft.com/office/drawing/2014/main" id="{DC682209-C016-8F47-B747-055F28B1270C}"/>
              </a:ext>
            </a:extLst>
          </p:cNvPr>
          <p:cNvSpPr>
            <a:spLocks noGrp="1"/>
          </p:cNvSpPr>
          <p:nvPr>
            <p:ph type="subTitle" idx="1"/>
          </p:nvPr>
        </p:nvSpPr>
        <p:spPr/>
        <p:txBody>
          <a:bodyPr/>
          <a:lstStyle/>
          <a:p>
            <a:pPr algn="r"/>
            <a:r>
              <a:rPr lang="en-US" dirty="0"/>
              <a:t>By Huang </a:t>
            </a:r>
            <a:r>
              <a:rPr lang="en-US" dirty="0" err="1"/>
              <a:t>Kaiyi</a:t>
            </a:r>
            <a:endParaRPr lang="en-US" dirty="0"/>
          </a:p>
        </p:txBody>
      </p:sp>
    </p:spTree>
    <p:extLst>
      <p:ext uri="{BB962C8B-B14F-4D97-AF65-F5344CB8AC3E}">
        <p14:creationId xmlns:p14="http://schemas.microsoft.com/office/powerpoint/2010/main" val="1955919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3DD0-1218-6A4D-A478-3763A4BECF0A}"/>
              </a:ext>
            </a:extLst>
          </p:cNvPr>
          <p:cNvSpPr>
            <a:spLocks noGrp="1"/>
          </p:cNvSpPr>
          <p:nvPr>
            <p:ph type="title"/>
          </p:nvPr>
        </p:nvSpPr>
        <p:spPr/>
        <p:txBody>
          <a:bodyPr/>
          <a:lstStyle/>
          <a:p>
            <a:r>
              <a:rPr lang="en-US" dirty="0"/>
              <a:t>FALSE NEGATIVE</a:t>
            </a:r>
          </a:p>
        </p:txBody>
      </p:sp>
      <p:sp>
        <p:nvSpPr>
          <p:cNvPr id="19" name="TextBox 18">
            <a:extLst>
              <a:ext uri="{FF2B5EF4-FFF2-40B4-BE49-F238E27FC236}">
                <a16:creationId xmlns:a16="http://schemas.microsoft.com/office/drawing/2014/main" id="{471829F9-B3A5-BE4D-9A86-CE51CFF84C2B}"/>
              </a:ext>
            </a:extLst>
          </p:cNvPr>
          <p:cNvSpPr txBox="1"/>
          <p:nvPr/>
        </p:nvSpPr>
        <p:spPr>
          <a:xfrm>
            <a:off x="3053379" y="5206028"/>
            <a:ext cx="1280160" cy="369332"/>
          </a:xfrm>
          <a:prstGeom prst="rect">
            <a:avLst/>
          </a:prstGeom>
          <a:noFill/>
        </p:spPr>
        <p:txBody>
          <a:bodyPr wrap="square" rtlCol="0">
            <a:spAutoFit/>
          </a:bodyPr>
          <a:lstStyle/>
          <a:p>
            <a:pPr algn="ctr"/>
            <a:r>
              <a:rPr lang="en-US" dirty="0"/>
              <a:t>STN</a:t>
            </a:r>
          </a:p>
        </p:txBody>
      </p:sp>
      <p:sp>
        <p:nvSpPr>
          <p:cNvPr id="20" name="TextBox 19">
            <a:extLst>
              <a:ext uri="{FF2B5EF4-FFF2-40B4-BE49-F238E27FC236}">
                <a16:creationId xmlns:a16="http://schemas.microsoft.com/office/drawing/2014/main" id="{7AC4E27D-2A29-AA4B-9880-629221B6F976}"/>
              </a:ext>
            </a:extLst>
          </p:cNvPr>
          <p:cNvSpPr txBox="1"/>
          <p:nvPr/>
        </p:nvSpPr>
        <p:spPr>
          <a:xfrm>
            <a:off x="7949229" y="5206028"/>
            <a:ext cx="1280160" cy="369332"/>
          </a:xfrm>
          <a:prstGeom prst="rect">
            <a:avLst/>
          </a:prstGeom>
          <a:noFill/>
        </p:spPr>
        <p:txBody>
          <a:bodyPr wrap="square" rtlCol="0">
            <a:spAutoFit/>
          </a:bodyPr>
          <a:lstStyle/>
          <a:p>
            <a:pPr algn="ctr"/>
            <a:r>
              <a:rPr lang="en-US" dirty="0"/>
              <a:t>OVA</a:t>
            </a:r>
          </a:p>
        </p:txBody>
      </p:sp>
      <p:pic>
        <p:nvPicPr>
          <p:cNvPr id="5" name="Picture 4" descr="A picture containing clock, meter&#10;&#10;Description automatically generated">
            <a:extLst>
              <a:ext uri="{FF2B5EF4-FFF2-40B4-BE49-F238E27FC236}">
                <a16:creationId xmlns:a16="http://schemas.microsoft.com/office/drawing/2014/main" id="{C53E4431-C744-A246-8356-145A792F8475}"/>
              </a:ext>
            </a:extLst>
          </p:cNvPr>
          <p:cNvPicPr>
            <a:picLocks noChangeAspect="1"/>
          </p:cNvPicPr>
          <p:nvPr/>
        </p:nvPicPr>
        <p:blipFill>
          <a:blip r:embed="rId2"/>
          <a:stretch>
            <a:fillRect/>
          </a:stretch>
        </p:blipFill>
        <p:spPr>
          <a:xfrm>
            <a:off x="6144559" y="2435120"/>
            <a:ext cx="4889500" cy="2489200"/>
          </a:xfrm>
          <a:prstGeom prst="rect">
            <a:avLst/>
          </a:prstGeom>
        </p:spPr>
      </p:pic>
      <p:pic>
        <p:nvPicPr>
          <p:cNvPr id="7" name="Picture 6" descr="A picture containing clock, meter, phone&#10;&#10;Description automatically generated">
            <a:extLst>
              <a:ext uri="{FF2B5EF4-FFF2-40B4-BE49-F238E27FC236}">
                <a16:creationId xmlns:a16="http://schemas.microsoft.com/office/drawing/2014/main" id="{E6D2E3EC-6329-2A4D-83A5-C474CCF867C2}"/>
              </a:ext>
            </a:extLst>
          </p:cNvPr>
          <p:cNvPicPr>
            <a:picLocks noChangeAspect="1"/>
          </p:cNvPicPr>
          <p:nvPr/>
        </p:nvPicPr>
        <p:blipFill>
          <a:blip r:embed="rId3"/>
          <a:stretch>
            <a:fillRect/>
          </a:stretch>
        </p:blipFill>
        <p:spPr>
          <a:xfrm>
            <a:off x="1242359" y="2435120"/>
            <a:ext cx="4902200" cy="2489200"/>
          </a:xfrm>
          <a:prstGeom prst="rect">
            <a:avLst/>
          </a:prstGeom>
        </p:spPr>
      </p:pic>
    </p:spTree>
    <p:extLst>
      <p:ext uri="{BB962C8B-B14F-4D97-AF65-F5344CB8AC3E}">
        <p14:creationId xmlns:p14="http://schemas.microsoft.com/office/powerpoint/2010/main" val="279414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3DD0-1218-6A4D-A478-3763A4BECF0A}"/>
              </a:ext>
            </a:extLst>
          </p:cNvPr>
          <p:cNvSpPr>
            <a:spLocks noGrp="1"/>
          </p:cNvSpPr>
          <p:nvPr>
            <p:ph type="title"/>
          </p:nvPr>
        </p:nvSpPr>
        <p:spPr/>
        <p:txBody>
          <a:bodyPr/>
          <a:lstStyle/>
          <a:p>
            <a:r>
              <a:rPr lang="en-US" dirty="0"/>
              <a:t>FALSE positive</a:t>
            </a:r>
          </a:p>
        </p:txBody>
      </p:sp>
      <p:sp>
        <p:nvSpPr>
          <p:cNvPr id="19" name="TextBox 18">
            <a:extLst>
              <a:ext uri="{FF2B5EF4-FFF2-40B4-BE49-F238E27FC236}">
                <a16:creationId xmlns:a16="http://schemas.microsoft.com/office/drawing/2014/main" id="{471829F9-B3A5-BE4D-9A86-CE51CFF84C2B}"/>
              </a:ext>
            </a:extLst>
          </p:cNvPr>
          <p:cNvSpPr txBox="1"/>
          <p:nvPr/>
        </p:nvSpPr>
        <p:spPr>
          <a:xfrm>
            <a:off x="2959996" y="4836696"/>
            <a:ext cx="1280160" cy="369332"/>
          </a:xfrm>
          <a:prstGeom prst="rect">
            <a:avLst/>
          </a:prstGeom>
          <a:noFill/>
        </p:spPr>
        <p:txBody>
          <a:bodyPr wrap="square" rtlCol="0">
            <a:spAutoFit/>
          </a:bodyPr>
          <a:lstStyle/>
          <a:p>
            <a:pPr algn="ctr"/>
            <a:r>
              <a:rPr lang="en-US" dirty="0"/>
              <a:t>STN</a:t>
            </a:r>
          </a:p>
        </p:txBody>
      </p:sp>
      <p:sp>
        <p:nvSpPr>
          <p:cNvPr id="20" name="TextBox 19">
            <a:extLst>
              <a:ext uri="{FF2B5EF4-FFF2-40B4-BE49-F238E27FC236}">
                <a16:creationId xmlns:a16="http://schemas.microsoft.com/office/drawing/2014/main" id="{7AC4E27D-2A29-AA4B-9880-629221B6F976}"/>
              </a:ext>
            </a:extLst>
          </p:cNvPr>
          <p:cNvSpPr txBox="1"/>
          <p:nvPr/>
        </p:nvSpPr>
        <p:spPr>
          <a:xfrm>
            <a:off x="7906870" y="4836696"/>
            <a:ext cx="1280160" cy="369332"/>
          </a:xfrm>
          <a:prstGeom prst="rect">
            <a:avLst/>
          </a:prstGeom>
          <a:noFill/>
        </p:spPr>
        <p:txBody>
          <a:bodyPr wrap="square" rtlCol="0">
            <a:spAutoFit/>
          </a:bodyPr>
          <a:lstStyle/>
          <a:p>
            <a:pPr algn="ctr"/>
            <a:r>
              <a:rPr lang="en-US" dirty="0"/>
              <a:t>OVA</a:t>
            </a:r>
          </a:p>
        </p:txBody>
      </p:sp>
      <p:pic>
        <p:nvPicPr>
          <p:cNvPr id="13" name="Picture 12">
            <a:extLst>
              <a:ext uri="{FF2B5EF4-FFF2-40B4-BE49-F238E27FC236}">
                <a16:creationId xmlns:a16="http://schemas.microsoft.com/office/drawing/2014/main" id="{E271011B-CFAC-054E-93F8-B33E99F7E259}"/>
              </a:ext>
            </a:extLst>
          </p:cNvPr>
          <p:cNvPicPr>
            <a:picLocks noChangeAspect="1"/>
          </p:cNvPicPr>
          <p:nvPr/>
        </p:nvPicPr>
        <p:blipFill>
          <a:blip r:embed="rId2"/>
          <a:stretch>
            <a:fillRect/>
          </a:stretch>
        </p:blipFill>
        <p:spPr>
          <a:xfrm>
            <a:off x="6096000" y="3018552"/>
            <a:ext cx="4901901" cy="1616947"/>
          </a:xfrm>
          <a:prstGeom prst="rect">
            <a:avLst/>
          </a:prstGeom>
        </p:spPr>
      </p:pic>
      <p:pic>
        <p:nvPicPr>
          <p:cNvPr id="16" name="Picture 15" descr="A close up of a screen&#10;&#10;Description automatically generated">
            <a:extLst>
              <a:ext uri="{FF2B5EF4-FFF2-40B4-BE49-F238E27FC236}">
                <a16:creationId xmlns:a16="http://schemas.microsoft.com/office/drawing/2014/main" id="{988FC562-66D4-934E-9C87-42E08E735D7C}"/>
              </a:ext>
            </a:extLst>
          </p:cNvPr>
          <p:cNvPicPr>
            <a:picLocks noChangeAspect="1"/>
          </p:cNvPicPr>
          <p:nvPr/>
        </p:nvPicPr>
        <p:blipFill>
          <a:blip r:embed="rId3"/>
          <a:stretch>
            <a:fillRect/>
          </a:stretch>
        </p:blipFill>
        <p:spPr>
          <a:xfrm>
            <a:off x="1104153" y="3018552"/>
            <a:ext cx="4991847" cy="1618047"/>
          </a:xfrm>
          <a:prstGeom prst="rect">
            <a:avLst/>
          </a:prstGeom>
        </p:spPr>
      </p:pic>
    </p:spTree>
    <p:extLst>
      <p:ext uri="{BB962C8B-B14F-4D97-AF65-F5344CB8AC3E}">
        <p14:creationId xmlns:p14="http://schemas.microsoft.com/office/powerpoint/2010/main" val="2366858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3DD0-1218-6A4D-A478-3763A4BECF0A}"/>
              </a:ext>
            </a:extLst>
          </p:cNvPr>
          <p:cNvSpPr>
            <a:spLocks noGrp="1"/>
          </p:cNvSpPr>
          <p:nvPr>
            <p:ph type="title"/>
          </p:nvPr>
        </p:nvSpPr>
        <p:spPr/>
        <p:txBody>
          <a:bodyPr/>
          <a:lstStyle/>
          <a:p>
            <a:r>
              <a:rPr lang="en-US" dirty="0"/>
              <a:t>True positive</a:t>
            </a:r>
          </a:p>
        </p:txBody>
      </p:sp>
      <p:sp>
        <p:nvSpPr>
          <p:cNvPr id="19" name="TextBox 18">
            <a:extLst>
              <a:ext uri="{FF2B5EF4-FFF2-40B4-BE49-F238E27FC236}">
                <a16:creationId xmlns:a16="http://schemas.microsoft.com/office/drawing/2014/main" id="{471829F9-B3A5-BE4D-9A86-CE51CFF84C2B}"/>
              </a:ext>
            </a:extLst>
          </p:cNvPr>
          <p:cNvSpPr txBox="1"/>
          <p:nvPr/>
        </p:nvSpPr>
        <p:spPr>
          <a:xfrm>
            <a:off x="2597513" y="5206028"/>
            <a:ext cx="1280160" cy="369332"/>
          </a:xfrm>
          <a:prstGeom prst="rect">
            <a:avLst/>
          </a:prstGeom>
          <a:noFill/>
        </p:spPr>
        <p:txBody>
          <a:bodyPr wrap="square" rtlCol="0">
            <a:spAutoFit/>
          </a:bodyPr>
          <a:lstStyle/>
          <a:p>
            <a:pPr algn="ctr"/>
            <a:r>
              <a:rPr lang="en-US" dirty="0"/>
              <a:t>STN</a:t>
            </a:r>
          </a:p>
        </p:txBody>
      </p:sp>
      <p:sp>
        <p:nvSpPr>
          <p:cNvPr id="20" name="TextBox 19">
            <a:extLst>
              <a:ext uri="{FF2B5EF4-FFF2-40B4-BE49-F238E27FC236}">
                <a16:creationId xmlns:a16="http://schemas.microsoft.com/office/drawing/2014/main" id="{7AC4E27D-2A29-AA4B-9880-629221B6F976}"/>
              </a:ext>
            </a:extLst>
          </p:cNvPr>
          <p:cNvSpPr txBox="1"/>
          <p:nvPr/>
        </p:nvSpPr>
        <p:spPr>
          <a:xfrm>
            <a:off x="8314329" y="5206028"/>
            <a:ext cx="1280160" cy="369332"/>
          </a:xfrm>
          <a:prstGeom prst="rect">
            <a:avLst/>
          </a:prstGeom>
          <a:noFill/>
        </p:spPr>
        <p:txBody>
          <a:bodyPr wrap="square" rtlCol="0">
            <a:spAutoFit/>
          </a:bodyPr>
          <a:lstStyle/>
          <a:p>
            <a:pPr algn="ctr"/>
            <a:r>
              <a:rPr lang="en-US" dirty="0"/>
              <a:t>OVA</a:t>
            </a:r>
          </a:p>
        </p:txBody>
      </p:sp>
      <p:pic>
        <p:nvPicPr>
          <p:cNvPr id="5" name="Picture 4" descr="A picture containing photo, sitting, clock, display&#10;&#10;Description automatically generated">
            <a:extLst>
              <a:ext uri="{FF2B5EF4-FFF2-40B4-BE49-F238E27FC236}">
                <a16:creationId xmlns:a16="http://schemas.microsoft.com/office/drawing/2014/main" id="{55BFEC94-A8F4-BF46-94E3-698EBCDCBC0E}"/>
              </a:ext>
            </a:extLst>
          </p:cNvPr>
          <p:cNvPicPr>
            <a:picLocks noChangeAspect="1"/>
          </p:cNvPicPr>
          <p:nvPr/>
        </p:nvPicPr>
        <p:blipFill>
          <a:blip r:embed="rId2"/>
          <a:stretch>
            <a:fillRect/>
          </a:stretch>
        </p:blipFill>
        <p:spPr>
          <a:xfrm>
            <a:off x="6547758" y="2664057"/>
            <a:ext cx="4813300" cy="2443866"/>
          </a:xfrm>
          <a:prstGeom prst="rect">
            <a:avLst/>
          </a:prstGeom>
        </p:spPr>
      </p:pic>
      <p:pic>
        <p:nvPicPr>
          <p:cNvPr id="7" name="Picture 6" descr="A picture containing clock&#10;&#10;Description automatically generated">
            <a:extLst>
              <a:ext uri="{FF2B5EF4-FFF2-40B4-BE49-F238E27FC236}">
                <a16:creationId xmlns:a16="http://schemas.microsoft.com/office/drawing/2014/main" id="{6C5B74BC-19EA-CE4D-B1E5-C94CAE0D034D}"/>
              </a:ext>
            </a:extLst>
          </p:cNvPr>
          <p:cNvPicPr>
            <a:picLocks noChangeAspect="1"/>
          </p:cNvPicPr>
          <p:nvPr/>
        </p:nvPicPr>
        <p:blipFill>
          <a:blip r:embed="rId3"/>
          <a:stretch>
            <a:fillRect/>
          </a:stretch>
        </p:blipFill>
        <p:spPr>
          <a:xfrm>
            <a:off x="830943" y="2679490"/>
            <a:ext cx="4813300" cy="2413000"/>
          </a:xfrm>
          <a:prstGeom prst="rect">
            <a:avLst/>
          </a:prstGeom>
        </p:spPr>
      </p:pic>
    </p:spTree>
    <p:extLst>
      <p:ext uri="{BB962C8B-B14F-4D97-AF65-F5344CB8AC3E}">
        <p14:creationId xmlns:p14="http://schemas.microsoft.com/office/powerpoint/2010/main" val="237849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3DD0-1218-6A4D-A478-3763A4BECF0A}"/>
              </a:ext>
            </a:extLst>
          </p:cNvPr>
          <p:cNvSpPr>
            <a:spLocks noGrp="1"/>
          </p:cNvSpPr>
          <p:nvPr>
            <p:ph type="title"/>
          </p:nvPr>
        </p:nvSpPr>
        <p:spPr/>
        <p:txBody>
          <a:bodyPr/>
          <a:lstStyle/>
          <a:p>
            <a:r>
              <a:rPr lang="en-US" dirty="0"/>
              <a:t>chipping</a:t>
            </a:r>
          </a:p>
        </p:txBody>
      </p:sp>
      <p:sp>
        <p:nvSpPr>
          <p:cNvPr id="19" name="TextBox 18">
            <a:extLst>
              <a:ext uri="{FF2B5EF4-FFF2-40B4-BE49-F238E27FC236}">
                <a16:creationId xmlns:a16="http://schemas.microsoft.com/office/drawing/2014/main" id="{471829F9-B3A5-BE4D-9A86-CE51CFF84C2B}"/>
              </a:ext>
            </a:extLst>
          </p:cNvPr>
          <p:cNvSpPr txBox="1"/>
          <p:nvPr/>
        </p:nvSpPr>
        <p:spPr>
          <a:xfrm>
            <a:off x="2597513" y="5206028"/>
            <a:ext cx="1280160" cy="369332"/>
          </a:xfrm>
          <a:prstGeom prst="rect">
            <a:avLst/>
          </a:prstGeom>
          <a:noFill/>
        </p:spPr>
        <p:txBody>
          <a:bodyPr wrap="square" rtlCol="0">
            <a:spAutoFit/>
          </a:bodyPr>
          <a:lstStyle/>
          <a:p>
            <a:pPr algn="ctr"/>
            <a:r>
              <a:rPr lang="en-US" dirty="0"/>
              <a:t>STN</a:t>
            </a:r>
          </a:p>
        </p:txBody>
      </p:sp>
      <p:sp>
        <p:nvSpPr>
          <p:cNvPr id="20" name="TextBox 19">
            <a:extLst>
              <a:ext uri="{FF2B5EF4-FFF2-40B4-BE49-F238E27FC236}">
                <a16:creationId xmlns:a16="http://schemas.microsoft.com/office/drawing/2014/main" id="{7AC4E27D-2A29-AA4B-9880-629221B6F976}"/>
              </a:ext>
            </a:extLst>
          </p:cNvPr>
          <p:cNvSpPr txBox="1"/>
          <p:nvPr/>
        </p:nvSpPr>
        <p:spPr>
          <a:xfrm>
            <a:off x="8314329" y="5206028"/>
            <a:ext cx="1280160" cy="369332"/>
          </a:xfrm>
          <a:prstGeom prst="rect">
            <a:avLst/>
          </a:prstGeom>
          <a:noFill/>
        </p:spPr>
        <p:txBody>
          <a:bodyPr wrap="square" rtlCol="0">
            <a:spAutoFit/>
          </a:bodyPr>
          <a:lstStyle/>
          <a:p>
            <a:pPr algn="ctr"/>
            <a:r>
              <a:rPr lang="en-US" dirty="0"/>
              <a:t>OVA</a:t>
            </a:r>
          </a:p>
        </p:txBody>
      </p:sp>
      <p:pic>
        <p:nvPicPr>
          <p:cNvPr id="8" name="Picture 7" descr="A picture containing photo, sitting, cellphone, phone&#10;&#10;Description automatically generated">
            <a:extLst>
              <a:ext uri="{FF2B5EF4-FFF2-40B4-BE49-F238E27FC236}">
                <a16:creationId xmlns:a16="http://schemas.microsoft.com/office/drawing/2014/main" id="{51A3837F-C74D-AD4A-8E26-CB5E193577B7}"/>
              </a:ext>
            </a:extLst>
          </p:cNvPr>
          <p:cNvPicPr>
            <a:picLocks noChangeAspect="1"/>
          </p:cNvPicPr>
          <p:nvPr/>
        </p:nvPicPr>
        <p:blipFill>
          <a:blip r:embed="rId2"/>
          <a:stretch>
            <a:fillRect/>
          </a:stretch>
        </p:blipFill>
        <p:spPr>
          <a:xfrm>
            <a:off x="6528707" y="2466870"/>
            <a:ext cx="4851400" cy="2425700"/>
          </a:xfrm>
          <a:prstGeom prst="rect">
            <a:avLst/>
          </a:prstGeom>
        </p:spPr>
      </p:pic>
      <p:pic>
        <p:nvPicPr>
          <p:cNvPr id="10" name="Picture 9" descr="A picture containing sitting, monitor, display, different&#10;&#10;Description automatically generated">
            <a:extLst>
              <a:ext uri="{FF2B5EF4-FFF2-40B4-BE49-F238E27FC236}">
                <a16:creationId xmlns:a16="http://schemas.microsoft.com/office/drawing/2014/main" id="{03253724-C2DF-BE45-933F-789AC6FB90C0}"/>
              </a:ext>
            </a:extLst>
          </p:cNvPr>
          <p:cNvPicPr>
            <a:picLocks noChangeAspect="1"/>
          </p:cNvPicPr>
          <p:nvPr/>
        </p:nvPicPr>
        <p:blipFill>
          <a:blip r:embed="rId3"/>
          <a:stretch>
            <a:fillRect/>
          </a:stretch>
        </p:blipFill>
        <p:spPr>
          <a:xfrm>
            <a:off x="811893" y="2485920"/>
            <a:ext cx="4851400" cy="2387600"/>
          </a:xfrm>
          <a:prstGeom prst="rect">
            <a:avLst/>
          </a:prstGeom>
        </p:spPr>
      </p:pic>
    </p:spTree>
    <p:extLst>
      <p:ext uri="{BB962C8B-B14F-4D97-AF65-F5344CB8AC3E}">
        <p14:creationId xmlns:p14="http://schemas.microsoft.com/office/powerpoint/2010/main" val="207438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3DD0-1218-6A4D-A478-3763A4BECF0A}"/>
              </a:ext>
            </a:extLst>
          </p:cNvPr>
          <p:cNvSpPr>
            <a:spLocks noGrp="1"/>
          </p:cNvSpPr>
          <p:nvPr>
            <p:ph type="title"/>
          </p:nvPr>
        </p:nvSpPr>
        <p:spPr/>
        <p:txBody>
          <a:bodyPr/>
          <a:lstStyle/>
          <a:p>
            <a:r>
              <a:rPr lang="en-US" dirty="0" err="1"/>
              <a:t>Lead_defect</a:t>
            </a:r>
            <a:endParaRPr lang="en-US" dirty="0"/>
          </a:p>
        </p:txBody>
      </p:sp>
      <p:sp>
        <p:nvSpPr>
          <p:cNvPr id="19" name="TextBox 18">
            <a:extLst>
              <a:ext uri="{FF2B5EF4-FFF2-40B4-BE49-F238E27FC236}">
                <a16:creationId xmlns:a16="http://schemas.microsoft.com/office/drawing/2014/main" id="{471829F9-B3A5-BE4D-9A86-CE51CFF84C2B}"/>
              </a:ext>
            </a:extLst>
          </p:cNvPr>
          <p:cNvSpPr txBox="1"/>
          <p:nvPr/>
        </p:nvSpPr>
        <p:spPr>
          <a:xfrm>
            <a:off x="2597513" y="5206028"/>
            <a:ext cx="1280160" cy="369332"/>
          </a:xfrm>
          <a:prstGeom prst="rect">
            <a:avLst/>
          </a:prstGeom>
          <a:noFill/>
        </p:spPr>
        <p:txBody>
          <a:bodyPr wrap="square" rtlCol="0">
            <a:spAutoFit/>
          </a:bodyPr>
          <a:lstStyle/>
          <a:p>
            <a:pPr algn="ctr"/>
            <a:r>
              <a:rPr lang="en-US" dirty="0"/>
              <a:t>STN</a:t>
            </a:r>
          </a:p>
        </p:txBody>
      </p:sp>
      <p:sp>
        <p:nvSpPr>
          <p:cNvPr id="20" name="TextBox 19">
            <a:extLst>
              <a:ext uri="{FF2B5EF4-FFF2-40B4-BE49-F238E27FC236}">
                <a16:creationId xmlns:a16="http://schemas.microsoft.com/office/drawing/2014/main" id="{7AC4E27D-2A29-AA4B-9880-629221B6F976}"/>
              </a:ext>
            </a:extLst>
          </p:cNvPr>
          <p:cNvSpPr txBox="1"/>
          <p:nvPr/>
        </p:nvSpPr>
        <p:spPr>
          <a:xfrm>
            <a:off x="8314329" y="5206028"/>
            <a:ext cx="1280160" cy="369332"/>
          </a:xfrm>
          <a:prstGeom prst="rect">
            <a:avLst/>
          </a:prstGeom>
          <a:noFill/>
        </p:spPr>
        <p:txBody>
          <a:bodyPr wrap="square" rtlCol="0">
            <a:spAutoFit/>
          </a:bodyPr>
          <a:lstStyle/>
          <a:p>
            <a:pPr algn="ctr"/>
            <a:r>
              <a:rPr lang="en-US" dirty="0"/>
              <a:t>OVA</a:t>
            </a:r>
          </a:p>
        </p:txBody>
      </p:sp>
      <p:pic>
        <p:nvPicPr>
          <p:cNvPr id="4" name="Picture 3" descr="A picture containing clock&#10;&#10;Description automatically generated">
            <a:extLst>
              <a:ext uri="{FF2B5EF4-FFF2-40B4-BE49-F238E27FC236}">
                <a16:creationId xmlns:a16="http://schemas.microsoft.com/office/drawing/2014/main" id="{7D7A5AD6-DEEA-0D42-ABC0-5EE9DFD114CD}"/>
              </a:ext>
            </a:extLst>
          </p:cNvPr>
          <p:cNvPicPr>
            <a:picLocks noChangeAspect="1"/>
          </p:cNvPicPr>
          <p:nvPr/>
        </p:nvPicPr>
        <p:blipFill>
          <a:blip r:embed="rId2"/>
          <a:stretch>
            <a:fillRect/>
          </a:stretch>
        </p:blipFill>
        <p:spPr>
          <a:xfrm>
            <a:off x="824593" y="2473220"/>
            <a:ext cx="4826000" cy="2413000"/>
          </a:xfrm>
          <a:prstGeom prst="rect">
            <a:avLst/>
          </a:prstGeom>
        </p:spPr>
      </p:pic>
      <p:pic>
        <p:nvPicPr>
          <p:cNvPr id="8" name="Picture 7" descr="A picture containing clock, meter&#10;&#10;Description automatically generated">
            <a:extLst>
              <a:ext uri="{FF2B5EF4-FFF2-40B4-BE49-F238E27FC236}">
                <a16:creationId xmlns:a16="http://schemas.microsoft.com/office/drawing/2014/main" id="{D143BD77-FC91-9440-AE13-8934D50C9997}"/>
              </a:ext>
            </a:extLst>
          </p:cNvPr>
          <p:cNvPicPr>
            <a:picLocks noChangeAspect="1"/>
          </p:cNvPicPr>
          <p:nvPr/>
        </p:nvPicPr>
        <p:blipFill>
          <a:blip r:embed="rId3"/>
          <a:stretch>
            <a:fillRect/>
          </a:stretch>
        </p:blipFill>
        <p:spPr>
          <a:xfrm>
            <a:off x="6517879" y="2492074"/>
            <a:ext cx="4877615" cy="2413000"/>
          </a:xfrm>
          <a:prstGeom prst="rect">
            <a:avLst/>
          </a:prstGeom>
        </p:spPr>
      </p:pic>
    </p:spTree>
    <p:extLst>
      <p:ext uri="{BB962C8B-B14F-4D97-AF65-F5344CB8AC3E}">
        <p14:creationId xmlns:p14="http://schemas.microsoft.com/office/powerpoint/2010/main" val="3889161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3DD0-1218-6A4D-A478-3763A4BECF0A}"/>
              </a:ext>
            </a:extLst>
          </p:cNvPr>
          <p:cNvSpPr>
            <a:spLocks noGrp="1"/>
          </p:cNvSpPr>
          <p:nvPr>
            <p:ph type="title"/>
          </p:nvPr>
        </p:nvSpPr>
        <p:spPr/>
        <p:txBody>
          <a:bodyPr/>
          <a:lstStyle/>
          <a:p>
            <a:r>
              <a:rPr lang="en-US" dirty="0"/>
              <a:t>Lead defect</a:t>
            </a:r>
          </a:p>
        </p:txBody>
      </p:sp>
      <p:sp>
        <p:nvSpPr>
          <p:cNvPr id="19" name="TextBox 18">
            <a:extLst>
              <a:ext uri="{FF2B5EF4-FFF2-40B4-BE49-F238E27FC236}">
                <a16:creationId xmlns:a16="http://schemas.microsoft.com/office/drawing/2014/main" id="{471829F9-B3A5-BE4D-9A86-CE51CFF84C2B}"/>
              </a:ext>
            </a:extLst>
          </p:cNvPr>
          <p:cNvSpPr txBox="1"/>
          <p:nvPr/>
        </p:nvSpPr>
        <p:spPr>
          <a:xfrm>
            <a:off x="2873649" y="5155990"/>
            <a:ext cx="1280160" cy="369332"/>
          </a:xfrm>
          <a:prstGeom prst="rect">
            <a:avLst/>
          </a:prstGeom>
          <a:noFill/>
        </p:spPr>
        <p:txBody>
          <a:bodyPr wrap="square" rtlCol="0">
            <a:spAutoFit/>
          </a:bodyPr>
          <a:lstStyle/>
          <a:p>
            <a:pPr algn="ctr"/>
            <a:r>
              <a:rPr lang="en-US" dirty="0"/>
              <a:t>STN (FN)</a:t>
            </a:r>
          </a:p>
        </p:txBody>
      </p:sp>
      <p:sp>
        <p:nvSpPr>
          <p:cNvPr id="20" name="TextBox 19">
            <a:extLst>
              <a:ext uri="{FF2B5EF4-FFF2-40B4-BE49-F238E27FC236}">
                <a16:creationId xmlns:a16="http://schemas.microsoft.com/office/drawing/2014/main" id="{7AC4E27D-2A29-AA4B-9880-629221B6F976}"/>
              </a:ext>
            </a:extLst>
          </p:cNvPr>
          <p:cNvSpPr txBox="1"/>
          <p:nvPr/>
        </p:nvSpPr>
        <p:spPr>
          <a:xfrm>
            <a:off x="7674249" y="5155990"/>
            <a:ext cx="1280160" cy="369332"/>
          </a:xfrm>
          <a:prstGeom prst="rect">
            <a:avLst/>
          </a:prstGeom>
          <a:noFill/>
        </p:spPr>
        <p:txBody>
          <a:bodyPr wrap="square" rtlCol="0">
            <a:spAutoFit/>
          </a:bodyPr>
          <a:lstStyle/>
          <a:p>
            <a:pPr algn="ctr"/>
            <a:r>
              <a:rPr lang="en-US" dirty="0"/>
              <a:t>OVA</a:t>
            </a:r>
          </a:p>
        </p:txBody>
      </p:sp>
      <p:pic>
        <p:nvPicPr>
          <p:cNvPr id="4" name="Picture 3" descr="A picture containing clock, monitor, display, meter&#10;&#10;Description automatically generated">
            <a:extLst>
              <a:ext uri="{FF2B5EF4-FFF2-40B4-BE49-F238E27FC236}">
                <a16:creationId xmlns:a16="http://schemas.microsoft.com/office/drawing/2014/main" id="{7F58E597-1D30-9A40-94EE-B25B63194BDB}"/>
              </a:ext>
            </a:extLst>
          </p:cNvPr>
          <p:cNvPicPr>
            <a:picLocks noChangeAspect="1"/>
          </p:cNvPicPr>
          <p:nvPr/>
        </p:nvPicPr>
        <p:blipFill>
          <a:blip r:embed="rId2"/>
          <a:stretch>
            <a:fillRect/>
          </a:stretch>
        </p:blipFill>
        <p:spPr>
          <a:xfrm>
            <a:off x="1113429" y="2441470"/>
            <a:ext cx="4800600" cy="2451100"/>
          </a:xfrm>
          <a:prstGeom prst="rect">
            <a:avLst/>
          </a:prstGeom>
        </p:spPr>
      </p:pic>
      <p:pic>
        <p:nvPicPr>
          <p:cNvPr id="8" name="Picture 7" descr="A screen shot of a computer&#10;&#10;Description automatically generated">
            <a:extLst>
              <a:ext uri="{FF2B5EF4-FFF2-40B4-BE49-F238E27FC236}">
                <a16:creationId xmlns:a16="http://schemas.microsoft.com/office/drawing/2014/main" id="{239C9114-ACEA-1F43-9771-0B09CECB8271}"/>
              </a:ext>
            </a:extLst>
          </p:cNvPr>
          <p:cNvPicPr>
            <a:picLocks noChangeAspect="1"/>
          </p:cNvPicPr>
          <p:nvPr/>
        </p:nvPicPr>
        <p:blipFill>
          <a:blip r:embed="rId3"/>
          <a:stretch>
            <a:fillRect/>
          </a:stretch>
        </p:blipFill>
        <p:spPr>
          <a:xfrm>
            <a:off x="5914029" y="2466870"/>
            <a:ext cx="4800600" cy="2425700"/>
          </a:xfrm>
          <a:prstGeom prst="rect">
            <a:avLst/>
          </a:prstGeom>
        </p:spPr>
      </p:pic>
    </p:spTree>
    <p:extLst>
      <p:ext uri="{BB962C8B-B14F-4D97-AF65-F5344CB8AC3E}">
        <p14:creationId xmlns:p14="http://schemas.microsoft.com/office/powerpoint/2010/main" val="2037941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7721A-D428-2642-B830-8F9F84B66633}"/>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22FABFF3-DE31-7A4E-B009-EECB83395566}"/>
              </a:ext>
            </a:extLst>
          </p:cNvPr>
          <p:cNvSpPr>
            <a:spLocks noGrp="1"/>
          </p:cNvSpPr>
          <p:nvPr>
            <p:ph idx="1"/>
          </p:nvPr>
        </p:nvSpPr>
        <p:spPr/>
        <p:txBody>
          <a:bodyPr anchor="ctr"/>
          <a:lstStyle/>
          <a:p>
            <a:pPr algn="just"/>
            <a:r>
              <a:rPr lang="en-US" dirty="0"/>
              <a:t>STN does not outperform OVA or OVO when TPR&gt;=99.1%,</a:t>
            </a:r>
          </a:p>
          <a:p>
            <a:pPr algn="just"/>
            <a:r>
              <a:rPr lang="en-US" dirty="0"/>
              <a:t>But STN tends to pinpoint the defect areas more accurately.</a:t>
            </a:r>
          </a:p>
          <a:p>
            <a:pPr algn="just"/>
            <a:r>
              <a:rPr lang="en-US" dirty="0"/>
              <a:t>Even if STN gives a wrong prediction, it’s heatmap makes sense indicating that either the label is wrong or that it does have some clue of the defect, though the clue is not evident enough for it to predict it as a defect, while OVA seems to predict in a more random way.</a:t>
            </a:r>
          </a:p>
          <a:p>
            <a:pPr algn="just"/>
            <a:r>
              <a:rPr lang="en-US" dirty="0"/>
              <a:t>STN performs worst in detecting lead defect. Guess: lead defect does not differ much from a normal one after STN (warping)</a:t>
            </a:r>
          </a:p>
        </p:txBody>
      </p:sp>
    </p:spTree>
    <p:extLst>
      <p:ext uri="{BB962C8B-B14F-4D97-AF65-F5344CB8AC3E}">
        <p14:creationId xmlns:p14="http://schemas.microsoft.com/office/powerpoint/2010/main" val="1707576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EFB4-5D27-CB4A-B303-EF793046CC6A}"/>
              </a:ext>
            </a:extLst>
          </p:cNvPr>
          <p:cNvSpPr>
            <a:spLocks noGrp="1"/>
          </p:cNvSpPr>
          <p:nvPr>
            <p:ph type="title"/>
          </p:nvPr>
        </p:nvSpPr>
        <p:spPr/>
        <p:txBody>
          <a:bodyPr/>
          <a:lstStyle/>
          <a:p>
            <a:r>
              <a:rPr lang="en-US" dirty="0"/>
              <a:t>Further investigation</a:t>
            </a:r>
          </a:p>
        </p:txBody>
      </p:sp>
      <p:sp>
        <p:nvSpPr>
          <p:cNvPr id="3" name="Content Placeholder 2">
            <a:extLst>
              <a:ext uri="{FF2B5EF4-FFF2-40B4-BE49-F238E27FC236}">
                <a16:creationId xmlns:a16="http://schemas.microsoft.com/office/drawing/2014/main" id="{B8FA3D84-5DEA-F945-8772-DD83C364C005}"/>
              </a:ext>
            </a:extLst>
          </p:cNvPr>
          <p:cNvSpPr>
            <a:spLocks noGrp="1"/>
          </p:cNvSpPr>
          <p:nvPr>
            <p:ph idx="1"/>
          </p:nvPr>
        </p:nvSpPr>
        <p:spPr/>
        <p:txBody>
          <a:bodyPr anchor="ctr">
            <a:normAutofit/>
          </a:bodyPr>
          <a:lstStyle/>
          <a:p>
            <a:pPr algn="just"/>
            <a:r>
              <a:rPr lang="en-US" sz="2000" dirty="0"/>
              <a:t>Pinpoint defect areas (especially for lead defect) more accurately</a:t>
            </a:r>
          </a:p>
          <a:p>
            <a:pPr algn="just"/>
            <a:r>
              <a:rPr lang="en-US" sz="2000" dirty="0"/>
              <a:t>Try to contain the transformer params within a certain range</a:t>
            </a:r>
          </a:p>
          <a:p>
            <a:pPr algn="just"/>
            <a:r>
              <a:rPr lang="en-US" sz="2000" dirty="0"/>
              <a:t>Reexamine some data to see whether there are wrong labels</a:t>
            </a:r>
          </a:p>
          <a:p>
            <a:pPr algn="just"/>
            <a:r>
              <a:rPr lang="en-US" sz="2000" dirty="0"/>
              <a:t>Object detection with bounding boxes (supervise the attention area)</a:t>
            </a:r>
          </a:p>
        </p:txBody>
      </p:sp>
    </p:spTree>
    <p:extLst>
      <p:ext uri="{BB962C8B-B14F-4D97-AF65-F5344CB8AC3E}">
        <p14:creationId xmlns:p14="http://schemas.microsoft.com/office/powerpoint/2010/main" val="3187240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F1CF-0533-0541-BEA7-0548109157D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D2818F1-45E8-9D4C-9027-7528088A1E62}"/>
              </a:ext>
            </a:extLst>
          </p:cNvPr>
          <p:cNvSpPr>
            <a:spLocks noGrp="1"/>
          </p:cNvSpPr>
          <p:nvPr>
            <p:ph idx="1"/>
          </p:nvPr>
        </p:nvSpPr>
        <p:spPr/>
        <p:txBody>
          <a:bodyPr anchor="ctr"/>
          <a:lstStyle/>
          <a:p>
            <a:pPr algn="just"/>
            <a:r>
              <a:rPr lang="en-HK" dirty="0" err="1"/>
              <a:t>Jaderberg</a:t>
            </a:r>
            <a:r>
              <a:rPr lang="en-HK" dirty="0"/>
              <a:t>, M., </a:t>
            </a:r>
            <a:r>
              <a:rPr lang="en-HK" dirty="0" err="1"/>
              <a:t>Simonyan</a:t>
            </a:r>
            <a:r>
              <a:rPr lang="en-HK" dirty="0"/>
              <a:t>, K., &amp; Zisserman, A. (2015). Spatial transformer networks. In </a:t>
            </a:r>
            <a:r>
              <a:rPr lang="en-HK" i="1" dirty="0"/>
              <a:t>Advances in neural information processing systems</a:t>
            </a:r>
            <a:r>
              <a:rPr lang="en-HK" dirty="0"/>
              <a:t> (pp. 2017-2025).</a:t>
            </a:r>
          </a:p>
          <a:p>
            <a:pPr algn="just"/>
            <a:r>
              <a:rPr lang="en-HK" dirty="0" err="1"/>
              <a:t>Pawara</a:t>
            </a:r>
            <a:r>
              <a:rPr lang="en-HK" dirty="0"/>
              <a:t>, P., Okafor, E., </a:t>
            </a:r>
            <a:r>
              <a:rPr lang="en-HK" dirty="0" err="1"/>
              <a:t>Groefsema</a:t>
            </a:r>
            <a:r>
              <a:rPr lang="en-HK" dirty="0"/>
              <a:t>, M., He, S., </a:t>
            </a:r>
            <a:r>
              <a:rPr lang="en-HK" dirty="0" err="1"/>
              <a:t>Schomaker</a:t>
            </a:r>
            <a:r>
              <a:rPr lang="en-HK" dirty="0"/>
              <a:t>, L. R., &amp; </a:t>
            </a:r>
            <a:r>
              <a:rPr lang="en-HK" dirty="0" err="1"/>
              <a:t>Wiering</a:t>
            </a:r>
            <a:r>
              <a:rPr lang="en-HK" dirty="0"/>
              <a:t>, M. A. (2020). One-vs-One Classification for Deep Neural Networks. </a:t>
            </a:r>
            <a:r>
              <a:rPr lang="en-HK" i="1" dirty="0"/>
              <a:t>Pattern Recognition</a:t>
            </a:r>
            <a:r>
              <a:rPr lang="en-HK" dirty="0"/>
              <a:t>, 107528.</a:t>
            </a:r>
          </a:p>
        </p:txBody>
      </p:sp>
    </p:spTree>
    <p:extLst>
      <p:ext uri="{BB962C8B-B14F-4D97-AF65-F5344CB8AC3E}">
        <p14:creationId xmlns:p14="http://schemas.microsoft.com/office/powerpoint/2010/main" val="2738308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6075-8042-5E41-AED0-F98041328A07}"/>
              </a:ext>
            </a:extLst>
          </p:cNvPr>
          <p:cNvSpPr>
            <a:spLocks noGrp="1"/>
          </p:cNvSpPr>
          <p:nvPr>
            <p:ph type="title"/>
          </p:nvPr>
        </p:nvSpPr>
        <p:spPr/>
        <p:txBody>
          <a:bodyPr/>
          <a:lstStyle/>
          <a:p>
            <a:r>
              <a:rPr lang="en-US" dirty="0"/>
              <a:t>One versus all (OVA)</a:t>
            </a:r>
          </a:p>
        </p:txBody>
      </p:sp>
      <p:sp>
        <p:nvSpPr>
          <p:cNvPr id="3" name="Content Placeholder 2">
            <a:extLst>
              <a:ext uri="{FF2B5EF4-FFF2-40B4-BE49-F238E27FC236}">
                <a16:creationId xmlns:a16="http://schemas.microsoft.com/office/drawing/2014/main" id="{73C4DF65-5BB6-6F46-8E99-1EFE86CF7FDD}"/>
              </a:ext>
            </a:extLst>
          </p:cNvPr>
          <p:cNvSpPr>
            <a:spLocks noGrp="1"/>
          </p:cNvSpPr>
          <p:nvPr>
            <p:ph idx="1"/>
          </p:nvPr>
        </p:nvSpPr>
        <p:spPr/>
        <p:txBody>
          <a:bodyPr anchor="ctr"/>
          <a:lstStyle/>
          <a:p>
            <a:pPr algn="just"/>
            <a:r>
              <a:rPr lang="en-US" dirty="0"/>
              <a:t>Output a vector of 10 (the number of defect classes plus the good class) all within [0,1] and adding up to 1</a:t>
            </a:r>
          </a:p>
          <a:p>
            <a:pPr algn="just"/>
            <a:r>
              <a:rPr lang="en-US" dirty="0"/>
              <a:t>Each output represent the probability of the input image to be predicted as the corresponding class</a:t>
            </a:r>
          </a:p>
        </p:txBody>
      </p:sp>
    </p:spTree>
    <p:extLst>
      <p:ext uri="{BB962C8B-B14F-4D97-AF65-F5344CB8AC3E}">
        <p14:creationId xmlns:p14="http://schemas.microsoft.com/office/powerpoint/2010/main" val="3948570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B063E-38B6-754C-9B85-7D7214451F12}"/>
              </a:ext>
            </a:extLst>
          </p:cNvPr>
          <p:cNvSpPr>
            <a:spLocks noGrp="1"/>
          </p:cNvSpPr>
          <p:nvPr>
            <p:ph type="title"/>
          </p:nvPr>
        </p:nvSpPr>
        <p:spPr/>
        <p:txBody>
          <a:bodyPr/>
          <a:lstStyle/>
          <a:p>
            <a:r>
              <a:rPr lang="en-US" dirty="0"/>
              <a:t>One versus one (OVO)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4206A37-1C8A-6C42-9C6F-0A9DF6F4AF2D}"/>
                  </a:ext>
                </a:extLst>
              </p:cNvPr>
              <p:cNvSpPr>
                <a:spLocks noGrp="1"/>
              </p:cNvSpPr>
              <p:nvPr>
                <p:ph idx="1"/>
              </p:nvPr>
            </p:nvSpPr>
            <p:spPr/>
            <p:txBody>
              <a:bodyPr anchor="ctr">
                <a:normAutofit fontScale="92500" lnSpcReduction="20000"/>
              </a:bodyPr>
              <a:lstStyle/>
              <a:p>
                <a:pPr algn="just"/>
                <a:r>
                  <a:rPr lang="en-US" dirty="0"/>
                  <a:t>Compare every two classes at a time. Then we have a vector of </a:t>
                </a:r>
                <a14:m>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10,2</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×8!</m:t>
                        </m:r>
                      </m:den>
                    </m:f>
                    <m:r>
                      <a:rPr lang="en-US" b="0" i="1" smtClean="0">
                        <a:latin typeface="Cambria Math" panose="02040503050406030204" pitchFamily="18" charset="0"/>
                      </a:rPr>
                      <m:t>=45</m:t>
                    </m:r>
                  </m:oMath>
                </a14:m>
                <a:endParaRPr lang="en-US" dirty="0"/>
              </a:p>
              <a:p>
                <a:pPr algn="just"/>
                <a:r>
                  <a:rPr lang="en-US" dirty="0"/>
                  <a:t>Each output is between -1 and 1. If the result is close to 1, the model tends to believe it belongs to the positive class, and -1 when it tends to classify it as negative class. If it is close to 0, the model tends to believe it belongs to neither of the two classes compared.</a:t>
                </a:r>
              </a:p>
              <a:p>
                <a:pPr algn="just"/>
                <a:r>
                  <a:rPr lang="en-US" dirty="0"/>
                  <a:t>Construct a matrix with 10 rows and 45 columns. Each column has the row of the index of the positive class as 1, the negative class as -1, and all the other 8 rows as 0.</a:t>
                </a:r>
              </a:p>
              <a:p>
                <a:pPr algn="just"/>
                <a:r>
                  <a:rPr lang="en-US" dirty="0"/>
                  <a:t>Do a matrix multiplication of the matrix and the output vector, we obtain a vector of 10. Apply a SoftMax function on the vector, we obtain 10 probabilities adding up to 1. Then same procedures are done as in OVA.</a:t>
                </a:r>
              </a:p>
            </p:txBody>
          </p:sp>
        </mc:Choice>
        <mc:Fallback>
          <p:sp>
            <p:nvSpPr>
              <p:cNvPr id="3" name="Content Placeholder 2">
                <a:extLst>
                  <a:ext uri="{FF2B5EF4-FFF2-40B4-BE49-F238E27FC236}">
                    <a16:creationId xmlns:a16="http://schemas.microsoft.com/office/drawing/2014/main" id="{54206A37-1C8A-6C42-9C6F-0A9DF6F4AF2D}"/>
                  </a:ext>
                </a:extLst>
              </p:cNvPr>
              <p:cNvSpPr>
                <a:spLocks noGrp="1" noRot="1" noChangeAspect="1" noMove="1" noResize="1" noEditPoints="1" noAdjustHandles="1" noChangeArrowheads="1" noChangeShapeType="1" noTextEdit="1"/>
              </p:cNvSpPr>
              <p:nvPr>
                <p:ph idx="1"/>
              </p:nvPr>
            </p:nvSpPr>
            <p:spPr>
              <a:blipFill>
                <a:blip r:embed="rId2"/>
                <a:stretch>
                  <a:fillRect l="-328" r="-493" b="-1633"/>
                </a:stretch>
              </a:blipFill>
            </p:spPr>
            <p:txBody>
              <a:bodyPr/>
              <a:lstStyle/>
              <a:p>
                <a:r>
                  <a:rPr lang="en-US">
                    <a:noFill/>
                  </a:rPr>
                  <a:t> </a:t>
                </a:r>
              </a:p>
            </p:txBody>
          </p:sp>
        </mc:Fallback>
      </mc:AlternateContent>
    </p:spTree>
    <p:extLst>
      <p:ext uri="{BB962C8B-B14F-4D97-AF65-F5344CB8AC3E}">
        <p14:creationId xmlns:p14="http://schemas.microsoft.com/office/powerpoint/2010/main" val="295063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1AD8-EF5E-7A44-B753-BC80B2E5960F}"/>
              </a:ext>
            </a:extLst>
          </p:cNvPr>
          <p:cNvSpPr>
            <a:spLocks noGrp="1"/>
          </p:cNvSpPr>
          <p:nvPr>
            <p:ph type="title"/>
          </p:nvPr>
        </p:nvSpPr>
        <p:spPr/>
        <p:txBody>
          <a:bodyPr/>
          <a:lstStyle/>
          <a:p>
            <a:r>
              <a:rPr lang="en-US" dirty="0"/>
              <a:t>Spatial transformer networks (STN)</a:t>
            </a:r>
          </a:p>
        </p:txBody>
      </p:sp>
      <p:sp>
        <p:nvSpPr>
          <p:cNvPr id="3" name="Content Placeholder 2">
            <a:extLst>
              <a:ext uri="{FF2B5EF4-FFF2-40B4-BE49-F238E27FC236}">
                <a16:creationId xmlns:a16="http://schemas.microsoft.com/office/drawing/2014/main" id="{EA832C4B-576F-D345-98C7-1D222AFA0518}"/>
              </a:ext>
            </a:extLst>
          </p:cNvPr>
          <p:cNvSpPr>
            <a:spLocks noGrp="1"/>
          </p:cNvSpPr>
          <p:nvPr>
            <p:ph idx="1"/>
          </p:nvPr>
        </p:nvSpPr>
        <p:spPr>
          <a:xfrm>
            <a:off x="2231136" y="2638044"/>
            <a:ext cx="3712899" cy="3101983"/>
          </a:xfrm>
        </p:spPr>
        <p:txBody>
          <a:bodyPr anchor="ctr">
            <a:normAutofit fontScale="85000" lnSpcReduction="20000"/>
          </a:bodyPr>
          <a:lstStyle/>
          <a:p>
            <a:pPr algn="just"/>
            <a:r>
              <a:rPr lang="en-GB" sz="2000" dirty="0"/>
              <a:t>Localization network</a:t>
            </a:r>
          </a:p>
          <a:p>
            <a:pPr marL="223838" indent="0" algn="just">
              <a:buNone/>
            </a:pPr>
            <a:r>
              <a:rPr lang="en-GB" sz="2000" dirty="0"/>
              <a:t>train the transformer params</a:t>
            </a:r>
          </a:p>
          <a:p>
            <a:pPr algn="just"/>
            <a:r>
              <a:rPr lang="en-GB" sz="2000" dirty="0"/>
              <a:t>Parameterized sampling grid</a:t>
            </a:r>
          </a:p>
          <a:p>
            <a:pPr marL="223838" indent="0" algn="just">
              <a:buNone/>
            </a:pPr>
            <a:r>
              <a:rPr lang="en-GB" sz="2000" dirty="0"/>
              <a:t>transform each pixel of the image</a:t>
            </a:r>
          </a:p>
          <a:p>
            <a:pPr algn="just"/>
            <a:r>
              <a:rPr lang="en-GB" sz="2000" dirty="0"/>
              <a:t>Differentiable image sampling</a:t>
            </a:r>
          </a:p>
          <a:p>
            <a:pPr marL="223838" indent="0" algn="just">
              <a:buNone/>
            </a:pPr>
            <a:r>
              <a:rPr lang="en-GB" sz="2000" dirty="0"/>
              <a:t>transform the image</a:t>
            </a:r>
          </a:p>
          <a:p>
            <a:pPr algn="just"/>
            <a:r>
              <a:rPr lang="en-GB" sz="2000" dirty="0"/>
              <a:t>Combine the three above and insert to any CNN</a:t>
            </a:r>
          </a:p>
          <a:p>
            <a:pPr algn="just"/>
            <a:r>
              <a:rPr lang="en-GB" sz="2000" dirty="0"/>
              <a:t>In our experiment, we use the OVA </a:t>
            </a:r>
            <a:r>
              <a:rPr lang="en-GB" sz="2000"/>
              <a:t>ResNet18 after the STN.</a:t>
            </a:r>
            <a:endParaRPr lang="en-GB" sz="2000" dirty="0"/>
          </a:p>
        </p:txBody>
      </p:sp>
      <p:pic>
        <p:nvPicPr>
          <p:cNvPr id="6" name="Picture 5" descr="A close up of a sign&#10;&#10;Description automatically generated">
            <a:extLst>
              <a:ext uri="{FF2B5EF4-FFF2-40B4-BE49-F238E27FC236}">
                <a16:creationId xmlns:a16="http://schemas.microsoft.com/office/drawing/2014/main" id="{F2E83B4D-B4CD-C34D-AE9A-B8605C9E01BA}"/>
              </a:ext>
            </a:extLst>
          </p:cNvPr>
          <p:cNvPicPr>
            <a:picLocks noChangeAspect="1"/>
          </p:cNvPicPr>
          <p:nvPr/>
        </p:nvPicPr>
        <p:blipFill>
          <a:blip r:embed="rId2"/>
          <a:stretch>
            <a:fillRect/>
          </a:stretch>
        </p:blipFill>
        <p:spPr>
          <a:xfrm>
            <a:off x="5944035" y="3280350"/>
            <a:ext cx="4016829" cy="1817370"/>
          </a:xfrm>
          <a:prstGeom prst="rect">
            <a:avLst/>
          </a:prstGeom>
        </p:spPr>
      </p:pic>
    </p:spTree>
    <p:extLst>
      <p:ext uri="{BB962C8B-B14F-4D97-AF65-F5344CB8AC3E}">
        <p14:creationId xmlns:p14="http://schemas.microsoft.com/office/powerpoint/2010/main" val="1717205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91DEC-2416-D84C-A62F-FC4B461D6D73}"/>
              </a:ext>
            </a:extLst>
          </p:cNvPr>
          <p:cNvSpPr>
            <a:spLocks noGrp="1"/>
          </p:cNvSpPr>
          <p:nvPr>
            <p:ph type="title"/>
          </p:nvPr>
        </p:nvSpPr>
        <p:spPr/>
        <p:txBody>
          <a:bodyPr/>
          <a:lstStyle/>
          <a:p>
            <a:r>
              <a:rPr lang="en-US" dirty="0"/>
              <a:t>optimizer</a:t>
            </a:r>
          </a:p>
        </p:txBody>
      </p:sp>
      <p:sp>
        <p:nvSpPr>
          <p:cNvPr id="3" name="Content Placeholder 2">
            <a:extLst>
              <a:ext uri="{FF2B5EF4-FFF2-40B4-BE49-F238E27FC236}">
                <a16:creationId xmlns:a16="http://schemas.microsoft.com/office/drawing/2014/main" id="{184E9F77-960C-894A-A711-7C6E3ED17A1F}"/>
              </a:ext>
            </a:extLst>
          </p:cNvPr>
          <p:cNvSpPr>
            <a:spLocks noGrp="1"/>
          </p:cNvSpPr>
          <p:nvPr>
            <p:ph idx="1"/>
          </p:nvPr>
        </p:nvSpPr>
        <p:spPr/>
        <p:txBody>
          <a:bodyPr anchor="ctr"/>
          <a:lstStyle/>
          <a:p>
            <a:pPr algn="ctr"/>
            <a:r>
              <a:rPr lang="en-US" dirty="0"/>
              <a:t>SGD (</a:t>
            </a:r>
            <a:r>
              <a:rPr lang="en-US" dirty="0" err="1"/>
              <a:t>lr</a:t>
            </a:r>
            <a:r>
              <a:rPr lang="en-US" dirty="0"/>
              <a:t>=0.001, </a:t>
            </a:r>
            <a:r>
              <a:rPr lang="en-US" dirty="0" err="1"/>
              <a:t>decay_factor</a:t>
            </a:r>
            <a:r>
              <a:rPr lang="en-US" dirty="0"/>
              <a:t>=0.1) no momentum</a:t>
            </a:r>
          </a:p>
        </p:txBody>
      </p:sp>
    </p:spTree>
    <p:extLst>
      <p:ext uri="{BB962C8B-B14F-4D97-AF65-F5344CB8AC3E}">
        <p14:creationId xmlns:p14="http://schemas.microsoft.com/office/powerpoint/2010/main" val="268661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7D7B-74D3-DB4E-8E19-81961979E404}"/>
              </a:ext>
            </a:extLst>
          </p:cNvPr>
          <p:cNvSpPr>
            <a:spLocks noGrp="1"/>
          </p:cNvSpPr>
          <p:nvPr>
            <p:ph type="title"/>
          </p:nvPr>
        </p:nvSpPr>
        <p:spPr/>
        <p:txBody>
          <a:bodyPr/>
          <a:lstStyle/>
          <a:p>
            <a:r>
              <a:rPr lang="en-US" dirty="0"/>
              <a:t>test RESULTS (782 of 3852 bad)</a:t>
            </a:r>
          </a:p>
        </p:txBody>
      </p:sp>
      <p:graphicFrame>
        <p:nvGraphicFramePr>
          <p:cNvPr id="4" name="Content Placeholder 3">
            <a:extLst>
              <a:ext uri="{FF2B5EF4-FFF2-40B4-BE49-F238E27FC236}">
                <a16:creationId xmlns:a16="http://schemas.microsoft.com/office/drawing/2014/main" id="{4E0D46C9-5465-3843-9207-B0C74970A998}"/>
              </a:ext>
            </a:extLst>
          </p:cNvPr>
          <p:cNvGraphicFramePr>
            <a:graphicFrameLocks noGrp="1"/>
          </p:cNvGraphicFramePr>
          <p:nvPr>
            <p:ph idx="1"/>
            <p:extLst>
              <p:ext uri="{D42A27DB-BD31-4B8C-83A1-F6EECF244321}">
                <p14:modId xmlns:p14="http://schemas.microsoft.com/office/powerpoint/2010/main" val="348143569"/>
              </p:ext>
            </p:extLst>
          </p:nvPr>
        </p:nvGraphicFramePr>
        <p:xfrm>
          <a:off x="2230438" y="2638425"/>
          <a:ext cx="7731125" cy="2595880"/>
        </p:xfrm>
        <a:graphic>
          <a:graphicData uri="http://schemas.openxmlformats.org/drawingml/2006/table">
            <a:tbl>
              <a:tblPr firstRow="1" bandRow="1">
                <a:tableStyleId>{21E4AEA4-8DFA-4A89-87EB-49C32662AFE0}</a:tableStyleId>
              </a:tblPr>
              <a:tblGrid>
                <a:gridCol w="1546225">
                  <a:extLst>
                    <a:ext uri="{9D8B030D-6E8A-4147-A177-3AD203B41FA5}">
                      <a16:colId xmlns:a16="http://schemas.microsoft.com/office/drawing/2014/main" val="498915580"/>
                    </a:ext>
                  </a:extLst>
                </a:gridCol>
                <a:gridCol w="1546225">
                  <a:extLst>
                    <a:ext uri="{9D8B030D-6E8A-4147-A177-3AD203B41FA5}">
                      <a16:colId xmlns:a16="http://schemas.microsoft.com/office/drawing/2014/main" val="347426170"/>
                    </a:ext>
                  </a:extLst>
                </a:gridCol>
                <a:gridCol w="1546225">
                  <a:extLst>
                    <a:ext uri="{9D8B030D-6E8A-4147-A177-3AD203B41FA5}">
                      <a16:colId xmlns:a16="http://schemas.microsoft.com/office/drawing/2014/main" val="3882021414"/>
                    </a:ext>
                  </a:extLst>
                </a:gridCol>
                <a:gridCol w="1546225">
                  <a:extLst>
                    <a:ext uri="{9D8B030D-6E8A-4147-A177-3AD203B41FA5}">
                      <a16:colId xmlns:a16="http://schemas.microsoft.com/office/drawing/2014/main" val="3668981316"/>
                    </a:ext>
                  </a:extLst>
                </a:gridCol>
                <a:gridCol w="1546225">
                  <a:extLst>
                    <a:ext uri="{9D8B030D-6E8A-4147-A177-3AD203B41FA5}">
                      <a16:colId xmlns:a16="http://schemas.microsoft.com/office/drawing/2014/main" val="783332936"/>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TPR/FPR (%)</a:t>
                      </a:r>
                    </a:p>
                  </a:txBody>
                  <a:tcPr anchor="ctr"/>
                </a:tc>
                <a:tc hMerge="1">
                  <a:txBody>
                    <a:bodyPr/>
                    <a:lstStyle/>
                    <a:p>
                      <a:pPr algn="ctr"/>
                      <a:endParaRPr lang="en-US" dirty="0"/>
                    </a:p>
                  </a:txBody>
                  <a:tcPr anchor="ctr"/>
                </a:tc>
                <a:tc>
                  <a:txBody>
                    <a:bodyPr/>
                    <a:lstStyle/>
                    <a:p>
                      <a:pPr algn="ctr"/>
                      <a:r>
                        <a:rPr lang="en-US" dirty="0"/>
                        <a:t>OVA</a:t>
                      </a:r>
                    </a:p>
                  </a:txBody>
                  <a:tcPr anchor="ctr"/>
                </a:tc>
                <a:tc>
                  <a:txBody>
                    <a:bodyPr/>
                    <a:lstStyle/>
                    <a:p>
                      <a:pPr algn="ctr"/>
                      <a:r>
                        <a:rPr lang="en-US" dirty="0"/>
                        <a:t>OVO</a:t>
                      </a:r>
                    </a:p>
                  </a:txBody>
                  <a:tcPr anchor="ctr"/>
                </a:tc>
                <a:tc>
                  <a:txBody>
                    <a:bodyPr/>
                    <a:lstStyle/>
                    <a:p>
                      <a:pPr algn="ctr"/>
                      <a:r>
                        <a:rPr lang="en-US" dirty="0"/>
                        <a:t>STN</a:t>
                      </a:r>
                    </a:p>
                  </a:txBody>
                  <a:tcPr anchor="ctr"/>
                </a:tc>
                <a:extLst>
                  <a:ext uri="{0D108BD9-81ED-4DB2-BD59-A6C34878D82A}">
                    <a16:rowId xmlns:a16="http://schemas.microsoft.com/office/drawing/2014/main" val="4098986012"/>
                  </a:ext>
                </a:extLst>
              </a:tr>
              <a:tr h="370840">
                <a:tc>
                  <a:txBody>
                    <a:bodyPr/>
                    <a:lstStyle/>
                    <a:p>
                      <a:pPr algn="ctr"/>
                      <a:r>
                        <a:rPr lang="en-US" sz="1800" kern="1200" dirty="0">
                          <a:solidFill>
                            <a:schemeClr val="dk1"/>
                          </a:solidFill>
                          <a:latin typeface="+mn-lt"/>
                          <a:ea typeface="+mn-ea"/>
                          <a:cs typeface="+mn-cs"/>
                        </a:rPr>
                        <a:t>TPR&gt;=99.1%</a:t>
                      </a:r>
                    </a:p>
                  </a:txBody>
                  <a:tcPr anchor="ctr"/>
                </a:tc>
                <a:tc>
                  <a:txBody>
                    <a:bodyPr/>
                    <a:lstStyle/>
                    <a:p>
                      <a:pPr algn="ctr"/>
                      <a:r>
                        <a:rPr lang="en-US" sz="1800" dirty="0"/>
                        <a:t>FPR</a:t>
                      </a:r>
                    </a:p>
                  </a:txBody>
                  <a:tcPr anchor="ctr"/>
                </a:tc>
                <a:tc>
                  <a:txBody>
                    <a:bodyPr/>
                    <a:lstStyle/>
                    <a:p>
                      <a:pPr algn="ctr"/>
                      <a:r>
                        <a:rPr lang="en-US" dirty="0"/>
                        <a:t>5.83</a:t>
                      </a:r>
                    </a:p>
                  </a:txBody>
                  <a:tcPr anchor="ctr"/>
                </a:tc>
                <a:tc>
                  <a:txBody>
                    <a:bodyPr/>
                    <a:lstStyle/>
                    <a:p>
                      <a:pPr algn="ctr"/>
                      <a:r>
                        <a:rPr lang="en-US" dirty="0"/>
                        <a:t>5.37</a:t>
                      </a:r>
                    </a:p>
                  </a:txBody>
                  <a:tcPr anchor="ctr"/>
                </a:tc>
                <a:tc>
                  <a:txBody>
                    <a:bodyPr/>
                    <a:lstStyle/>
                    <a:p>
                      <a:pPr algn="ctr"/>
                      <a:r>
                        <a:rPr lang="en-US" dirty="0"/>
                        <a:t>12.28</a:t>
                      </a:r>
                    </a:p>
                  </a:txBody>
                  <a:tcPr anchor="ctr"/>
                </a:tc>
                <a:extLst>
                  <a:ext uri="{0D108BD9-81ED-4DB2-BD59-A6C34878D82A}">
                    <a16:rowId xmlns:a16="http://schemas.microsoft.com/office/drawing/2014/main" val="378302844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TPR&gt;=99.3%</a:t>
                      </a:r>
                    </a:p>
                  </a:txBody>
                  <a:tcPr anchor="ctr"/>
                </a:tc>
                <a:tc>
                  <a:txBody>
                    <a:bodyPr/>
                    <a:lstStyle/>
                    <a:p>
                      <a:pPr algn="ctr"/>
                      <a:r>
                        <a:rPr lang="en-US" dirty="0"/>
                        <a:t>FPR</a:t>
                      </a:r>
                    </a:p>
                  </a:txBody>
                  <a:tcPr anchor="ctr"/>
                </a:tc>
                <a:tc>
                  <a:txBody>
                    <a:bodyPr/>
                    <a:lstStyle/>
                    <a:p>
                      <a:pPr algn="ctr"/>
                      <a:r>
                        <a:rPr lang="en-US" dirty="0"/>
                        <a:t>6.68</a:t>
                      </a:r>
                    </a:p>
                  </a:txBody>
                  <a:tcPr anchor="ctr"/>
                </a:tc>
                <a:tc>
                  <a:txBody>
                    <a:bodyPr/>
                    <a:lstStyle/>
                    <a:p>
                      <a:pPr algn="ctr"/>
                      <a:r>
                        <a:rPr lang="en-US" dirty="0"/>
                        <a:t>6.42</a:t>
                      </a:r>
                    </a:p>
                  </a:txBody>
                  <a:tcPr anchor="ctr"/>
                </a:tc>
                <a:tc>
                  <a:txBody>
                    <a:bodyPr/>
                    <a:lstStyle/>
                    <a:p>
                      <a:pPr algn="ctr"/>
                      <a:r>
                        <a:rPr lang="en-US" dirty="0"/>
                        <a:t>26.51</a:t>
                      </a:r>
                    </a:p>
                  </a:txBody>
                  <a:tcPr anchor="ctr"/>
                </a:tc>
                <a:extLst>
                  <a:ext uri="{0D108BD9-81ED-4DB2-BD59-A6C34878D82A}">
                    <a16:rowId xmlns:a16="http://schemas.microsoft.com/office/drawing/2014/main" val="6163365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TPR&gt;=99.5%</a:t>
                      </a:r>
                    </a:p>
                  </a:txBody>
                  <a:tcPr anchor="ctr"/>
                </a:tc>
                <a:tc>
                  <a:txBody>
                    <a:bodyPr/>
                    <a:lstStyle/>
                    <a:p>
                      <a:pPr algn="ctr"/>
                      <a:r>
                        <a:rPr lang="en-US" dirty="0"/>
                        <a:t>FPR</a:t>
                      </a:r>
                    </a:p>
                  </a:txBody>
                  <a:tcPr anchor="ctr"/>
                </a:tc>
                <a:tc>
                  <a:txBody>
                    <a:bodyPr/>
                    <a:lstStyle/>
                    <a:p>
                      <a:pPr algn="ctr"/>
                      <a:r>
                        <a:rPr lang="en-US" dirty="0"/>
                        <a:t>7.08</a:t>
                      </a:r>
                    </a:p>
                  </a:txBody>
                  <a:tcPr anchor="ctr"/>
                </a:tc>
                <a:tc>
                  <a:txBody>
                    <a:bodyPr/>
                    <a:lstStyle/>
                    <a:p>
                      <a:pPr algn="ctr"/>
                      <a:r>
                        <a:rPr lang="en-US" dirty="0"/>
                        <a:t>13.76</a:t>
                      </a:r>
                    </a:p>
                  </a:txBody>
                  <a:tcPr anchor="ctr"/>
                </a:tc>
                <a:tc>
                  <a:txBody>
                    <a:bodyPr/>
                    <a:lstStyle/>
                    <a:p>
                      <a:pPr algn="ctr"/>
                      <a:r>
                        <a:rPr lang="en-US" dirty="0"/>
                        <a:t>37.59</a:t>
                      </a:r>
                    </a:p>
                  </a:txBody>
                  <a:tcPr anchor="ctr"/>
                </a:tc>
                <a:extLst>
                  <a:ext uri="{0D108BD9-81ED-4DB2-BD59-A6C34878D82A}">
                    <a16:rowId xmlns:a16="http://schemas.microsoft.com/office/drawing/2014/main" val="17619521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TPR&gt;=99.7%</a:t>
                      </a:r>
                    </a:p>
                  </a:txBody>
                  <a:tcPr anchor="ctr"/>
                </a:tc>
                <a:tc>
                  <a:txBody>
                    <a:bodyPr/>
                    <a:lstStyle/>
                    <a:p>
                      <a:pPr algn="ctr"/>
                      <a:r>
                        <a:rPr lang="en-US" dirty="0"/>
                        <a:t>FPR</a:t>
                      </a:r>
                    </a:p>
                  </a:txBody>
                  <a:tcPr anchor="ctr"/>
                </a:tc>
                <a:tc>
                  <a:txBody>
                    <a:bodyPr/>
                    <a:lstStyle/>
                    <a:p>
                      <a:pPr algn="ctr"/>
                      <a:r>
                        <a:rPr lang="en-US" dirty="0"/>
                        <a:t>22.38</a:t>
                      </a:r>
                    </a:p>
                  </a:txBody>
                  <a:tcPr anchor="ctr"/>
                </a:tc>
                <a:tc>
                  <a:txBody>
                    <a:bodyPr/>
                    <a:lstStyle/>
                    <a:p>
                      <a:pPr algn="ctr"/>
                      <a:r>
                        <a:rPr lang="en-US" dirty="0"/>
                        <a:t>26.05</a:t>
                      </a:r>
                    </a:p>
                  </a:txBody>
                  <a:tcPr anchor="ctr"/>
                </a:tc>
                <a:tc>
                  <a:txBody>
                    <a:bodyPr/>
                    <a:lstStyle/>
                    <a:p>
                      <a:pPr algn="ctr"/>
                      <a:r>
                        <a:rPr lang="en-US" dirty="0"/>
                        <a:t>38.66</a:t>
                      </a:r>
                    </a:p>
                  </a:txBody>
                  <a:tcPr anchor="ctr"/>
                </a:tc>
                <a:extLst>
                  <a:ext uri="{0D108BD9-81ED-4DB2-BD59-A6C34878D82A}">
                    <a16:rowId xmlns:a16="http://schemas.microsoft.com/office/drawing/2014/main" val="421182306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TPR=1</a:t>
                      </a:r>
                    </a:p>
                  </a:txBody>
                  <a:tcPr anchor="ctr"/>
                </a:tc>
                <a:tc>
                  <a:txBody>
                    <a:bodyPr/>
                    <a:lstStyle/>
                    <a:p>
                      <a:pPr algn="ctr"/>
                      <a:r>
                        <a:rPr lang="en-US" sz="1800" dirty="0"/>
                        <a:t>FPR</a:t>
                      </a:r>
                    </a:p>
                  </a:txBody>
                  <a:tcPr anchor="ctr"/>
                </a:tc>
                <a:tc>
                  <a:txBody>
                    <a:bodyPr/>
                    <a:lstStyle/>
                    <a:p>
                      <a:pPr algn="ctr"/>
                      <a:r>
                        <a:rPr lang="en-US" dirty="0"/>
                        <a:t>45.90</a:t>
                      </a:r>
                    </a:p>
                  </a:txBody>
                  <a:tcPr anchor="ctr"/>
                </a:tc>
                <a:tc>
                  <a:txBody>
                    <a:bodyPr/>
                    <a:lstStyle/>
                    <a:p>
                      <a:pPr algn="ctr"/>
                      <a:r>
                        <a:rPr lang="en-US" dirty="0"/>
                        <a:t>44.17</a:t>
                      </a:r>
                    </a:p>
                  </a:txBody>
                  <a:tcPr anchor="ctr"/>
                </a:tc>
                <a:tc>
                  <a:txBody>
                    <a:bodyPr/>
                    <a:lstStyle/>
                    <a:p>
                      <a:pPr algn="ctr"/>
                      <a:r>
                        <a:rPr lang="en-US" dirty="0"/>
                        <a:t>76.78</a:t>
                      </a:r>
                    </a:p>
                  </a:txBody>
                  <a:tcPr anchor="ctr"/>
                </a:tc>
                <a:extLst>
                  <a:ext uri="{0D108BD9-81ED-4DB2-BD59-A6C34878D82A}">
                    <a16:rowId xmlns:a16="http://schemas.microsoft.com/office/drawing/2014/main" val="34027201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FPR&lt;10.0%</a:t>
                      </a:r>
                    </a:p>
                  </a:txBody>
                  <a:tcPr anchor="ctr"/>
                </a:tc>
                <a:tc>
                  <a:txBody>
                    <a:bodyPr/>
                    <a:lstStyle/>
                    <a:p>
                      <a:pPr algn="ctr"/>
                      <a:r>
                        <a:rPr lang="en-US" sz="1800" dirty="0"/>
                        <a:t>TPR</a:t>
                      </a:r>
                    </a:p>
                  </a:txBody>
                  <a:tcPr anchor="ctr"/>
                </a:tc>
                <a:tc>
                  <a:txBody>
                    <a:bodyPr/>
                    <a:lstStyle/>
                    <a:p>
                      <a:pPr algn="ctr"/>
                      <a:r>
                        <a:rPr lang="en-US" dirty="0"/>
                        <a:t>99.61</a:t>
                      </a:r>
                    </a:p>
                  </a:txBody>
                  <a:tcPr anchor="ctr"/>
                </a:tc>
                <a:tc>
                  <a:txBody>
                    <a:bodyPr/>
                    <a:lstStyle/>
                    <a:p>
                      <a:pPr algn="ctr"/>
                      <a:r>
                        <a:rPr lang="en-US" dirty="0"/>
                        <a:t>99.36</a:t>
                      </a:r>
                    </a:p>
                  </a:txBody>
                  <a:tcPr anchor="ctr"/>
                </a:tc>
                <a:tc>
                  <a:txBody>
                    <a:bodyPr/>
                    <a:lstStyle/>
                    <a:p>
                      <a:pPr algn="ctr"/>
                      <a:r>
                        <a:rPr lang="en-US" dirty="0"/>
                        <a:t>98.98</a:t>
                      </a:r>
                    </a:p>
                  </a:txBody>
                  <a:tcPr anchor="ctr"/>
                </a:tc>
                <a:extLst>
                  <a:ext uri="{0D108BD9-81ED-4DB2-BD59-A6C34878D82A}">
                    <a16:rowId xmlns:a16="http://schemas.microsoft.com/office/drawing/2014/main" val="400632873"/>
                  </a:ext>
                </a:extLst>
              </a:tr>
            </a:tbl>
          </a:graphicData>
        </a:graphic>
      </p:graphicFrame>
    </p:spTree>
    <p:extLst>
      <p:ext uri="{BB962C8B-B14F-4D97-AF65-F5344CB8AC3E}">
        <p14:creationId xmlns:p14="http://schemas.microsoft.com/office/powerpoint/2010/main" val="372396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B8CD-9A5B-E946-AAAD-A9832A5CE9F9}"/>
              </a:ext>
            </a:extLst>
          </p:cNvPr>
          <p:cNvSpPr>
            <a:spLocks noGrp="1"/>
          </p:cNvSpPr>
          <p:nvPr>
            <p:ph type="title"/>
          </p:nvPr>
        </p:nvSpPr>
        <p:spPr/>
        <p:txBody>
          <a:bodyPr/>
          <a:lstStyle/>
          <a:p>
            <a:r>
              <a:rPr lang="en-US" dirty="0"/>
              <a:t>Confusion matrix (STN)</a:t>
            </a:r>
          </a:p>
        </p:txBody>
      </p:sp>
      <p:pic>
        <p:nvPicPr>
          <p:cNvPr id="9" name="Content Placeholder 8" descr="A picture containing display, computer&#10;&#10;Description automatically generated">
            <a:extLst>
              <a:ext uri="{FF2B5EF4-FFF2-40B4-BE49-F238E27FC236}">
                <a16:creationId xmlns:a16="http://schemas.microsoft.com/office/drawing/2014/main" id="{DC424071-87E0-9B40-BBBB-A987997966BB}"/>
              </a:ext>
            </a:extLst>
          </p:cNvPr>
          <p:cNvPicPr>
            <a:picLocks noGrp="1" noChangeAspect="1"/>
          </p:cNvPicPr>
          <p:nvPr>
            <p:ph idx="1"/>
          </p:nvPr>
        </p:nvPicPr>
        <p:blipFill>
          <a:blip r:embed="rId2"/>
          <a:stretch>
            <a:fillRect/>
          </a:stretch>
        </p:blipFill>
        <p:spPr>
          <a:xfrm>
            <a:off x="2230438" y="2840667"/>
            <a:ext cx="7731125" cy="2697490"/>
          </a:xfrm>
        </p:spPr>
      </p:pic>
    </p:spTree>
    <p:extLst>
      <p:ext uri="{BB962C8B-B14F-4D97-AF65-F5344CB8AC3E}">
        <p14:creationId xmlns:p14="http://schemas.microsoft.com/office/powerpoint/2010/main" val="2750468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B8CD-9A5B-E946-AAAD-A9832A5CE9F9}"/>
              </a:ext>
            </a:extLst>
          </p:cNvPr>
          <p:cNvSpPr>
            <a:spLocks noGrp="1"/>
          </p:cNvSpPr>
          <p:nvPr>
            <p:ph type="title"/>
          </p:nvPr>
        </p:nvSpPr>
        <p:spPr/>
        <p:txBody>
          <a:bodyPr/>
          <a:lstStyle/>
          <a:p>
            <a:r>
              <a:rPr lang="en-US" dirty="0"/>
              <a:t>Confusion matrix (OVA)</a:t>
            </a:r>
          </a:p>
        </p:txBody>
      </p:sp>
      <p:pic>
        <p:nvPicPr>
          <p:cNvPr id="6" name="Content Placeholder 5" descr="A screenshot of a cell phone&#10;&#10;Description automatically generated">
            <a:extLst>
              <a:ext uri="{FF2B5EF4-FFF2-40B4-BE49-F238E27FC236}">
                <a16:creationId xmlns:a16="http://schemas.microsoft.com/office/drawing/2014/main" id="{03185062-0B27-0C43-B30E-D018BF1AA2E0}"/>
              </a:ext>
            </a:extLst>
          </p:cNvPr>
          <p:cNvPicPr>
            <a:picLocks noGrp="1" noChangeAspect="1"/>
          </p:cNvPicPr>
          <p:nvPr>
            <p:ph idx="1"/>
          </p:nvPr>
        </p:nvPicPr>
        <p:blipFill>
          <a:blip r:embed="rId2"/>
          <a:stretch>
            <a:fillRect/>
          </a:stretch>
        </p:blipFill>
        <p:spPr>
          <a:xfrm>
            <a:off x="2230438" y="2840667"/>
            <a:ext cx="7731125" cy="2697490"/>
          </a:xfrm>
        </p:spPr>
      </p:pic>
    </p:spTree>
    <p:extLst>
      <p:ext uri="{BB962C8B-B14F-4D97-AF65-F5344CB8AC3E}">
        <p14:creationId xmlns:p14="http://schemas.microsoft.com/office/powerpoint/2010/main" val="4151240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3DD0-1218-6A4D-A478-3763A4BECF0A}"/>
              </a:ext>
            </a:extLst>
          </p:cNvPr>
          <p:cNvSpPr>
            <a:spLocks noGrp="1"/>
          </p:cNvSpPr>
          <p:nvPr>
            <p:ph type="title"/>
          </p:nvPr>
        </p:nvSpPr>
        <p:spPr/>
        <p:txBody>
          <a:bodyPr/>
          <a:lstStyle/>
          <a:p>
            <a:r>
              <a:rPr lang="en-US" dirty="0"/>
              <a:t>FALSE NEGATIVE</a:t>
            </a:r>
          </a:p>
        </p:txBody>
      </p:sp>
      <p:pic>
        <p:nvPicPr>
          <p:cNvPr id="4" name="Picture 3" descr="A picture containing clock, holding, phone&#10;&#10;Description automatically generated">
            <a:extLst>
              <a:ext uri="{FF2B5EF4-FFF2-40B4-BE49-F238E27FC236}">
                <a16:creationId xmlns:a16="http://schemas.microsoft.com/office/drawing/2014/main" id="{4A17F70E-3066-034A-A3B1-54BB9FD88AE9}"/>
              </a:ext>
            </a:extLst>
          </p:cNvPr>
          <p:cNvPicPr>
            <a:picLocks noChangeAspect="1"/>
          </p:cNvPicPr>
          <p:nvPr/>
        </p:nvPicPr>
        <p:blipFill>
          <a:blip r:embed="rId2"/>
          <a:stretch>
            <a:fillRect/>
          </a:stretch>
        </p:blipFill>
        <p:spPr>
          <a:xfrm>
            <a:off x="1290918" y="2668651"/>
            <a:ext cx="4805082" cy="2537377"/>
          </a:xfrm>
          <a:prstGeom prst="rect">
            <a:avLst/>
          </a:prstGeom>
        </p:spPr>
      </p:pic>
      <p:pic>
        <p:nvPicPr>
          <p:cNvPr id="15" name="Picture 14" descr="A picture containing photo, small, sitting, holding&#10;&#10;Description automatically generated">
            <a:extLst>
              <a:ext uri="{FF2B5EF4-FFF2-40B4-BE49-F238E27FC236}">
                <a16:creationId xmlns:a16="http://schemas.microsoft.com/office/drawing/2014/main" id="{0955561D-EEBF-EA4B-B829-DABA3E9541D8}"/>
              </a:ext>
            </a:extLst>
          </p:cNvPr>
          <p:cNvPicPr>
            <a:picLocks noChangeAspect="1"/>
          </p:cNvPicPr>
          <p:nvPr/>
        </p:nvPicPr>
        <p:blipFill>
          <a:blip r:embed="rId3"/>
          <a:stretch>
            <a:fillRect/>
          </a:stretch>
        </p:blipFill>
        <p:spPr>
          <a:xfrm>
            <a:off x="6096000" y="2668651"/>
            <a:ext cx="4978400" cy="2540790"/>
          </a:xfrm>
          <a:prstGeom prst="rect">
            <a:avLst/>
          </a:prstGeom>
        </p:spPr>
      </p:pic>
      <p:sp>
        <p:nvSpPr>
          <p:cNvPr id="19" name="TextBox 18">
            <a:extLst>
              <a:ext uri="{FF2B5EF4-FFF2-40B4-BE49-F238E27FC236}">
                <a16:creationId xmlns:a16="http://schemas.microsoft.com/office/drawing/2014/main" id="{471829F9-B3A5-BE4D-9A86-CE51CFF84C2B}"/>
              </a:ext>
            </a:extLst>
          </p:cNvPr>
          <p:cNvSpPr txBox="1"/>
          <p:nvPr/>
        </p:nvSpPr>
        <p:spPr>
          <a:xfrm>
            <a:off x="3053379" y="5206028"/>
            <a:ext cx="1280160" cy="369332"/>
          </a:xfrm>
          <a:prstGeom prst="rect">
            <a:avLst/>
          </a:prstGeom>
          <a:noFill/>
        </p:spPr>
        <p:txBody>
          <a:bodyPr wrap="square" rtlCol="0">
            <a:spAutoFit/>
          </a:bodyPr>
          <a:lstStyle/>
          <a:p>
            <a:pPr algn="ctr"/>
            <a:r>
              <a:rPr lang="en-US" dirty="0"/>
              <a:t>STN</a:t>
            </a:r>
          </a:p>
        </p:txBody>
      </p:sp>
      <p:sp>
        <p:nvSpPr>
          <p:cNvPr id="20" name="TextBox 19">
            <a:extLst>
              <a:ext uri="{FF2B5EF4-FFF2-40B4-BE49-F238E27FC236}">
                <a16:creationId xmlns:a16="http://schemas.microsoft.com/office/drawing/2014/main" id="{7AC4E27D-2A29-AA4B-9880-629221B6F976}"/>
              </a:ext>
            </a:extLst>
          </p:cNvPr>
          <p:cNvSpPr txBox="1"/>
          <p:nvPr/>
        </p:nvSpPr>
        <p:spPr>
          <a:xfrm>
            <a:off x="7945120" y="5206028"/>
            <a:ext cx="1280160" cy="369332"/>
          </a:xfrm>
          <a:prstGeom prst="rect">
            <a:avLst/>
          </a:prstGeom>
          <a:noFill/>
        </p:spPr>
        <p:txBody>
          <a:bodyPr wrap="square" rtlCol="0">
            <a:spAutoFit/>
          </a:bodyPr>
          <a:lstStyle/>
          <a:p>
            <a:pPr algn="ctr"/>
            <a:r>
              <a:rPr lang="en-US" dirty="0"/>
              <a:t>OVA</a:t>
            </a:r>
          </a:p>
        </p:txBody>
      </p:sp>
    </p:spTree>
    <p:extLst>
      <p:ext uri="{BB962C8B-B14F-4D97-AF65-F5344CB8AC3E}">
        <p14:creationId xmlns:p14="http://schemas.microsoft.com/office/powerpoint/2010/main" val="419229684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{3ADE6A0A-0055-3C46-892B-CCC7389D94AF}tf10001120</Template>
  <TotalTime>25788</TotalTime>
  <Words>624</Words>
  <Application>Microsoft Macintosh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Cambria Math</vt:lpstr>
      <vt:lpstr>Gill Sans MT</vt:lpstr>
      <vt:lpstr>Parcel</vt:lpstr>
      <vt:lpstr>Nexperia result iV</vt:lpstr>
      <vt:lpstr>One versus all (OVA)</vt:lpstr>
      <vt:lpstr>One versus one (OVO)</vt:lpstr>
      <vt:lpstr>Spatial transformer networks (STN)</vt:lpstr>
      <vt:lpstr>optimizer</vt:lpstr>
      <vt:lpstr>test RESULTS (782 of 3852 bad)</vt:lpstr>
      <vt:lpstr>Confusion matrix (STN)</vt:lpstr>
      <vt:lpstr>Confusion matrix (OVA)</vt:lpstr>
      <vt:lpstr>FALSE NEGATIVE</vt:lpstr>
      <vt:lpstr>FALSE NEGATIVE</vt:lpstr>
      <vt:lpstr>FALSE positive</vt:lpstr>
      <vt:lpstr>True positive</vt:lpstr>
      <vt:lpstr>chipping</vt:lpstr>
      <vt:lpstr>Lead_defect</vt:lpstr>
      <vt:lpstr>Lead defect</vt:lpstr>
      <vt:lpstr>Insights</vt:lpstr>
      <vt:lpstr>Further investigation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Nexperia result iii</dc:title>
  <dc:creator>Microsoft Office User</dc:creator>
  <cp:lastModifiedBy>Microsoft Office User</cp:lastModifiedBy>
  <cp:revision>1</cp:revision>
  <dcterms:created xsi:type="dcterms:W3CDTF">2020-07-10T16:08:40Z</dcterms:created>
  <dcterms:modified xsi:type="dcterms:W3CDTF">2020-08-06T12:08:08Z</dcterms:modified>
</cp:coreProperties>
</file>