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77" r:id="rId3"/>
    <p:sldId id="257" r:id="rId4"/>
    <p:sldId id="278" r:id="rId5"/>
    <p:sldId id="258" r:id="rId6"/>
    <p:sldId id="279" r:id="rId7"/>
    <p:sldId id="289" r:id="rId8"/>
    <p:sldId id="282" r:id="rId9"/>
    <p:sldId id="281" r:id="rId10"/>
    <p:sldId id="284" r:id="rId11"/>
    <p:sldId id="283" r:id="rId12"/>
    <p:sldId id="286" r:id="rId13"/>
    <p:sldId id="288" r:id="rId14"/>
    <p:sldId id="287" r:id="rId15"/>
    <p:sldId id="285" r:id="rId16"/>
    <p:sldId id="273" r:id="rId17"/>
    <p:sldId id="26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E32"/>
    <a:srgbClr val="304AFC"/>
    <a:srgbClr val="0000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6F5A17-1E01-7D45-8360-56E8C8F272DA}" v="16" dt="2020-11-17T03:13:22.0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853"/>
  </p:normalViewPr>
  <p:slideViewPr>
    <p:cSldViewPr snapToGrid="0" snapToObjects="1">
      <p:cViewPr varScale="1">
        <p:scale>
          <a:sx n="119" d="100"/>
          <a:sy n="119" d="100"/>
        </p:scale>
        <p:origin x="216" y="26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21FDBEF4-A0E7-DB48-8A3E-78FE70641918}" type="datetimeFigureOut">
              <a:rPr lang="en-US" smtClean="0"/>
              <a:t>11/17/20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F42C38-B029-3C4B-B409-39DAC8E372E3}" type="slidenum">
              <a:rPr lang="en-US" smtClean="0"/>
              <a:t>‹#›</a:t>
            </a:fld>
            <a:endParaRPr lang="en-US"/>
          </a:p>
        </p:txBody>
      </p:sp>
    </p:spTree>
    <p:extLst>
      <p:ext uri="{BB962C8B-B14F-4D97-AF65-F5344CB8AC3E}">
        <p14:creationId xmlns:p14="http://schemas.microsoft.com/office/powerpoint/2010/main" val="82929999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1FDBEF4-A0E7-DB48-8A3E-78FE70641918}" type="datetimeFigureOut">
              <a:rPr lang="en-US" smtClean="0"/>
              <a:t>11/17/20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F42C38-B029-3C4B-B409-39DAC8E372E3}" type="slidenum">
              <a:rPr lang="en-US" smtClean="0"/>
              <a:t>‹#›</a:t>
            </a:fld>
            <a:endParaRPr lang="en-US"/>
          </a:p>
        </p:txBody>
      </p:sp>
    </p:spTree>
    <p:extLst>
      <p:ext uri="{BB962C8B-B14F-4D97-AF65-F5344CB8AC3E}">
        <p14:creationId xmlns:p14="http://schemas.microsoft.com/office/powerpoint/2010/main" val="1481813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1FDBEF4-A0E7-DB48-8A3E-78FE70641918}" type="datetimeFigureOut">
              <a:rPr lang="en-US" smtClean="0"/>
              <a:t>11/17/20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F42C38-B029-3C4B-B409-39DAC8E372E3}" type="slidenum">
              <a:rPr lang="en-US" smtClean="0"/>
              <a:t>‹#›</a:t>
            </a:fld>
            <a:endParaRPr lang="en-US"/>
          </a:p>
        </p:txBody>
      </p:sp>
    </p:spTree>
    <p:extLst>
      <p:ext uri="{BB962C8B-B14F-4D97-AF65-F5344CB8AC3E}">
        <p14:creationId xmlns:p14="http://schemas.microsoft.com/office/powerpoint/2010/main" val="10094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21FDBEF4-A0E7-DB48-8A3E-78FE70641918}" type="datetimeFigureOut">
              <a:rPr lang="en-US" smtClean="0"/>
              <a:t>11/17/20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F42C38-B029-3C4B-B409-39DAC8E372E3}" type="slidenum">
              <a:rPr lang="en-US" smtClean="0"/>
              <a:t>‹#›</a:t>
            </a:fld>
            <a:endParaRPr lang="en-US"/>
          </a:p>
        </p:txBody>
      </p:sp>
    </p:spTree>
    <p:extLst>
      <p:ext uri="{BB962C8B-B14F-4D97-AF65-F5344CB8AC3E}">
        <p14:creationId xmlns:p14="http://schemas.microsoft.com/office/powerpoint/2010/main" val="1227896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21FDBEF4-A0E7-DB48-8A3E-78FE70641918}" type="datetimeFigureOut">
              <a:rPr lang="en-US" smtClean="0"/>
              <a:t>11/17/20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F42C38-B029-3C4B-B409-39DAC8E372E3}" type="slidenum">
              <a:rPr lang="en-US" smtClean="0"/>
              <a:t>‹#›</a:t>
            </a:fld>
            <a:endParaRPr lang="en-US"/>
          </a:p>
        </p:txBody>
      </p:sp>
    </p:spTree>
    <p:extLst>
      <p:ext uri="{BB962C8B-B14F-4D97-AF65-F5344CB8AC3E}">
        <p14:creationId xmlns:p14="http://schemas.microsoft.com/office/powerpoint/2010/main" val="33321059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21FDBEF4-A0E7-DB48-8A3E-78FE70641918}" type="datetimeFigureOut">
              <a:rPr lang="en-US" smtClean="0"/>
              <a:t>11/17/20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77F42C38-B029-3C4B-B409-39DAC8E372E3}" type="slidenum">
              <a:rPr lang="en-US" smtClean="0"/>
              <a:t>‹#›</a:t>
            </a:fld>
            <a:endParaRPr lang="en-US"/>
          </a:p>
        </p:txBody>
      </p:sp>
    </p:spTree>
    <p:extLst>
      <p:ext uri="{BB962C8B-B14F-4D97-AF65-F5344CB8AC3E}">
        <p14:creationId xmlns:p14="http://schemas.microsoft.com/office/powerpoint/2010/main" val="3918052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21FDBEF4-A0E7-DB48-8A3E-78FE70641918}" type="datetimeFigureOut">
              <a:rPr lang="en-US" smtClean="0"/>
              <a:t>11/17/20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F42C38-B029-3C4B-B409-39DAC8E372E3}"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2210076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21FDBEF4-A0E7-DB48-8A3E-78FE70641918}" type="datetimeFigureOut">
              <a:rPr lang="en-US" smtClean="0"/>
              <a:t>11/17/20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F42C38-B029-3C4B-B409-39DAC8E372E3}" type="slidenum">
              <a:rPr lang="en-US" smtClean="0"/>
              <a:t>‹#›</a:t>
            </a:fld>
            <a:endParaRPr lang="en-US"/>
          </a:p>
        </p:txBody>
      </p:sp>
    </p:spTree>
    <p:extLst>
      <p:ext uri="{BB962C8B-B14F-4D97-AF65-F5344CB8AC3E}">
        <p14:creationId xmlns:p14="http://schemas.microsoft.com/office/powerpoint/2010/main" val="387965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DBEF4-A0E7-DB48-8A3E-78FE70641918}" type="datetimeFigureOut">
              <a:rPr lang="en-US" smtClean="0"/>
              <a:t>11/17/20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F42C38-B029-3C4B-B409-39DAC8E372E3}" type="slidenum">
              <a:rPr lang="en-US" smtClean="0"/>
              <a:t>‹#›</a:t>
            </a:fld>
            <a:endParaRPr lang="en-US"/>
          </a:p>
        </p:txBody>
      </p:sp>
    </p:spTree>
    <p:extLst>
      <p:ext uri="{BB962C8B-B14F-4D97-AF65-F5344CB8AC3E}">
        <p14:creationId xmlns:p14="http://schemas.microsoft.com/office/powerpoint/2010/main" val="1226651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21FDBEF4-A0E7-DB48-8A3E-78FE70641918}" type="datetimeFigureOut">
              <a:rPr lang="en-US" smtClean="0"/>
              <a:t>11/17/20</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77F42C38-B029-3C4B-B409-39DAC8E372E3}" type="slidenum">
              <a:rPr lang="en-US" smtClean="0"/>
              <a:t>‹#›</a:t>
            </a:fld>
            <a:endParaRPr lang="en-US"/>
          </a:p>
        </p:txBody>
      </p:sp>
    </p:spTree>
    <p:extLst>
      <p:ext uri="{BB962C8B-B14F-4D97-AF65-F5344CB8AC3E}">
        <p14:creationId xmlns:p14="http://schemas.microsoft.com/office/powerpoint/2010/main" val="2382240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21FDBEF4-A0E7-DB48-8A3E-78FE70641918}" type="datetimeFigureOut">
              <a:rPr lang="en-US" smtClean="0"/>
              <a:t>11/17/20</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77F42C38-B029-3C4B-B409-39DAC8E372E3}" type="slidenum">
              <a:rPr lang="en-US" smtClean="0"/>
              <a:t>‹#›</a:t>
            </a:fld>
            <a:endParaRPr lang="en-US"/>
          </a:p>
        </p:txBody>
      </p:sp>
    </p:spTree>
    <p:extLst>
      <p:ext uri="{BB962C8B-B14F-4D97-AF65-F5344CB8AC3E}">
        <p14:creationId xmlns:p14="http://schemas.microsoft.com/office/powerpoint/2010/main" val="1481316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21FDBEF4-A0E7-DB48-8A3E-78FE70641918}" type="datetimeFigureOut">
              <a:rPr lang="en-US" smtClean="0"/>
              <a:t>11/17/20</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77F42C38-B029-3C4B-B409-39DAC8E372E3}" type="slidenum">
              <a:rPr lang="en-US" smtClean="0"/>
              <a:t>‹#›</a:t>
            </a:fld>
            <a:endParaRPr lang="en-US"/>
          </a:p>
        </p:txBody>
      </p:sp>
    </p:spTree>
    <p:extLst>
      <p:ext uri="{BB962C8B-B14F-4D97-AF65-F5344CB8AC3E}">
        <p14:creationId xmlns:p14="http://schemas.microsoft.com/office/powerpoint/2010/main" val="25708629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A3245-2586-C242-ADC0-87BA324CD0DA}"/>
              </a:ext>
            </a:extLst>
          </p:cNvPr>
          <p:cNvSpPr>
            <a:spLocks noGrp="1"/>
          </p:cNvSpPr>
          <p:nvPr>
            <p:ph type="ctrTitle"/>
          </p:nvPr>
        </p:nvSpPr>
        <p:spPr/>
        <p:txBody>
          <a:bodyPr/>
          <a:lstStyle/>
          <a:p>
            <a:r>
              <a:rPr lang="en-US" dirty="0" err="1"/>
              <a:t>Nexperia</a:t>
            </a:r>
            <a:r>
              <a:rPr lang="en-US" dirty="0"/>
              <a:t> result VI</a:t>
            </a:r>
          </a:p>
        </p:txBody>
      </p:sp>
      <p:sp>
        <p:nvSpPr>
          <p:cNvPr id="3" name="Subtitle 2">
            <a:extLst>
              <a:ext uri="{FF2B5EF4-FFF2-40B4-BE49-F238E27FC236}">
                <a16:creationId xmlns:a16="http://schemas.microsoft.com/office/drawing/2014/main" id="{DC682209-C016-8F47-B747-055F28B1270C}"/>
              </a:ext>
            </a:extLst>
          </p:cNvPr>
          <p:cNvSpPr>
            <a:spLocks noGrp="1"/>
          </p:cNvSpPr>
          <p:nvPr>
            <p:ph type="subTitle" idx="1"/>
          </p:nvPr>
        </p:nvSpPr>
        <p:spPr/>
        <p:txBody>
          <a:bodyPr/>
          <a:lstStyle/>
          <a:p>
            <a:pPr algn="r"/>
            <a:r>
              <a:rPr lang="en-US" dirty="0"/>
              <a:t>By Huang </a:t>
            </a:r>
            <a:r>
              <a:rPr lang="en-US" dirty="0" err="1"/>
              <a:t>Kaiyi</a:t>
            </a:r>
            <a:endParaRPr lang="en-US" dirty="0"/>
          </a:p>
        </p:txBody>
      </p:sp>
    </p:spTree>
    <p:extLst>
      <p:ext uri="{BB962C8B-B14F-4D97-AF65-F5344CB8AC3E}">
        <p14:creationId xmlns:p14="http://schemas.microsoft.com/office/powerpoint/2010/main" val="1955919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fluctuations</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62847" y="2550327"/>
            <a:ext cx="7266305" cy="36331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86512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Self-adaptive training (SAT)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chor="ctr">
                <a:normAutofit fontScale="85000" lnSpcReduction="20000"/>
              </a:bodyPr>
              <a:lstStyle/>
              <a:p>
                <a:pPr marL="263525" indent="-263525" algn="just"/>
                <a:r>
                  <a:rPr lang="en-US" dirty="0"/>
                  <a:t>Cross entropy loss (CE):</a:t>
                </a:r>
              </a:p>
              <a:p>
                <a:pPr marL="266700" lvl="1" indent="0" algn="just">
                  <a:buNone/>
                </a:pPr>
                <a14:m>
                  <m:oMathPara xmlns:m="http://schemas.openxmlformats.org/officeDocument/2006/math">
                    <m:oMathParaPr>
                      <m:jc m:val="centerGroup"/>
                    </m:oMathParaPr>
                    <m:oMath xmlns:m="http://schemas.openxmlformats.org/officeDocument/2006/math">
                      <m:r>
                        <a:rPr lang="en-US" i="1">
                          <a:latin typeface="Cambria Math"/>
                        </a:rPr>
                        <m:t>𝐿</m:t>
                      </m:r>
                      <m:r>
                        <a:rPr lang="en-US" i="1">
                          <a:latin typeface="Cambria Math"/>
                        </a:rPr>
                        <m:t>=−</m:t>
                      </m:r>
                      <m:nary>
                        <m:naryPr>
                          <m:chr m:val="∑"/>
                          <m:limLoc m:val="subSup"/>
                          <m:supHide m:val="on"/>
                          <m:ctrlPr>
                            <a:rPr lang="en-US" i="1">
                              <a:latin typeface="Cambria Math" panose="02040503050406030204" pitchFamily="18" charset="0"/>
                            </a:rPr>
                          </m:ctrlPr>
                        </m:naryPr>
                        <m:sub>
                          <m:r>
                            <m:rPr>
                              <m:brk m:alnAt="9"/>
                            </m:rPr>
                            <a:rPr lang="en-US" i="1">
                              <a:latin typeface="Cambria Math"/>
                            </a:rPr>
                            <m:t>𝑖</m:t>
                          </m:r>
                          <m:r>
                            <a:rPr lang="en-US" i="1">
                              <a:latin typeface="Cambria Math"/>
                            </a:rPr>
                            <m:t>,</m:t>
                          </m:r>
                          <m:r>
                            <a:rPr lang="en-US" i="1">
                              <a:latin typeface="Cambria Math"/>
                            </a:rPr>
                            <m:t>𝑗</m:t>
                          </m:r>
                        </m:sub>
                        <m:sup/>
                        <m:e>
                          <m:sSub>
                            <m:sSubPr>
                              <m:ctrlPr>
                                <a:rPr lang="en-US" i="1">
                                  <a:latin typeface="Cambria Math" panose="02040503050406030204" pitchFamily="18" charset="0"/>
                                </a:rPr>
                              </m:ctrlPr>
                            </m:sSubPr>
                            <m:e>
                              <m:r>
                                <a:rPr lang="en-US" i="1">
                                  <a:latin typeface="Cambria Math"/>
                                </a:rPr>
                                <m:t>𝑦</m:t>
                              </m:r>
                            </m:e>
                            <m:sub>
                              <m:r>
                                <a:rPr lang="en-US" i="1">
                                  <a:latin typeface="Cambria Math"/>
                                </a:rPr>
                                <m:t>𝑖</m:t>
                              </m:r>
                              <m:r>
                                <a:rPr lang="en-US" i="1">
                                  <a:latin typeface="Cambria Math"/>
                                </a:rPr>
                                <m:t>,</m:t>
                              </m:r>
                              <m:r>
                                <a:rPr lang="en-US" i="1">
                                  <a:latin typeface="Cambria Math"/>
                                </a:rPr>
                                <m:t>𝑗</m:t>
                              </m:r>
                            </m:sub>
                          </m:sSub>
                          <m:func>
                            <m:funcPr>
                              <m:ctrlPr>
                                <a:rPr lang="en-US" i="1">
                                  <a:latin typeface="Cambria Math" panose="02040503050406030204" pitchFamily="18" charset="0"/>
                                </a:rPr>
                              </m:ctrlPr>
                            </m:funcPr>
                            <m:fName>
                              <m:r>
                                <m:rPr>
                                  <m:sty m:val="p"/>
                                </m:rPr>
                                <a:rPr lang="en-US">
                                  <a:latin typeface="Cambria Math"/>
                                </a:rPr>
                                <m:t>log</m:t>
                              </m:r>
                            </m:fName>
                            <m:e>
                              <m:sSub>
                                <m:sSubPr>
                                  <m:ctrlPr>
                                    <a:rPr lang="en-US" i="1">
                                      <a:latin typeface="Cambria Math" panose="02040503050406030204" pitchFamily="18" charset="0"/>
                                    </a:rPr>
                                  </m:ctrlPr>
                                </m:sSubPr>
                                <m:e>
                                  <m:r>
                                    <a:rPr lang="en-US" i="1">
                                      <a:latin typeface="Cambria Math"/>
                                    </a:rPr>
                                    <m:t>𝑝</m:t>
                                  </m:r>
                                </m:e>
                                <m:sub>
                                  <m:r>
                                    <a:rPr lang="en-US" i="1">
                                      <a:latin typeface="Cambria Math"/>
                                    </a:rPr>
                                    <m:t>𝑖</m:t>
                                  </m:r>
                                  <m:r>
                                    <a:rPr lang="en-US" i="1">
                                      <a:latin typeface="Cambria Math"/>
                                    </a:rPr>
                                    <m:t>,</m:t>
                                  </m:r>
                                  <m:r>
                                    <a:rPr lang="en-US" i="1">
                                      <a:latin typeface="Cambria Math"/>
                                    </a:rPr>
                                    <m:t>𝑗</m:t>
                                  </m:r>
                                </m:sub>
                              </m:sSub>
                            </m:e>
                          </m:func>
                        </m:e>
                      </m:nary>
                    </m:oMath>
                  </m:oMathPara>
                </a14:m>
                <a:endParaRPr lang="en-US" dirty="0"/>
              </a:p>
              <a:p>
                <a:pPr marL="263525" indent="-257175" algn="just"/>
                <a:r>
                  <a:rPr lang="en-US" dirty="0"/>
                  <a:t>SAT</a:t>
                </a:r>
              </a:p>
              <a:p>
                <a:pPr lvl="1" algn="just"/>
                <a:r>
                  <a:rPr lang="en-US" dirty="0"/>
                  <a:t>Warm-up</a:t>
                </a:r>
              </a:p>
              <a:p>
                <a:pPr marL="603504" lvl="2" indent="0" algn="just">
                  <a:buNone/>
                </a:pPr>
                <a:r>
                  <a:rPr lang="en-US" dirty="0"/>
                  <a:t>Normal training with plain CE loss</a:t>
                </a:r>
              </a:p>
              <a:p>
                <a:pPr lvl="1" algn="just"/>
                <a:r>
                  <a:rPr lang="en-US" dirty="0"/>
                  <a:t>Weighted KL divergence loss</a:t>
                </a:r>
              </a:p>
              <a:p>
                <a:pPr marL="603504" lvl="2" indent="0" algn="just">
                  <a:buNone/>
                </a:pPr>
                <a14:m>
                  <m:oMathPara xmlns:m="http://schemas.openxmlformats.org/officeDocument/2006/math">
                    <m:oMathParaPr>
                      <m:jc m:val="centerGroup"/>
                    </m:oMathParaPr>
                    <m:oMath xmlns:m="http://schemas.openxmlformats.org/officeDocument/2006/math">
                      <m:r>
                        <a:rPr lang="en-US" i="1">
                          <a:latin typeface="Cambria Math"/>
                        </a:rPr>
                        <m:t>𝐿</m:t>
                      </m:r>
                      <m:r>
                        <a:rPr lang="en-US" i="1">
                          <a:latin typeface="Cambria Math"/>
                        </a:rPr>
                        <m:t>=−</m:t>
                      </m:r>
                      <m:f>
                        <m:fPr>
                          <m:ctrlPr>
                            <a:rPr lang="en-US" i="1">
                              <a:latin typeface="Cambria Math" panose="02040503050406030204" pitchFamily="18" charset="0"/>
                            </a:rPr>
                          </m:ctrlPr>
                        </m:fPr>
                        <m:num>
                          <m:r>
                            <a:rPr lang="en-US" i="1">
                              <a:latin typeface="Cambria Math"/>
                            </a:rPr>
                            <m:t>1</m:t>
                          </m:r>
                        </m:num>
                        <m:den>
                          <m:nary>
                            <m:naryPr>
                              <m:chr m:val="∑"/>
                              <m:limLoc m:val="subSup"/>
                              <m:supHide m:val="on"/>
                              <m:ctrlPr>
                                <a:rPr lang="en-US" i="1">
                                  <a:latin typeface="Cambria Math" panose="02040503050406030204" pitchFamily="18" charset="0"/>
                                </a:rPr>
                              </m:ctrlPr>
                            </m:naryPr>
                            <m:sub>
                              <m:r>
                                <m:rPr>
                                  <m:brk m:alnAt="9"/>
                                </m:rPr>
                                <a:rPr lang="en-US" i="1">
                                  <a:latin typeface="Cambria Math"/>
                                </a:rPr>
                                <m:t>𝑖</m:t>
                              </m:r>
                            </m:sub>
                            <m:sup/>
                            <m:e>
                              <m:sSub>
                                <m:sSubPr>
                                  <m:ctrlPr>
                                    <a:rPr lang="en-US" i="1">
                                      <a:latin typeface="Cambria Math" panose="02040503050406030204" pitchFamily="18" charset="0"/>
                                    </a:rPr>
                                  </m:ctrlPr>
                                </m:sSubPr>
                                <m:e>
                                  <m:r>
                                    <a:rPr lang="en-US" i="1">
                                      <a:latin typeface="Cambria Math"/>
                                    </a:rPr>
                                    <m:t>𝑤</m:t>
                                  </m:r>
                                </m:e>
                                <m:sub>
                                  <m:r>
                                    <a:rPr lang="en-US" i="1">
                                      <a:latin typeface="Cambria Math"/>
                                    </a:rPr>
                                    <m:t>𝑖</m:t>
                                  </m:r>
                                </m:sub>
                              </m:sSub>
                            </m:e>
                          </m:nary>
                        </m:den>
                      </m:f>
                      <m:nary>
                        <m:naryPr>
                          <m:chr m:val="∑"/>
                          <m:limLoc m:val="subSup"/>
                          <m:supHide m:val="on"/>
                          <m:ctrlPr>
                            <a:rPr lang="en-US" i="1">
                              <a:latin typeface="Cambria Math" panose="02040503050406030204" pitchFamily="18" charset="0"/>
                            </a:rPr>
                          </m:ctrlPr>
                        </m:naryPr>
                        <m:sub>
                          <m:r>
                            <m:rPr>
                              <m:brk m:alnAt="9"/>
                            </m:rPr>
                            <a:rPr lang="en-US" i="1">
                              <a:latin typeface="Cambria Math"/>
                            </a:rPr>
                            <m:t>𝑖</m:t>
                          </m:r>
                        </m:sub>
                        <m:sup/>
                        <m:e>
                          <m:sSub>
                            <m:sSubPr>
                              <m:ctrlPr>
                                <a:rPr lang="en-US" i="1">
                                  <a:latin typeface="Cambria Math" panose="02040503050406030204" pitchFamily="18" charset="0"/>
                                </a:rPr>
                              </m:ctrlPr>
                            </m:sSubPr>
                            <m:e>
                              <m:r>
                                <a:rPr lang="en-US" i="1">
                                  <a:latin typeface="Cambria Math"/>
                                </a:rPr>
                                <m:t>𝑤</m:t>
                              </m:r>
                            </m:e>
                            <m:sub>
                              <m:r>
                                <a:rPr lang="en-US" i="1">
                                  <a:latin typeface="Cambria Math"/>
                                </a:rPr>
                                <m:t>𝑖</m:t>
                              </m:r>
                            </m:sub>
                          </m:sSub>
                          <m:nary>
                            <m:naryPr>
                              <m:chr m:val="∑"/>
                              <m:limLoc m:val="subSup"/>
                              <m:supHide m:val="on"/>
                              <m:ctrlPr>
                                <a:rPr lang="en-US" i="1">
                                  <a:latin typeface="Cambria Math" panose="02040503050406030204" pitchFamily="18" charset="0"/>
                                </a:rPr>
                              </m:ctrlPr>
                            </m:naryPr>
                            <m:sub>
                              <m:r>
                                <m:rPr>
                                  <m:brk m:alnAt="9"/>
                                </m:rPr>
                                <a:rPr lang="en-US" i="1">
                                  <a:latin typeface="Cambria Math"/>
                                </a:rPr>
                                <m:t>𝑗</m:t>
                              </m:r>
                            </m:sub>
                            <m:sup/>
                            <m:e>
                              <m:sSub>
                                <m:sSubPr>
                                  <m:ctrlPr>
                                    <a:rPr lang="en-US" i="1">
                                      <a:latin typeface="Cambria Math" panose="02040503050406030204" pitchFamily="18" charset="0"/>
                                    </a:rPr>
                                  </m:ctrlPr>
                                </m:sSubPr>
                                <m:e>
                                  <m:r>
                                    <a:rPr lang="en-US" i="1">
                                      <a:latin typeface="Cambria Math"/>
                                    </a:rPr>
                                    <m:t>𝑡</m:t>
                                  </m:r>
                                </m:e>
                                <m:sub>
                                  <m:r>
                                    <a:rPr lang="en-US" i="1">
                                      <a:latin typeface="Cambria Math"/>
                                    </a:rPr>
                                    <m:t>𝑖</m:t>
                                  </m:r>
                                  <m:r>
                                    <a:rPr lang="en-US" i="1">
                                      <a:latin typeface="Cambria Math"/>
                                    </a:rPr>
                                    <m:t>,</m:t>
                                  </m:r>
                                  <m:r>
                                    <a:rPr lang="en-US" i="1">
                                      <a:latin typeface="Cambria Math"/>
                                    </a:rPr>
                                    <m:t>𝑗</m:t>
                                  </m:r>
                                </m:sub>
                              </m:sSub>
                              <m:func>
                                <m:funcPr>
                                  <m:ctrlPr>
                                    <a:rPr lang="en-US" i="1">
                                      <a:latin typeface="Cambria Math" panose="02040503050406030204" pitchFamily="18" charset="0"/>
                                    </a:rPr>
                                  </m:ctrlPr>
                                </m:funcPr>
                                <m:fName>
                                  <m:r>
                                    <m:rPr>
                                      <m:sty m:val="p"/>
                                    </m:rPr>
                                    <a:rPr lang="en-US">
                                      <a:latin typeface="Cambria Math"/>
                                    </a:rPr>
                                    <m:t>log</m:t>
                                  </m:r>
                                </m:fName>
                                <m:e>
                                  <m:sSub>
                                    <m:sSubPr>
                                      <m:ctrlPr>
                                        <a:rPr lang="en-US" i="1">
                                          <a:latin typeface="Cambria Math" panose="02040503050406030204" pitchFamily="18" charset="0"/>
                                        </a:rPr>
                                      </m:ctrlPr>
                                    </m:sSubPr>
                                    <m:e>
                                      <m:r>
                                        <a:rPr lang="en-US" i="1">
                                          <a:latin typeface="Cambria Math"/>
                                        </a:rPr>
                                        <m:t>𝑝</m:t>
                                      </m:r>
                                    </m:e>
                                    <m:sub>
                                      <m:r>
                                        <a:rPr lang="en-US" i="1">
                                          <a:latin typeface="Cambria Math"/>
                                        </a:rPr>
                                        <m:t>𝑖</m:t>
                                      </m:r>
                                      <m:r>
                                        <a:rPr lang="en-US" i="1">
                                          <a:latin typeface="Cambria Math"/>
                                        </a:rPr>
                                        <m:t>,</m:t>
                                      </m:r>
                                      <m:r>
                                        <a:rPr lang="en-US" i="1">
                                          <a:latin typeface="Cambria Math"/>
                                        </a:rPr>
                                        <m:t>𝑗</m:t>
                                      </m:r>
                                    </m:sub>
                                  </m:sSub>
                                </m:e>
                              </m:func>
                            </m:e>
                          </m:nary>
                        </m:e>
                      </m:nary>
                    </m:oMath>
                  </m:oMathPara>
                </a14:m>
                <a:endParaRPr lang="en-US" dirty="0"/>
              </a:p>
              <a:p>
                <a:pPr marL="946404" lvl="2" indent="-342900" algn="just"/>
                <a14:m>
                  <m:oMath xmlns:m="http://schemas.openxmlformats.org/officeDocument/2006/math">
                    <m:sSub>
                      <m:sSubPr>
                        <m:ctrlPr>
                          <a:rPr lang="en-US" i="1">
                            <a:latin typeface="Cambria Math" panose="02040503050406030204" pitchFamily="18" charset="0"/>
                          </a:rPr>
                        </m:ctrlPr>
                      </m:sSubPr>
                      <m:e>
                        <m:r>
                          <a:rPr lang="en-US" i="1">
                            <a:latin typeface="Cambria Math"/>
                          </a:rPr>
                          <m:t>𝑡</m:t>
                        </m:r>
                      </m:e>
                      <m:sub>
                        <m:r>
                          <a:rPr lang="en-US" i="1">
                            <a:latin typeface="Cambria Math"/>
                          </a:rPr>
                          <m:t>𝑖</m:t>
                        </m:r>
                      </m:sub>
                    </m:sSub>
                    <m:r>
                      <a:rPr lang="en-US" i="1">
                        <a:latin typeface="Cambria Math"/>
                      </a:rPr>
                      <m:t>=</m:t>
                    </m:r>
                    <m:r>
                      <a:rPr lang="en-US" i="1">
                        <a:latin typeface="Cambria Math"/>
                        <a:ea typeface="Cambria Math"/>
                      </a:rPr>
                      <m:t>𝛼</m:t>
                    </m:r>
                    <m:r>
                      <a:rPr lang="en-US" i="1">
                        <a:latin typeface="Cambria Math"/>
                        <a:ea typeface="Cambria Math"/>
                      </a:rPr>
                      <m:t>×</m:t>
                    </m:r>
                    <m:sSub>
                      <m:sSubPr>
                        <m:ctrlPr>
                          <a:rPr lang="en-US" i="1">
                            <a:latin typeface="Cambria Math" panose="02040503050406030204" pitchFamily="18" charset="0"/>
                          </a:rPr>
                        </m:ctrlPr>
                      </m:sSubPr>
                      <m:e>
                        <m:r>
                          <a:rPr lang="en-US" i="1">
                            <a:latin typeface="Cambria Math"/>
                          </a:rPr>
                          <m:t>𝑡</m:t>
                        </m:r>
                      </m:e>
                      <m:sub>
                        <m:r>
                          <a:rPr lang="en-US" i="1">
                            <a:latin typeface="Cambria Math"/>
                          </a:rPr>
                          <m:t>𝑖</m:t>
                        </m:r>
                      </m:sub>
                    </m:sSub>
                    <m:r>
                      <a:rPr lang="en-US" i="1">
                        <a:latin typeface="Cambria Math"/>
                      </a:rPr>
                      <m:t>+(1−</m:t>
                    </m:r>
                    <m:r>
                      <a:rPr lang="en-US" i="1">
                        <a:latin typeface="Cambria Math"/>
                        <a:ea typeface="Cambria Math"/>
                      </a:rPr>
                      <m:t>𝛼</m:t>
                    </m:r>
                    <m:r>
                      <a:rPr lang="en-US" i="1">
                        <a:latin typeface="Cambria Math"/>
                        <a:ea typeface="Cambria Math"/>
                      </a:rPr>
                      <m:t>)</m:t>
                    </m:r>
                    <m:sSub>
                      <m:sSubPr>
                        <m:ctrlPr>
                          <a:rPr lang="en-US" i="1">
                            <a:latin typeface="Cambria Math" panose="02040503050406030204" pitchFamily="18" charset="0"/>
                          </a:rPr>
                        </m:ctrlPr>
                      </m:sSubPr>
                      <m:e>
                        <m:r>
                          <a:rPr lang="en-US" i="1">
                            <a:latin typeface="Cambria Math"/>
                          </a:rPr>
                          <m:t>𝑝</m:t>
                        </m:r>
                      </m:e>
                      <m:sub>
                        <m:r>
                          <a:rPr lang="en-US" i="1">
                            <a:latin typeface="Cambria Math"/>
                          </a:rPr>
                          <m:t>𝑖</m:t>
                        </m:r>
                      </m:sub>
                    </m:sSub>
                  </m:oMath>
                </a14:m>
                <a:r>
                  <a:rPr lang="en-US" dirty="0"/>
                  <a:t> (soft labels)</a:t>
                </a:r>
              </a:p>
              <a:p>
                <a:pPr marL="946404" lvl="2" indent="-342900" algn="just"/>
                <a14:m>
                  <m:oMath xmlns:m="http://schemas.openxmlformats.org/officeDocument/2006/math">
                    <m:sSub>
                      <m:sSubPr>
                        <m:ctrlPr>
                          <a:rPr lang="en-US" i="1">
                            <a:latin typeface="Cambria Math" panose="02040503050406030204" pitchFamily="18" charset="0"/>
                          </a:rPr>
                        </m:ctrlPr>
                      </m:sSubPr>
                      <m:e>
                        <m:r>
                          <a:rPr lang="en-US" i="1">
                            <a:latin typeface="Cambria Math"/>
                          </a:rPr>
                          <m:t>𝑤</m:t>
                        </m:r>
                      </m:e>
                      <m:sub>
                        <m:r>
                          <a:rPr lang="en-US" i="1">
                            <a:latin typeface="Cambria Math"/>
                          </a:rPr>
                          <m:t>𝑖</m:t>
                        </m:r>
                      </m:sub>
                    </m:sSub>
                  </m:oMath>
                </a14:m>
                <a:r>
                  <a:rPr lang="en-US" dirty="0"/>
                  <a:t>=</a:t>
                </a:r>
                <a14:m>
                  <m:oMath xmlns:m="http://schemas.openxmlformats.org/officeDocument/2006/math">
                    <m:func>
                      <m:funcPr>
                        <m:ctrlPr>
                          <a:rPr lang="en-US" i="1" dirty="0">
                            <a:latin typeface="Cambria Math" panose="02040503050406030204" pitchFamily="18" charset="0"/>
                          </a:rPr>
                        </m:ctrlPr>
                      </m:funcPr>
                      <m:fName>
                        <m:limLow>
                          <m:limLowPr>
                            <m:ctrlPr>
                              <a:rPr lang="en-US" i="1" dirty="0">
                                <a:latin typeface="Cambria Math" panose="02040503050406030204" pitchFamily="18" charset="0"/>
                              </a:rPr>
                            </m:ctrlPr>
                          </m:limLowPr>
                          <m:e>
                            <m:r>
                              <m:rPr>
                                <m:sty m:val="p"/>
                              </m:rPr>
                              <a:rPr lang="en-US" dirty="0">
                                <a:latin typeface="Cambria Math"/>
                              </a:rPr>
                              <m:t>max</m:t>
                            </m:r>
                          </m:e>
                          <m:lim>
                            <m:r>
                              <a:rPr lang="en-US" i="1" dirty="0">
                                <a:latin typeface="Cambria Math"/>
                              </a:rPr>
                              <m:t>𝑗</m:t>
                            </m:r>
                          </m:lim>
                        </m:limLow>
                      </m:fName>
                      <m:e>
                        <m:sSub>
                          <m:sSubPr>
                            <m:ctrlPr>
                              <a:rPr lang="en-US" i="1">
                                <a:latin typeface="Cambria Math" panose="02040503050406030204" pitchFamily="18" charset="0"/>
                              </a:rPr>
                            </m:ctrlPr>
                          </m:sSubPr>
                          <m:e>
                            <m:r>
                              <a:rPr lang="en-US" i="1">
                                <a:latin typeface="Cambria Math"/>
                              </a:rPr>
                              <m:t>𝑡</m:t>
                            </m:r>
                          </m:e>
                          <m:sub>
                            <m:r>
                              <a:rPr lang="en-US" i="1">
                                <a:latin typeface="Cambria Math"/>
                              </a:rPr>
                              <m:t>𝑖</m:t>
                            </m:r>
                            <m:r>
                              <a:rPr lang="en-US" i="1">
                                <a:latin typeface="Cambria Math"/>
                              </a:rPr>
                              <m:t>,</m:t>
                            </m:r>
                            <m:r>
                              <a:rPr lang="en-US" i="1">
                                <a:latin typeface="Cambria Math"/>
                              </a:rPr>
                              <m:t>𝑗</m:t>
                            </m:r>
                          </m:sub>
                        </m:sSub>
                      </m:e>
                    </m:func>
                  </m:oMath>
                </a14:m>
                <a:r>
                  <a:rPr lang="en-US" dirty="0"/>
                  <a:t> (sample weight)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64" t="-17886" b="-12602"/>
                </a:stretch>
              </a:blipFill>
            </p:spPr>
            <p:txBody>
              <a:bodyPr/>
              <a:lstStyle/>
              <a:p>
                <a:r>
                  <a:rPr lang="en-US">
                    <a:noFill/>
                  </a:rPr>
                  <a:t> </a:t>
                </a:r>
              </a:p>
            </p:txBody>
          </p:sp>
        </mc:Fallback>
      </mc:AlternateContent>
    </p:spTree>
    <p:extLst>
      <p:ext uri="{BB962C8B-B14F-4D97-AF65-F5344CB8AC3E}">
        <p14:creationId xmlns:p14="http://schemas.microsoft.com/office/powerpoint/2010/main" val="2939553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Sample Weights on noisy labels</a:t>
            </a:r>
          </a:p>
        </p:txBody>
      </p:sp>
      <p:pic>
        <p:nvPicPr>
          <p:cNvPr id="4098" name="Picture 2" descr="C:\Users\kaiyihuang\Downloads\sample_weight_boxplo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588513"/>
            <a:ext cx="73152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8001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Sample Weights by Class</a:t>
            </a:r>
          </a:p>
        </p:txBody>
      </p:sp>
      <p:pic>
        <p:nvPicPr>
          <p:cNvPr id="6146" name="Picture 2" descr="C:\Users\kaiyihuang\Downloads\correct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666014"/>
            <a:ext cx="73152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2600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Label Change on noisy labels</a:t>
            </a:r>
          </a:p>
        </p:txBody>
      </p:sp>
      <p:pic>
        <p:nvPicPr>
          <p:cNvPr id="5122" name="Picture 2" descr="C:\Users\kaiyihuang\Downloads\label_chan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2030" y="2282789"/>
            <a:ext cx="7315200" cy="36576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5" name="TextBox 4"/>
              <p:cNvSpPr txBox="1"/>
              <p:nvPr/>
            </p:nvSpPr>
            <p:spPr>
              <a:xfrm>
                <a:off x="2231136" y="6069766"/>
                <a:ext cx="7729728" cy="369332"/>
              </a:xfrm>
              <a:prstGeom prst="rect">
                <a:avLst/>
              </a:prstGeom>
              <a:noFill/>
            </p:spPr>
            <p:txBody>
              <a:bodyPr wrap="square" rtlCol="0" anchor="ctr">
                <a:spAutoFit/>
              </a:bodyPr>
              <a:lstStyle/>
              <a:p>
                <a:pPr algn="just"/>
                <a14:m>
                  <m:oMath xmlns:m="http://schemas.openxmlformats.org/officeDocument/2006/math">
                    <m:r>
                      <a:rPr lang="en-US" i="1" smtClean="0">
                        <a:latin typeface="Cambria Math"/>
                      </a:rPr>
                      <m:t>𝑦</m:t>
                    </m:r>
                    <m:r>
                      <a:rPr lang="en-US" i="1" smtClean="0">
                        <a:latin typeface="Cambria Math"/>
                      </a:rPr>
                      <m:t> </m:t>
                    </m:r>
                  </m:oMath>
                </a14:m>
                <a:r>
                  <a:rPr lang="en-US" dirty="0"/>
                  <a:t>–axis: </a:t>
                </a:r>
                <a14:m>
                  <m:oMath xmlns:m="http://schemas.openxmlformats.org/officeDocument/2006/math">
                    <m:sSub>
                      <m:sSubPr>
                        <m:ctrlPr>
                          <a:rPr lang="en-US" i="1" smtClean="0">
                            <a:latin typeface="Cambria Math" panose="02040503050406030204" pitchFamily="18" charset="0"/>
                          </a:rPr>
                        </m:ctrlPr>
                      </m:sSubPr>
                      <m:e>
                        <m:d>
                          <m:dPr>
                            <m:begChr m:val="‖"/>
                            <m:endChr m:val="‖"/>
                            <m:ctrlPr>
                              <a:rPr lang="en-US" i="1" smtClean="0">
                                <a:latin typeface="Cambria Math" panose="02040503050406030204" pitchFamily="18" charset="0"/>
                              </a:rPr>
                            </m:ctrlPr>
                          </m:dPr>
                          <m:e>
                            <m:r>
                              <a:rPr lang="en-US" b="0" i="1" smtClean="0">
                                <a:latin typeface="Cambria Math"/>
                              </a:rPr>
                              <m:t>𝑡</m:t>
                            </m:r>
                            <m:r>
                              <a:rPr lang="en-US" b="0" i="1" smtClean="0">
                                <a:latin typeface="Cambria Math"/>
                              </a:rPr>
                              <m:t>−</m:t>
                            </m:r>
                            <m:r>
                              <a:rPr lang="en-US" b="0" i="1" smtClean="0">
                                <a:latin typeface="Cambria Math"/>
                              </a:rPr>
                              <m:t>𝑦</m:t>
                            </m:r>
                          </m:e>
                        </m:d>
                      </m:e>
                      <m:sub>
                        <m:r>
                          <a:rPr lang="en-US" b="0" i="1" smtClean="0">
                            <a:latin typeface="Cambria Math"/>
                          </a:rPr>
                          <m:t>2</m:t>
                        </m:r>
                      </m:sub>
                    </m:sSub>
                  </m:oMath>
                </a14:m>
                <a:r>
                  <a:rPr lang="en-US" dirty="0"/>
                  <a:t>, where </a:t>
                </a:r>
                <a14:m>
                  <m:oMath xmlns:m="http://schemas.openxmlformats.org/officeDocument/2006/math">
                    <m:r>
                      <a:rPr lang="en-US" b="0" i="1" smtClean="0">
                        <a:latin typeface="Cambria Math"/>
                      </a:rPr>
                      <m:t>𝑡</m:t>
                    </m:r>
                  </m:oMath>
                </a14:m>
                <a:r>
                  <a:rPr lang="en-US" dirty="0"/>
                  <a:t> is the soft label, </a:t>
                </a:r>
                <a14:m>
                  <m:oMath xmlns:m="http://schemas.openxmlformats.org/officeDocument/2006/math">
                    <m:r>
                      <a:rPr lang="en-US" i="1">
                        <a:latin typeface="Cambria Math"/>
                      </a:rPr>
                      <m:t>𝑦</m:t>
                    </m:r>
                  </m:oMath>
                </a14:m>
                <a:r>
                  <a:rPr lang="en-US" dirty="0"/>
                  <a:t> the assigned label</a:t>
                </a:r>
              </a:p>
            </p:txBody>
          </p:sp>
        </mc:Choice>
        <mc:Fallback>
          <p:sp>
            <p:nvSpPr>
              <p:cNvPr id="5" name="TextBox 4"/>
              <p:cNvSpPr txBox="1">
                <a:spLocks noRot="1" noChangeAspect="1" noMove="1" noResize="1" noEditPoints="1" noAdjustHandles="1" noChangeArrowheads="1" noChangeShapeType="1" noTextEdit="1"/>
              </p:cNvSpPr>
              <p:nvPr/>
            </p:nvSpPr>
            <p:spPr>
              <a:xfrm>
                <a:off x="2231136" y="6069766"/>
                <a:ext cx="7729728" cy="369332"/>
              </a:xfrm>
              <a:prstGeom prst="rect">
                <a:avLst/>
              </a:prstGeom>
              <a:blipFill>
                <a:blip r:embed="rId3"/>
                <a:stretch>
                  <a:fillRect t="-6897" b="-27586"/>
                </a:stretch>
              </a:blipFill>
            </p:spPr>
            <p:txBody>
              <a:bodyPr/>
              <a:lstStyle/>
              <a:p>
                <a:r>
                  <a:rPr lang="en-US">
                    <a:noFill/>
                  </a:rPr>
                  <a:t> </a:t>
                </a:r>
              </a:p>
            </p:txBody>
          </p:sp>
        </mc:Fallback>
      </mc:AlternateContent>
    </p:spTree>
    <p:extLst>
      <p:ext uri="{BB962C8B-B14F-4D97-AF65-F5344CB8AC3E}">
        <p14:creationId xmlns:p14="http://schemas.microsoft.com/office/powerpoint/2010/main" val="3580778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modifications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chor="ctr"/>
              <a:lstStyle/>
              <a:p>
                <a:pPr algn="just"/>
                <a:r>
                  <a:rPr lang="en-US" dirty="0"/>
                  <a:t>Fix sample weights </a:t>
                </a:r>
                <a14:m>
                  <m:oMath xmlns:m="http://schemas.openxmlformats.org/officeDocument/2006/math">
                    <m:r>
                      <a:rPr lang="en-US" i="1">
                        <a:latin typeface="Cambria Math"/>
                      </a:rPr>
                      <m:t>𝑤</m:t>
                    </m:r>
                    <m:r>
                      <a:rPr lang="en-US" i="1" smtClean="0">
                        <a:latin typeface="Cambria Math"/>
                        <a:ea typeface="Cambria Math"/>
                      </a:rPr>
                      <m:t>≥</m:t>
                    </m:r>
                    <m:r>
                      <a:rPr lang="en-US" b="0" i="1" smtClean="0">
                        <a:latin typeface="Cambria Math"/>
                      </a:rPr>
                      <m:t>1</m:t>
                    </m:r>
                  </m:oMath>
                </a14:m>
                <a:r>
                  <a:rPr lang="en-US" dirty="0"/>
                  <a:t> to all defect data</a:t>
                </a:r>
              </a:p>
              <a:p>
                <a:pPr algn="just"/>
                <a:r>
                  <a:rPr lang="en-US" dirty="0"/>
                  <a:t>Include fluctuation information in sample weights</a:t>
                </a:r>
              </a:p>
              <a:p>
                <a:pPr algn="just"/>
                <a:r>
                  <a:rPr lang="en-US" dirty="0"/>
                  <a:t>Rank deviation from assigned labels to propose noisy labels</a:t>
                </a:r>
              </a:p>
              <a:p>
                <a:pPr algn="just"/>
                <a:r>
                  <a:rPr lang="en-US" dirty="0"/>
                  <a:t>Split the data into train and test set to monitor generalization error</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492"/>
                </a:stretch>
              </a:blipFill>
            </p:spPr>
            <p:txBody>
              <a:bodyPr/>
              <a:lstStyle/>
              <a:p>
                <a:r>
                  <a:rPr lang="en-US">
                    <a:noFill/>
                  </a:rPr>
                  <a:t> </a:t>
                </a:r>
              </a:p>
            </p:txBody>
          </p:sp>
        </mc:Fallback>
      </mc:AlternateContent>
    </p:spTree>
    <p:extLst>
      <p:ext uri="{BB962C8B-B14F-4D97-AF65-F5344CB8AC3E}">
        <p14:creationId xmlns:p14="http://schemas.microsoft.com/office/powerpoint/2010/main" val="1949835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2EFB4-5D27-CB4A-B303-EF793046CC6A}"/>
              </a:ext>
            </a:extLst>
          </p:cNvPr>
          <p:cNvSpPr>
            <a:spLocks noGrp="1"/>
          </p:cNvSpPr>
          <p:nvPr>
            <p:ph type="title"/>
          </p:nvPr>
        </p:nvSpPr>
        <p:spPr/>
        <p:txBody>
          <a:bodyPr/>
          <a:lstStyle/>
          <a:p>
            <a:r>
              <a:rPr lang="en-US" dirty="0"/>
              <a:t>Distributional shift</a:t>
            </a:r>
          </a:p>
        </p:txBody>
      </p:sp>
      <p:sp>
        <p:nvSpPr>
          <p:cNvPr id="6" name="TextBox 5"/>
          <p:cNvSpPr txBox="1"/>
          <p:nvPr/>
        </p:nvSpPr>
        <p:spPr>
          <a:xfrm>
            <a:off x="2031998" y="5485244"/>
            <a:ext cx="8128003" cy="923330"/>
          </a:xfrm>
          <a:prstGeom prst="rect">
            <a:avLst/>
          </a:prstGeom>
          <a:noFill/>
        </p:spPr>
        <p:txBody>
          <a:bodyPr wrap="square" rtlCol="0" anchor="ctr">
            <a:spAutoFit/>
          </a:bodyPr>
          <a:lstStyle/>
          <a:p>
            <a:pPr marL="285750" indent="-285750" algn="just">
              <a:buFont typeface="Arial" panose="020B0604020202020204" pitchFamily="34" charset="0"/>
              <a:buChar char="•"/>
            </a:pPr>
            <a:r>
              <a:rPr lang="en-US" dirty="0"/>
              <a:t>The network is the same ResNet18 trained by Batch 2 data.</a:t>
            </a:r>
          </a:p>
          <a:p>
            <a:pPr marL="285750" indent="-285750" algn="just">
              <a:buFont typeface="Arial" panose="020B0604020202020204" pitchFamily="34" charset="0"/>
              <a:buChar char="•"/>
            </a:pPr>
            <a:r>
              <a:rPr lang="en-US" dirty="0"/>
              <a:t>Deeper networks or </a:t>
            </a:r>
            <a:r>
              <a:rPr lang="en-US" dirty="0" err="1"/>
              <a:t>FiveCrop</a:t>
            </a:r>
            <a:r>
              <a:rPr lang="en-US" dirty="0"/>
              <a:t>/</a:t>
            </a:r>
            <a:r>
              <a:rPr lang="en-US" dirty="0" err="1"/>
              <a:t>TenCrop</a:t>
            </a:r>
            <a:r>
              <a:rPr lang="en-US" dirty="0"/>
              <a:t> tricks don’t help.</a:t>
            </a:r>
          </a:p>
          <a:p>
            <a:pPr marL="285750" indent="-285750" algn="just">
              <a:buFont typeface="Arial" panose="020B0604020202020204" pitchFamily="34" charset="0"/>
              <a:buChar char="•"/>
            </a:pPr>
            <a:r>
              <a:rPr lang="en-US" dirty="0"/>
              <a:t>SAT somehow improves performance on Batch 3 data.</a:t>
            </a:r>
          </a:p>
        </p:txBody>
      </p:sp>
      <p:graphicFrame>
        <p:nvGraphicFramePr>
          <p:cNvPr id="7" name="Table 6"/>
          <p:cNvGraphicFramePr>
            <a:graphicFrameLocks noGrp="1"/>
          </p:cNvGraphicFramePr>
          <p:nvPr>
            <p:extLst>
              <p:ext uri="{D42A27DB-BD31-4B8C-83A1-F6EECF244321}">
                <p14:modId xmlns:p14="http://schemas.microsoft.com/office/powerpoint/2010/main" val="530595162"/>
              </p:ext>
            </p:extLst>
          </p:nvPr>
        </p:nvGraphicFramePr>
        <p:xfrm>
          <a:off x="2031999" y="2335968"/>
          <a:ext cx="8128002" cy="2966720"/>
        </p:xfrm>
        <a:graphic>
          <a:graphicData uri="http://schemas.openxmlformats.org/drawingml/2006/table">
            <a:tbl>
              <a:tblPr firstRow="1" bandRow="1">
                <a:tableStyleId>{21E4AEA4-8DFA-4A89-87EB-49C32662AFE0}</a:tableStyleId>
              </a:tblPr>
              <a:tblGrid>
                <a:gridCol w="1354667">
                  <a:extLst>
                    <a:ext uri="{9D8B030D-6E8A-4147-A177-3AD203B41FA5}">
                      <a16:colId xmlns:a16="http://schemas.microsoft.com/office/drawing/2014/main" val="20000"/>
                    </a:ext>
                  </a:extLst>
                </a:gridCol>
                <a:gridCol w="1354667">
                  <a:extLst>
                    <a:ext uri="{9D8B030D-6E8A-4147-A177-3AD203B41FA5}">
                      <a16:colId xmlns:a16="http://schemas.microsoft.com/office/drawing/2014/main" val="20001"/>
                    </a:ext>
                  </a:extLst>
                </a:gridCol>
                <a:gridCol w="1354667">
                  <a:extLst>
                    <a:ext uri="{9D8B030D-6E8A-4147-A177-3AD203B41FA5}">
                      <a16:colId xmlns:a16="http://schemas.microsoft.com/office/drawing/2014/main" val="20002"/>
                    </a:ext>
                  </a:extLst>
                </a:gridCol>
                <a:gridCol w="1354667">
                  <a:extLst>
                    <a:ext uri="{9D8B030D-6E8A-4147-A177-3AD203B41FA5}">
                      <a16:colId xmlns:a16="http://schemas.microsoft.com/office/drawing/2014/main" val="20003"/>
                    </a:ext>
                  </a:extLst>
                </a:gridCol>
                <a:gridCol w="1354667">
                  <a:extLst>
                    <a:ext uri="{9D8B030D-6E8A-4147-A177-3AD203B41FA5}">
                      <a16:colId xmlns:a16="http://schemas.microsoft.com/office/drawing/2014/main" val="20004"/>
                    </a:ext>
                  </a:extLst>
                </a:gridCol>
                <a:gridCol w="1354667">
                  <a:extLst>
                    <a:ext uri="{9D8B030D-6E8A-4147-A177-3AD203B41FA5}">
                      <a16:colId xmlns:a16="http://schemas.microsoft.com/office/drawing/2014/main" val="20005"/>
                    </a:ext>
                  </a:extLst>
                </a:gridCol>
              </a:tblGrid>
              <a:tr h="370840">
                <a:tc rowSpan="2"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t> % (std 10-2)</a:t>
                      </a:r>
                    </a:p>
                  </a:txBody>
                  <a:tcPr anchor="ctr"/>
                </a:tc>
                <a:tc rowSpan="2" hMerge="1">
                  <a:txBody>
                    <a:bodyPr/>
                    <a:lstStyle/>
                    <a:p>
                      <a:endParaRPr lang="en-US"/>
                    </a:p>
                  </a:txBody>
                  <a:tcPr/>
                </a:tc>
                <a:tc gridSpan="2">
                  <a:txBody>
                    <a:bodyPr/>
                    <a:lstStyle/>
                    <a:p>
                      <a:pPr algn="ctr"/>
                      <a:r>
                        <a:rPr lang="en-US" sz="1100" dirty="0"/>
                        <a:t>Batch</a:t>
                      </a:r>
                      <a:r>
                        <a:rPr lang="en-US" sz="1100" baseline="0" dirty="0"/>
                        <a:t> 2</a:t>
                      </a:r>
                      <a:endParaRPr lang="en-US" sz="1100" dirty="0"/>
                    </a:p>
                  </a:txBody>
                  <a:tcPr anchor="ctr"/>
                </a:tc>
                <a:tc hMerge="1">
                  <a:txBody>
                    <a:bodyPr/>
                    <a:lstStyle/>
                    <a:p>
                      <a:endParaRPr lang="en-US" dirty="0"/>
                    </a:p>
                  </a:txBody>
                  <a:tcPr/>
                </a:tc>
                <a:tc gridSpan="2">
                  <a:txBody>
                    <a:bodyPr/>
                    <a:lstStyle/>
                    <a:p>
                      <a:pPr algn="ctr"/>
                      <a:r>
                        <a:rPr lang="en-US" sz="1100" dirty="0"/>
                        <a:t>Batch 3</a:t>
                      </a:r>
                    </a:p>
                  </a:txBody>
                  <a:tcPr anchor="ctr"/>
                </a:tc>
                <a:tc hMerge="1">
                  <a:txBody>
                    <a:bodyPr/>
                    <a:lstStyle/>
                    <a:p>
                      <a:endParaRPr lang="en-US" dirty="0"/>
                    </a:p>
                  </a:txBody>
                  <a:tcPr/>
                </a:tc>
                <a:extLst>
                  <a:ext uri="{0D108BD9-81ED-4DB2-BD59-A6C34878D82A}">
                    <a16:rowId xmlns:a16="http://schemas.microsoft.com/office/drawing/2014/main" val="10000"/>
                  </a:ext>
                </a:extLst>
              </a:tr>
              <a:tr h="370840">
                <a:tc gridSpan="2"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100" dirty="0"/>
                    </a:p>
                  </a:txBody>
                  <a:tcPr anchor="ctr"/>
                </a:tc>
                <a:tc hMerge="1" vMerge="1">
                  <a:txBody>
                    <a:bodyPr/>
                    <a:lstStyle/>
                    <a:p>
                      <a:pPr algn="ctr"/>
                      <a:endParaRPr lang="en-US" dirty="0"/>
                    </a:p>
                  </a:txBody>
                  <a:tcPr anchor="ctr"/>
                </a:tc>
                <a:tc>
                  <a:txBody>
                    <a:bodyPr/>
                    <a:lstStyle/>
                    <a:p>
                      <a:pPr algn="ctr"/>
                      <a:r>
                        <a:rPr lang="en-US" sz="1100" dirty="0"/>
                        <a:t>CE</a:t>
                      </a:r>
                    </a:p>
                  </a:txBody>
                  <a:tcPr anchor="ctr"/>
                </a:tc>
                <a:tc>
                  <a:txBody>
                    <a:bodyPr/>
                    <a:lstStyle/>
                    <a:p>
                      <a:pPr algn="ctr"/>
                      <a:r>
                        <a:rPr lang="en-US" sz="1100" kern="1200" dirty="0"/>
                        <a:t>SAT</a:t>
                      </a:r>
                      <a:endParaRPr lang="en-US" sz="1100" kern="1200" dirty="0">
                        <a:solidFill>
                          <a:schemeClr val="dk1"/>
                        </a:solidFill>
                        <a:latin typeface="+mn-lt"/>
                        <a:ea typeface="+mn-ea"/>
                        <a:cs typeface="+mn-cs"/>
                      </a:endParaRPr>
                    </a:p>
                  </a:txBody>
                  <a:tcPr anchor="ctr"/>
                </a:tc>
                <a:tc>
                  <a:txBody>
                    <a:bodyPr/>
                    <a:lstStyle/>
                    <a:p>
                      <a:pPr algn="ctr"/>
                      <a:r>
                        <a:rPr lang="en-US" sz="1100"/>
                        <a:t>CE</a:t>
                      </a:r>
                      <a:endParaRPr lang="en-US" sz="1100" dirty="0"/>
                    </a:p>
                  </a:txBody>
                  <a:tcPr anchor="ctr"/>
                </a:tc>
                <a:tc>
                  <a:txBody>
                    <a:bodyPr/>
                    <a:lstStyle/>
                    <a:p>
                      <a:pPr algn="ctr"/>
                      <a:r>
                        <a:rPr lang="en-US" sz="1100" kern="1200" dirty="0"/>
                        <a:t>SAT</a:t>
                      </a:r>
                      <a:endParaRPr lang="en-US" sz="1100" kern="1200" dirty="0">
                        <a:solidFill>
                          <a:schemeClr val="dk1"/>
                        </a:solidFill>
                        <a:latin typeface="+mn-lt"/>
                        <a:ea typeface="+mn-ea"/>
                        <a:cs typeface="+mn-cs"/>
                      </a:endParaRPr>
                    </a:p>
                  </a:txBody>
                  <a:tcPr anchor="ctr"/>
                </a:tc>
                <a:extLst>
                  <a:ext uri="{0D108BD9-81ED-4DB2-BD59-A6C34878D82A}">
                    <a16:rowId xmlns:a16="http://schemas.microsoft.com/office/drawing/2014/main" val="10001"/>
                  </a:ext>
                </a:extLst>
              </a:tr>
              <a:tr h="370840">
                <a:tc gridSpan="2">
                  <a:txBody>
                    <a:bodyPr/>
                    <a:lstStyle/>
                    <a:p>
                      <a:pPr algn="ctr"/>
                      <a:r>
                        <a:rPr lang="en-US" sz="1100" dirty="0"/>
                        <a:t>AUC</a:t>
                      </a:r>
                    </a:p>
                  </a:txBody>
                  <a:tcPr anchor="ctr"/>
                </a:tc>
                <a:tc hMerge="1">
                  <a:txBody>
                    <a:bodyPr/>
                    <a:lstStyle/>
                    <a:p>
                      <a:pPr algn="ctr"/>
                      <a:endParaRPr lang="en-US" sz="1800" dirty="0"/>
                    </a:p>
                  </a:txBody>
                  <a:tcPr anchor="ctr"/>
                </a:tc>
                <a:tc>
                  <a:txBody>
                    <a:bodyPr/>
                    <a:lstStyle/>
                    <a:p>
                      <a:pPr algn="ctr"/>
                      <a:r>
                        <a:rPr lang="en-US" sz="1100" kern="1200" dirty="0"/>
                        <a:t>99.83 (0.00)</a:t>
                      </a:r>
                      <a:endParaRPr lang="en-US" sz="1100" kern="1200" dirty="0">
                        <a:solidFill>
                          <a:schemeClr val="tx1"/>
                        </a:solidFill>
                        <a:latin typeface="+mn-lt"/>
                        <a:ea typeface="+mn-ea"/>
                        <a:cs typeface="+mn-cs"/>
                      </a:endParaRPr>
                    </a:p>
                  </a:txBody>
                  <a:tcPr anchor="ctr"/>
                </a:tc>
                <a:tc>
                  <a:txBody>
                    <a:bodyPr/>
                    <a:lstStyle/>
                    <a:p>
                      <a:pPr marL="0" algn="ctr" defTabSz="914400" rtl="0" eaLnBrk="1" latinLnBrk="0" hangingPunct="1"/>
                      <a:r>
                        <a:rPr lang="en-US" sz="1100" kern="1200" dirty="0"/>
                        <a:t>98.37</a:t>
                      </a:r>
                      <a:endParaRPr lang="en-US" sz="1100" kern="1200" dirty="0">
                        <a:solidFill>
                          <a:schemeClr val="dk1"/>
                        </a:solidFill>
                        <a:latin typeface="+mn-lt"/>
                        <a:ea typeface="+mn-ea"/>
                        <a:cs typeface="+mn-cs"/>
                      </a:endParaRPr>
                    </a:p>
                  </a:txBody>
                  <a:tcPr anchor="ctr"/>
                </a:tc>
                <a:tc>
                  <a:txBody>
                    <a:bodyPr/>
                    <a:lstStyle/>
                    <a:p>
                      <a:pPr algn="ctr"/>
                      <a:r>
                        <a:rPr lang="en-US" sz="1100" dirty="0"/>
                        <a:t>94.93 (0.14)</a:t>
                      </a:r>
                    </a:p>
                  </a:txBody>
                  <a:tcPr anchor="ctr"/>
                </a:tc>
                <a:tc>
                  <a:txBody>
                    <a:bodyPr/>
                    <a:lstStyle/>
                    <a:p>
                      <a:pPr algn="ctr"/>
                      <a:r>
                        <a:rPr lang="en-US" sz="1100" kern="1200" dirty="0"/>
                        <a:t>95.79</a:t>
                      </a:r>
                      <a:endParaRPr lang="en-US" sz="11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370840">
                <a:tc>
                  <a:txBody>
                    <a:bodyPr/>
                    <a:lstStyle/>
                    <a:p>
                      <a:pPr algn="ctr"/>
                      <a:r>
                        <a:rPr lang="en-US" sz="1100" kern="1200" dirty="0"/>
                        <a:t>TPR&gt;=99.1%</a:t>
                      </a:r>
                      <a:endParaRPr lang="en-US" sz="1100" kern="1200" dirty="0">
                        <a:solidFill>
                          <a:schemeClr val="dk1"/>
                        </a:solidFill>
                        <a:latin typeface="+mn-lt"/>
                        <a:ea typeface="+mn-ea"/>
                        <a:cs typeface="+mn-cs"/>
                      </a:endParaRPr>
                    </a:p>
                  </a:txBody>
                  <a:tcPr anchor="ctr"/>
                </a:tc>
                <a:tc rowSpan="5">
                  <a:txBody>
                    <a:bodyPr/>
                    <a:lstStyle/>
                    <a:p>
                      <a:pPr algn="ctr"/>
                      <a:r>
                        <a:rPr lang="en-US" sz="1100" dirty="0"/>
                        <a:t>FPR</a:t>
                      </a:r>
                    </a:p>
                  </a:txBody>
                  <a:tcPr anchor="ctr"/>
                </a:tc>
                <a:tc>
                  <a:txBody>
                    <a:bodyPr/>
                    <a:lstStyle/>
                    <a:p>
                      <a:pPr algn="ctr"/>
                      <a:r>
                        <a:rPr lang="en-US" sz="1100" kern="1200" dirty="0"/>
                        <a:t>1.25 (0.08)</a:t>
                      </a:r>
                      <a:endParaRPr lang="en-US" sz="1100" kern="1200" dirty="0">
                        <a:solidFill>
                          <a:schemeClr val="tx1"/>
                        </a:solidFill>
                        <a:latin typeface="+mn-lt"/>
                        <a:ea typeface="+mn-ea"/>
                        <a:cs typeface="+mn-cs"/>
                      </a:endParaRPr>
                    </a:p>
                  </a:txBody>
                  <a:tcPr anchor="ctr"/>
                </a:tc>
                <a:tc>
                  <a:txBody>
                    <a:bodyPr/>
                    <a:lstStyle/>
                    <a:p>
                      <a:pPr marL="0" algn="ctr" defTabSz="914400" rtl="0" eaLnBrk="1" latinLnBrk="0" hangingPunct="1"/>
                      <a:r>
                        <a:rPr lang="en-US" sz="1100" kern="1200" dirty="0"/>
                        <a:t>28.19</a:t>
                      </a:r>
                      <a:endParaRPr lang="en-US" sz="1100" kern="1200" dirty="0">
                        <a:solidFill>
                          <a:schemeClr val="dk1"/>
                        </a:solidFill>
                        <a:latin typeface="+mn-lt"/>
                        <a:ea typeface="+mn-ea"/>
                        <a:cs typeface="+mn-cs"/>
                      </a:endParaRPr>
                    </a:p>
                  </a:txBody>
                  <a:tcPr anchor="ctr"/>
                </a:tc>
                <a:tc>
                  <a:txBody>
                    <a:bodyPr/>
                    <a:lstStyle/>
                    <a:p>
                      <a:pPr algn="ctr"/>
                      <a:r>
                        <a:rPr kumimoji="0" lang="en-US" sz="1100" kern="1200" dirty="0"/>
                        <a:t>61.22 (1.22)</a:t>
                      </a:r>
                      <a:endParaRPr kumimoji="0" lang="en-US" sz="1100" kern="1200" dirty="0">
                        <a:solidFill>
                          <a:schemeClr val="dk1"/>
                        </a:solidFill>
                        <a:latin typeface="+mn-lt"/>
                        <a:ea typeface="+mn-ea"/>
                        <a:cs typeface="+mn-cs"/>
                      </a:endParaRPr>
                    </a:p>
                  </a:txBody>
                  <a:tcPr anchor="ctr"/>
                </a:tc>
                <a:tc>
                  <a:txBody>
                    <a:bodyPr/>
                    <a:lstStyle/>
                    <a:p>
                      <a:pPr algn="ctr"/>
                      <a:r>
                        <a:rPr lang="en-US" sz="1100" kern="1200" dirty="0"/>
                        <a:t>51.68</a:t>
                      </a:r>
                      <a:endParaRPr lang="en-US" sz="11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t>TPR&gt;=99.3%</a:t>
                      </a:r>
                    </a:p>
                  </a:txBody>
                  <a:tcPr anchor="ctr"/>
                </a:tc>
                <a:tc vMerge="1">
                  <a:txBody>
                    <a:bodyPr/>
                    <a:lstStyle/>
                    <a:p>
                      <a:pPr algn="ctr"/>
                      <a:endParaRPr lang="en-US" sz="1100" dirty="0"/>
                    </a:p>
                  </a:txBody>
                  <a:tcPr anchor="ctr"/>
                </a:tc>
                <a:tc>
                  <a:txBody>
                    <a:bodyPr/>
                    <a:lstStyle/>
                    <a:p>
                      <a:pPr algn="ctr"/>
                      <a:r>
                        <a:rPr lang="en-US" sz="1100" kern="1200" dirty="0"/>
                        <a:t>2.21 (0.41)</a:t>
                      </a:r>
                      <a:endParaRPr lang="en-US" sz="1100" kern="1200" dirty="0">
                        <a:solidFill>
                          <a:schemeClr val="tx1"/>
                        </a:solidFill>
                        <a:latin typeface="+mn-lt"/>
                        <a:ea typeface="+mn-ea"/>
                        <a:cs typeface="+mn-cs"/>
                      </a:endParaRPr>
                    </a:p>
                  </a:txBody>
                  <a:tcPr anchor="ctr"/>
                </a:tc>
                <a:tc>
                  <a:txBody>
                    <a:bodyPr/>
                    <a:lstStyle/>
                    <a:p>
                      <a:pPr marL="0" algn="ctr" defTabSz="914400" rtl="0" eaLnBrk="1" latinLnBrk="0" hangingPunct="1"/>
                      <a:r>
                        <a:rPr lang="en-US" sz="1100" kern="1200" dirty="0"/>
                        <a:t>32.90</a:t>
                      </a:r>
                      <a:endParaRPr lang="en-US" sz="1100" kern="1200" dirty="0">
                        <a:solidFill>
                          <a:schemeClr val="dk1"/>
                        </a:solidFill>
                        <a:latin typeface="+mn-lt"/>
                        <a:ea typeface="+mn-ea"/>
                        <a:cs typeface="+mn-cs"/>
                      </a:endParaRPr>
                    </a:p>
                  </a:txBody>
                  <a:tcPr anchor="ctr"/>
                </a:tc>
                <a:tc>
                  <a:txBody>
                    <a:bodyPr/>
                    <a:lstStyle/>
                    <a:p>
                      <a:pPr algn="ctr"/>
                      <a:r>
                        <a:rPr kumimoji="0" lang="en-US" sz="1100" kern="1200" dirty="0"/>
                        <a:t>67.23 (0.98)</a:t>
                      </a:r>
                      <a:endParaRPr kumimoji="0" lang="en-US" sz="1100" kern="1200" dirty="0">
                        <a:solidFill>
                          <a:schemeClr val="dk1"/>
                        </a:solidFill>
                        <a:latin typeface="+mn-lt"/>
                        <a:ea typeface="+mn-ea"/>
                        <a:cs typeface="+mn-cs"/>
                      </a:endParaRPr>
                    </a:p>
                  </a:txBody>
                  <a:tcPr anchor="ctr"/>
                </a:tc>
                <a:tc>
                  <a:txBody>
                    <a:bodyPr/>
                    <a:lstStyle/>
                    <a:p>
                      <a:pPr algn="ctr"/>
                      <a:r>
                        <a:rPr lang="en-US" sz="1100" kern="1200" dirty="0"/>
                        <a:t>59.24</a:t>
                      </a:r>
                      <a:endParaRPr lang="en-US" sz="11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t>TPR&gt;=99.5%</a:t>
                      </a:r>
                    </a:p>
                  </a:txBody>
                  <a:tcPr anchor="ctr"/>
                </a:tc>
                <a:tc vMerge="1">
                  <a:txBody>
                    <a:bodyPr/>
                    <a:lstStyle/>
                    <a:p>
                      <a:pPr algn="ctr"/>
                      <a:endParaRPr lang="en-US" sz="1100" dirty="0"/>
                    </a:p>
                  </a:txBody>
                  <a:tcPr anchor="ctr"/>
                </a:tc>
                <a:tc>
                  <a:txBody>
                    <a:bodyPr/>
                    <a:lstStyle/>
                    <a:p>
                      <a:pPr algn="ctr"/>
                      <a:r>
                        <a:rPr lang="en-US" sz="1100" kern="1200" dirty="0"/>
                        <a:t>3.60 (0.31)</a:t>
                      </a:r>
                      <a:endParaRPr lang="en-US" sz="1100" kern="1200" dirty="0">
                        <a:solidFill>
                          <a:schemeClr val="tx1"/>
                        </a:solidFill>
                        <a:latin typeface="+mn-lt"/>
                        <a:ea typeface="+mn-ea"/>
                        <a:cs typeface="+mn-cs"/>
                      </a:endParaRPr>
                    </a:p>
                  </a:txBody>
                  <a:tcPr anchor="ctr"/>
                </a:tc>
                <a:tc>
                  <a:txBody>
                    <a:bodyPr/>
                    <a:lstStyle/>
                    <a:p>
                      <a:pPr marL="0" algn="ctr" defTabSz="914400" rtl="0" eaLnBrk="1" latinLnBrk="0" hangingPunct="1"/>
                      <a:r>
                        <a:rPr lang="en-US" sz="1100" kern="1200" dirty="0"/>
                        <a:t>41.59</a:t>
                      </a:r>
                      <a:endParaRPr lang="en-US" sz="1100" kern="1200" dirty="0">
                        <a:solidFill>
                          <a:schemeClr val="dk1"/>
                        </a:solidFill>
                        <a:latin typeface="+mn-lt"/>
                        <a:ea typeface="+mn-ea"/>
                        <a:cs typeface="+mn-cs"/>
                      </a:endParaRPr>
                    </a:p>
                  </a:txBody>
                  <a:tcPr anchor="ctr"/>
                </a:tc>
                <a:tc>
                  <a:txBody>
                    <a:bodyPr/>
                    <a:lstStyle/>
                    <a:p>
                      <a:pPr algn="ctr"/>
                      <a:r>
                        <a:rPr kumimoji="0" lang="en-US" sz="1100" kern="1200" dirty="0"/>
                        <a:t>75.29 (0.70)</a:t>
                      </a:r>
                      <a:endParaRPr kumimoji="0" lang="en-US" sz="1100" kern="1200" dirty="0">
                        <a:solidFill>
                          <a:schemeClr val="dk1"/>
                        </a:solidFill>
                        <a:latin typeface="+mn-lt"/>
                        <a:ea typeface="+mn-ea"/>
                        <a:cs typeface="+mn-cs"/>
                      </a:endParaRPr>
                    </a:p>
                  </a:txBody>
                  <a:tcPr anchor="ctr"/>
                </a:tc>
                <a:tc>
                  <a:txBody>
                    <a:bodyPr/>
                    <a:lstStyle/>
                    <a:p>
                      <a:pPr algn="ctr"/>
                      <a:r>
                        <a:rPr lang="en-US" sz="1100" kern="1200" dirty="0"/>
                        <a:t>66.81</a:t>
                      </a:r>
                      <a:endParaRPr lang="en-US" sz="1100" kern="1200" dirty="0">
                        <a:solidFill>
                          <a:schemeClr val="dk1"/>
                        </a:solidFill>
                        <a:latin typeface="+mn-lt"/>
                        <a:ea typeface="+mn-ea"/>
                        <a:cs typeface="+mn-cs"/>
                      </a:endParaRPr>
                    </a:p>
                  </a:txBody>
                  <a:tcPr anchor="ctr"/>
                </a:tc>
                <a:extLst>
                  <a:ext uri="{0D108BD9-81ED-4DB2-BD59-A6C34878D82A}">
                    <a16:rowId xmlns:a16="http://schemas.microsoft.com/office/drawing/2014/main" val="1000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t>TPR&gt;=99.7%</a:t>
                      </a:r>
                    </a:p>
                  </a:txBody>
                  <a:tcPr anchor="ctr"/>
                </a:tc>
                <a:tc vMerge="1">
                  <a:txBody>
                    <a:bodyPr/>
                    <a:lstStyle/>
                    <a:p>
                      <a:pPr algn="ctr"/>
                      <a:endParaRPr lang="en-US" sz="1100" dirty="0"/>
                    </a:p>
                  </a:txBody>
                  <a:tcPr anchor="ctr"/>
                </a:tc>
                <a:tc>
                  <a:txBody>
                    <a:bodyPr/>
                    <a:lstStyle/>
                    <a:p>
                      <a:pPr algn="ctr"/>
                      <a:r>
                        <a:rPr lang="en-US" sz="1100" kern="1200" dirty="0"/>
                        <a:t>4.71 (0.40)</a:t>
                      </a:r>
                      <a:endParaRPr lang="en-US" sz="1100" kern="1200" dirty="0">
                        <a:solidFill>
                          <a:schemeClr val="tx1"/>
                        </a:solidFill>
                        <a:latin typeface="+mn-lt"/>
                        <a:ea typeface="+mn-ea"/>
                        <a:cs typeface="+mn-cs"/>
                      </a:endParaRPr>
                    </a:p>
                  </a:txBody>
                  <a:tcPr anchor="ctr"/>
                </a:tc>
                <a:tc>
                  <a:txBody>
                    <a:bodyPr/>
                    <a:lstStyle/>
                    <a:p>
                      <a:pPr marL="0" algn="ctr" defTabSz="914400" rtl="0" eaLnBrk="1" latinLnBrk="0" hangingPunct="1"/>
                      <a:r>
                        <a:rPr lang="en-US" sz="1100" kern="1200" dirty="0"/>
                        <a:t>58.07</a:t>
                      </a:r>
                      <a:endParaRPr lang="en-US" sz="1100" kern="1200" dirty="0">
                        <a:solidFill>
                          <a:schemeClr val="dk1"/>
                        </a:solidFill>
                        <a:latin typeface="+mn-lt"/>
                        <a:ea typeface="+mn-ea"/>
                        <a:cs typeface="+mn-cs"/>
                      </a:endParaRPr>
                    </a:p>
                  </a:txBody>
                  <a:tcPr anchor="ctr"/>
                </a:tc>
                <a:tc>
                  <a:txBody>
                    <a:bodyPr/>
                    <a:lstStyle/>
                    <a:p>
                      <a:pPr algn="ctr"/>
                      <a:r>
                        <a:rPr kumimoji="0" lang="en-US" sz="1100" kern="1200" dirty="0"/>
                        <a:t>82.48 (0.65)</a:t>
                      </a:r>
                      <a:endParaRPr kumimoji="0" lang="en-US" sz="1100" kern="1200" dirty="0">
                        <a:solidFill>
                          <a:schemeClr val="dk1"/>
                        </a:solidFill>
                        <a:latin typeface="+mn-lt"/>
                        <a:ea typeface="+mn-ea"/>
                        <a:cs typeface="+mn-cs"/>
                      </a:endParaRPr>
                    </a:p>
                  </a:txBody>
                  <a:tcPr anchor="ctr"/>
                </a:tc>
                <a:tc>
                  <a:txBody>
                    <a:bodyPr/>
                    <a:lstStyle/>
                    <a:p>
                      <a:pPr algn="ctr"/>
                      <a:r>
                        <a:rPr lang="en-US" sz="1100" kern="1200" dirty="0"/>
                        <a:t>71.43</a:t>
                      </a:r>
                      <a:endParaRPr lang="en-US" sz="1100" kern="1200" dirty="0">
                        <a:solidFill>
                          <a:schemeClr val="dk1"/>
                        </a:solidFill>
                        <a:latin typeface="+mn-lt"/>
                        <a:ea typeface="+mn-ea"/>
                        <a:cs typeface="+mn-cs"/>
                      </a:endParaRPr>
                    </a:p>
                  </a:txBody>
                  <a:tcPr anchor="ctr"/>
                </a:tc>
                <a:extLst>
                  <a:ext uri="{0D108BD9-81ED-4DB2-BD59-A6C34878D82A}">
                    <a16:rowId xmlns:a16="http://schemas.microsoft.com/office/drawing/2014/main" val="1000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kern="1200" dirty="0"/>
                        <a:t>TPR=1</a:t>
                      </a:r>
                      <a:endParaRPr lang="en-US" sz="1100" kern="1200" dirty="0">
                        <a:solidFill>
                          <a:schemeClr val="dk1"/>
                        </a:solidFill>
                        <a:latin typeface="+mn-lt"/>
                        <a:ea typeface="+mn-ea"/>
                        <a:cs typeface="+mn-cs"/>
                      </a:endParaRPr>
                    </a:p>
                  </a:txBody>
                  <a:tcPr anchor="ctr"/>
                </a:tc>
                <a:tc vMerge="1">
                  <a:txBody>
                    <a:bodyPr/>
                    <a:lstStyle/>
                    <a:p>
                      <a:pPr algn="ctr"/>
                      <a:endParaRPr lang="en-US" sz="1100" dirty="0"/>
                    </a:p>
                  </a:txBody>
                  <a:tcPr anchor="ctr"/>
                </a:tc>
                <a:tc>
                  <a:txBody>
                    <a:bodyPr/>
                    <a:lstStyle/>
                    <a:p>
                      <a:pPr algn="ctr"/>
                      <a:r>
                        <a:rPr lang="en-US" sz="1100" kern="1200" dirty="0"/>
                        <a:t>36.80 (2.06)</a:t>
                      </a:r>
                      <a:endParaRPr lang="en-US" sz="11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sz="1100" kern="1200" dirty="0"/>
                        <a:t>98.50</a:t>
                      </a:r>
                      <a:endParaRPr lang="en-US" sz="1100" kern="1200" dirty="0">
                        <a:solidFill>
                          <a:schemeClr val="dk1"/>
                        </a:solidFill>
                        <a:latin typeface="+mn-lt"/>
                        <a:ea typeface="+mn-ea"/>
                        <a:cs typeface="+mn-cs"/>
                      </a:endParaRPr>
                    </a:p>
                  </a:txBody>
                  <a:tcPr anchor="ctr"/>
                </a:tc>
                <a:tc>
                  <a:txBody>
                    <a:bodyPr/>
                    <a:lstStyle/>
                    <a:p>
                      <a:pPr algn="ctr"/>
                      <a:r>
                        <a:rPr kumimoji="0" lang="en-US" sz="1100" kern="1200" dirty="0"/>
                        <a:t>99.16 (0.19)</a:t>
                      </a:r>
                      <a:endParaRPr kumimoji="0" lang="en-US" sz="1100" kern="1200" dirty="0">
                        <a:solidFill>
                          <a:schemeClr val="dk1"/>
                        </a:solidFill>
                        <a:latin typeface="+mn-lt"/>
                        <a:ea typeface="+mn-ea"/>
                        <a:cs typeface="+mn-cs"/>
                      </a:endParaRPr>
                    </a:p>
                  </a:txBody>
                  <a:tcPr anchor="ctr"/>
                </a:tc>
                <a:tc>
                  <a:txBody>
                    <a:bodyPr/>
                    <a:lstStyle/>
                    <a:p>
                      <a:pPr algn="ctr"/>
                      <a:r>
                        <a:rPr lang="en-US" sz="1100" kern="1200" dirty="0"/>
                        <a:t>98.74</a:t>
                      </a:r>
                      <a:endParaRPr lang="en-US" sz="1100" kern="1200" dirty="0">
                        <a:solidFill>
                          <a:schemeClr val="dk1"/>
                        </a:solidFill>
                        <a:latin typeface="+mn-lt"/>
                        <a:ea typeface="+mn-ea"/>
                        <a:cs typeface="+mn-cs"/>
                      </a:endParaRPr>
                    </a:p>
                  </a:txBody>
                  <a:tcPr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187240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CF1CF-0533-0541-BEA7-0548109157D8}"/>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5D2818F1-45E8-9D4C-9027-7528088A1E62}"/>
              </a:ext>
            </a:extLst>
          </p:cNvPr>
          <p:cNvSpPr>
            <a:spLocks noGrp="1"/>
          </p:cNvSpPr>
          <p:nvPr>
            <p:ph idx="1"/>
          </p:nvPr>
        </p:nvSpPr>
        <p:spPr/>
        <p:txBody>
          <a:bodyPr anchor="ctr">
            <a:normAutofit fontScale="92500" lnSpcReduction="20000"/>
          </a:bodyPr>
          <a:lstStyle/>
          <a:p>
            <a:pPr algn="just"/>
            <a:r>
              <a:rPr lang="en-US" dirty="0"/>
              <a:t>He, K., Zhang, X., Ren, S., &amp; Sun, J. (2016). Deep residual learning for image recognition. In </a:t>
            </a:r>
            <a:r>
              <a:rPr lang="en-US" i="1" dirty="0"/>
              <a:t>Proceedings of the IEEE conference on computer vision and pattern recognition</a:t>
            </a:r>
            <a:r>
              <a:rPr lang="en-US" dirty="0"/>
              <a:t> (pp. 770-778).</a:t>
            </a:r>
          </a:p>
          <a:p>
            <a:pPr algn="just"/>
            <a:r>
              <a:rPr lang="en-US" dirty="0" err="1"/>
              <a:t>Simonyan</a:t>
            </a:r>
            <a:r>
              <a:rPr lang="en-US" dirty="0"/>
              <a:t>, K., &amp; Zisserman, A. (2014). Very deep convolutional networks for large-scale image recognition. </a:t>
            </a:r>
            <a:r>
              <a:rPr lang="en-US" i="1" dirty="0" err="1"/>
              <a:t>arXiv</a:t>
            </a:r>
            <a:r>
              <a:rPr lang="en-US" i="1" dirty="0"/>
              <a:t> preprint arXiv:1409.1556</a:t>
            </a:r>
            <a:r>
              <a:rPr lang="en-US" dirty="0"/>
              <a:t>.</a:t>
            </a:r>
          </a:p>
          <a:p>
            <a:pPr algn="just"/>
            <a:r>
              <a:rPr lang="en-HK" dirty="0" err="1"/>
              <a:t>Jaderberg</a:t>
            </a:r>
            <a:r>
              <a:rPr lang="en-HK" dirty="0"/>
              <a:t>, M., </a:t>
            </a:r>
            <a:r>
              <a:rPr lang="en-HK" dirty="0" err="1"/>
              <a:t>Simonyan</a:t>
            </a:r>
            <a:r>
              <a:rPr lang="en-HK" dirty="0"/>
              <a:t>, K., &amp; Zisserman, A. (2015). Spatial transformer networks. In </a:t>
            </a:r>
            <a:r>
              <a:rPr lang="en-HK" i="1" dirty="0"/>
              <a:t>Advances in neural information processing systems</a:t>
            </a:r>
            <a:r>
              <a:rPr lang="en-HK" dirty="0"/>
              <a:t> (pp. 2017-2025).</a:t>
            </a:r>
          </a:p>
          <a:p>
            <a:pPr algn="just"/>
            <a:r>
              <a:rPr lang="en-HK" dirty="0" err="1"/>
              <a:t>Jetley</a:t>
            </a:r>
            <a:r>
              <a:rPr lang="en-HK" dirty="0"/>
              <a:t>, S., Lord, N. A., Lee, N., &amp; </a:t>
            </a:r>
            <a:r>
              <a:rPr lang="en-HK" dirty="0" err="1"/>
              <a:t>Torr</a:t>
            </a:r>
            <a:r>
              <a:rPr lang="en-HK" dirty="0"/>
              <a:t>, P. H. (2018). Learn to pay attention. </a:t>
            </a:r>
            <a:r>
              <a:rPr lang="en-HK" i="1" dirty="0" err="1"/>
              <a:t>arXiv</a:t>
            </a:r>
            <a:r>
              <a:rPr lang="en-HK" i="1" dirty="0"/>
              <a:t> preprint arXiv:1804.02391</a:t>
            </a:r>
            <a:r>
              <a:rPr lang="en-HK" dirty="0"/>
              <a:t>.</a:t>
            </a:r>
          </a:p>
          <a:p>
            <a:pPr algn="just"/>
            <a:r>
              <a:rPr lang="en-US" dirty="0"/>
              <a:t>Huang, L., Zhang, C., &amp; Zhang, H. (2020). Self-Adaptive Training: beyond Empirical Risk Minimization. </a:t>
            </a:r>
            <a:r>
              <a:rPr lang="en-US" i="1" dirty="0" err="1"/>
              <a:t>arXiv</a:t>
            </a:r>
            <a:r>
              <a:rPr lang="en-US" i="1" dirty="0"/>
              <a:t> preprint arXiv:2002.10319</a:t>
            </a:r>
            <a:r>
              <a:rPr lang="en-US" dirty="0"/>
              <a:t>.</a:t>
            </a:r>
          </a:p>
        </p:txBody>
      </p:sp>
    </p:spTree>
    <p:extLst>
      <p:ext uri="{BB962C8B-B14F-4D97-AF65-F5344CB8AC3E}">
        <p14:creationId xmlns:p14="http://schemas.microsoft.com/office/powerpoint/2010/main" val="2738308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306B3-2494-574A-AC26-FBC56BAA13AD}"/>
              </a:ext>
            </a:extLst>
          </p:cNvPr>
          <p:cNvSpPr>
            <a:spLocks noGrp="1"/>
          </p:cNvSpPr>
          <p:nvPr>
            <p:ph type="title"/>
          </p:nvPr>
        </p:nvSpPr>
        <p:spPr/>
        <p:txBody>
          <a:bodyPr/>
          <a:lstStyle/>
          <a:p>
            <a:r>
              <a:rPr lang="en-US" dirty="0"/>
              <a:t>To compare</a:t>
            </a:r>
          </a:p>
        </p:txBody>
      </p:sp>
      <p:sp>
        <p:nvSpPr>
          <p:cNvPr id="3" name="Content Placeholder 2">
            <a:extLst>
              <a:ext uri="{FF2B5EF4-FFF2-40B4-BE49-F238E27FC236}">
                <a16:creationId xmlns:a16="http://schemas.microsoft.com/office/drawing/2014/main" id="{DF2D7311-B6AE-1F40-8228-42037B2CEA23}"/>
              </a:ext>
            </a:extLst>
          </p:cNvPr>
          <p:cNvSpPr>
            <a:spLocks noGrp="1"/>
          </p:cNvSpPr>
          <p:nvPr>
            <p:ph idx="1"/>
          </p:nvPr>
        </p:nvSpPr>
        <p:spPr/>
        <p:txBody>
          <a:bodyPr anchor="ctr"/>
          <a:lstStyle/>
          <a:p>
            <a:pPr algn="just"/>
            <a:r>
              <a:rPr lang="en-US" dirty="0"/>
              <a:t>Models: ResNet18 or VGG19_bn</a:t>
            </a:r>
          </a:p>
          <a:p>
            <a:pPr algn="just"/>
            <a:r>
              <a:rPr lang="en-US" dirty="0"/>
              <a:t>Model modification: None or +STN or +attention map</a:t>
            </a:r>
          </a:p>
        </p:txBody>
      </p:sp>
    </p:spTree>
    <p:extLst>
      <p:ext uri="{BB962C8B-B14F-4D97-AF65-F5344CB8AC3E}">
        <p14:creationId xmlns:p14="http://schemas.microsoft.com/office/powerpoint/2010/main" val="2846165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81AD8-EF5E-7A44-B753-BC80B2E5960F}"/>
              </a:ext>
            </a:extLst>
          </p:cNvPr>
          <p:cNvSpPr>
            <a:spLocks noGrp="1"/>
          </p:cNvSpPr>
          <p:nvPr>
            <p:ph type="title"/>
          </p:nvPr>
        </p:nvSpPr>
        <p:spPr/>
        <p:txBody>
          <a:bodyPr/>
          <a:lstStyle/>
          <a:p>
            <a:r>
              <a:rPr lang="en-US" dirty="0"/>
              <a:t>Spatial transformer networks (STN)</a:t>
            </a:r>
          </a:p>
        </p:txBody>
      </p:sp>
      <p:sp>
        <p:nvSpPr>
          <p:cNvPr id="3" name="Content Placeholder 2">
            <a:extLst>
              <a:ext uri="{FF2B5EF4-FFF2-40B4-BE49-F238E27FC236}">
                <a16:creationId xmlns:a16="http://schemas.microsoft.com/office/drawing/2014/main" id="{EA832C4B-576F-D345-98C7-1D222AFA0518}"/>
              </a:ext>
            </a:extLst>
          </p:cNvPr>
          <p:cNvSpPr>
            <a:spLocks noGrp="1"/>
          </p:cNvSpPr>
          <p:nvPr>
            <p:ph idx="1"/>
          </p:nvPr>
        </p:nvSpPr>
        <p:spPr>
          <a:xfrm>
            <a:off x="2231136" y="2638044"/>
            <a:ext cx="3712899" cy="3101983"/>
          </a:xfrm>
        </p:spPr>
        <p:txBody>
          <a:bodyPr anchor="ctr">
            <a:normAutofit/>
          </a:bodyPr>
          <a:lstStyle/>
          <a:p>
            <a:pPr algn="just"/>
            <a:r>
              <a:rPr lang="en-GB" sz="2000" dirty="0"/>
              <a:t>Learn to predict region of interest and align the same object to the same angle (rotation), magnitude (scaling), and position (translation)</a:t>
            </a:r>
          </a:p>
          <a:p>
            <a:pPr algn="just"/>
            <a:r>
              <a:rPr lang="en-GB" sz="2000" dirty="0"/>
              <a:t>Motivation: to obtain humans ability to recognize the a familiar object regardless of its variations</a:t>
            </a:r>
          </a:p>
        </p:txBody>
      </p:sp>
      <p:pic>
        <p:nvPicPr>
          <p:cNvPr id="5" name="Picture 2" descr="C:\Users\kaiyihuang\Downloads\st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88475" y="2474820"/>
            <a:ext cx="3072389" cy="3428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7205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9BEA3-810C-2749-8C6C-AC1D93561687}"/>
              </a:ext>
            </a:extLst>
          </p:cNvPr>
          <p:cNvSpPr>
            <a:spLocks noGrp="1"/>
          </p:cNvSpPr>
          <p:nvPr>
            <p:ph type="title"/>
          </p:nvPr>
        </p:nvSpPr>
        <p:spPr>
          <a:xfrm>
            <a:off x="804672" y="964692"/>
            <a:ext cx="3066937" cy="1188720"/>
          </a:xfrm>
        </p:spPr>
        <p:txBody>
          <a:bodyPr>
            <a:normAutofit/>
          </a:bodyPr>
          <a:lstStyle/>
          <a:p>
            <a:r>
              <a:rPr lang="en-US"/>
              <a:t>Attention map</a:t>
            </a:r>
            <a:endParaRPr lang="en-US" dirty="0"/>
          </a:p>
        </p:txBody>
      </p:sp>
      <p:sp>
        <p:nvSpPr>
          <p:cNvPr id="35" name="Content Placeholder 8">
            <a:extLst>
              <a:ext uri="{FF2B5EF4-FFF2-40B4-BE49-F238E27FC236}">
                <a16:creationId xmlns:a16="http://schemas.microsoft.com/office/drawing/2014/main" id="{5FC219B6-BA14-4F02-860F-79C60F64ADA2}"/>
              </a:ext>
            </a:extLst>
          </p:cNvPr>
          <p:cNvSpPr>
            <a:spLocks noGrp="1"/>
          </p:cNvSpPr>
          <p:nvPr>
            <p:ph idx="1"/>
          </p:nvPr>
        </p:nvSpPr>
        <p:spPr>
          <a:xfrm>
            <a:off x="803244" y="2638044"/>
            <a:ext cx="3063765" cy="3263206"/>
          </a:xfrm>
        </p:spPr>
        <p:txBody>
          <a:bodyPr anchor="ctr">
            <a:normAutofit fontScale="92500" lnSpcReduction="20000"/>
          </a:bodyPr>
          <a:lstStyle/>
          <a:p>
            <a:pPr algn="just"/>
            <a:r>
              <a:rPr lang="en-US" dirty="0"/>
              <a:t>Insert attention networks amid conv layers and output feature maps</a:t>
            </a:r>
          </a:p>
          <a:p>
            <a:pPr algn="just"/>
            <a:r>
              <a:rPr lang="en-US" dirty="0"/>
              <a:t>Combine the feature maps (L) with the last vector (G) before the last fully connected layer and pass it through the classifier, so high resolution features are preserved till the end</a:t>
            </a:r>
          </a:p>
          <a:p>
            <a:pPr algn="just"/>
            <a:r>
              <a:rPr lang="en-US" dirty="0"/>
              <a:t>Each L acting on G learns regions of interest by returning an attention map (A)</a:t>
            </a:r>
          </a:p>
          <a:p>
            <a:pPr algn="just"/>
            <a:endParaRPr lang="en-US" dirty="0"/>
          </a:p>
        </p:txBody>
      </p:sp>
      <p:sp>
        <p:nvSpPr>
          <p:cNvPr id="36" name="Rectangle 18">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20">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ell phone&#10;&#10;Description automatically generated">
            <a:extLst>
              <a:ext uri="{FF2B5EF4-FFF2-40B4-BE49-F238E27FC236}">
                <a16:creationId xmlns:a16="http://schemas.microsoft.com/office/drawing/2014/main" id="{748FDCCB-5B3C-9944-910E-BAB43F2D54AF}"/>
              </a:ext>
            </a:extLst>
          </p:cNvPr>
          <p:cNvPicPr>
            <a:picLocks noChangeAspect="1"/>
          </p:cNvPicPr>
          <p:nvPr/>
        </p:nvPicPr>
        <p:blipFill>
          <a:blip r:embed="rId2"/>
          <a:stretch>
            <a:fillRect/>
          </a:stretch>
        </p:blipFill>
        <p:spPr>
          <a:xfrm>
            <a:off x="4823366" y="2024098"/>
            <a:ext cx="6227064" cy="2817746"/>
          </a:xfrm>
          <a:prstGeom prst="rect">
            <a:avLst/>
          </a:prstGeom>
        </p:spPr>
      </p:pic>
    </p:spTree>
    <p:extLst>
      <p:ext uri="{BB962C8B-B14F-4D97-AF65-F5344CB8AC3E}">
        <p14:creationId xmlns:p14="http://schemas.microsoft.com/office/powerpoint/2010/main" val="2709916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17D7B-74D3-DB4E-8E19-81961979E404}"/>
              </a:ext>
            </a:extLst>
          </p:cNvPr>
          <p:cNvSpPr>
            <a:spLocks noGrp="1"/>
          </p:cNvSpPr>
          <p:nvPr>
            <p:ph type="title"/>
          </p:nvPr>
        </p:nvSpPr>
        <p:spPr/>
        <p:txBody>
          <a:bodyPr/>
          <a:lstStyle/>
          <a:p>
            <a:r>
              <a:rPr lang="en-US" dirty="0"/>
              <a:t>test RESULTS (778 of 3830 bad)</a:t>
            </a:r>
            <a:br>
              <a:rPr lang="en-US" dirty="0"/>
            </a:br>
            <a:r>
              <a:rPr lang="en-US" dirty="0"/>
              <a:t>with random preprocessing</a:t>
            </a:r>
          </a:p>
        </p:txBody>
      </p:sp>
      <p:graphicFrame>
        <p:nvGraphicFramePr>
          <p:cNvPr id="5" name="Content Placeholder 4"/>
          <p:cNvGraphicFramePr>
            <a:graphicFrameLocks/>
          </p:cNvGraphicFramePr>
          <p:nvPr>
            <p:extLst>
              <p:ext uri="{D42A27DB-BD31-4B8C-83A1-F6EECF244321}">
                <p14:modId xmlns:p14="http://schemas.microsoft.com/office/powerpoint/2010/main" val="3505311332"/>
              </p:ext>
            </p:extLst>
          </p:nvPr>
        </p:nvGraphicFramePr>
        <p:xfrm>
          <a:off x="2094383" y="2432803"/>
          <a:ext cx="8003233" cy="2595880"/>
        </p:xfrm>
        <a:graphic>
          <a:graphicData uri="http://schemas.openxmlformats.org/drawingml/2006/table">
            <a:tbl>
              <a:tblPr firstRow="1" bandRow="1">
                <a:tableStyleId>{21E4AEA4-8DFA-4A89-87EB-49C32662AFE0}</a:tableStyleId>
              </a:tblPr>
              <a:tblGrid>
                <a:gridCol w="1143319">
                  <a:extLst>
                    <a:ext uri="{9D8B030D-6E8A-4147-A177-3AD203B41FA5}">
                      <a16:colId xmlns:a16="http://schemas.microsoft.com/office/drawing/2014/main" val="20000"/>
                    </a:ext>
                  </a:extLst>
                </a:gridCol>
                <a:gridCol w="1143319">
                  <a:extLst>
                    <a:ext uri="{9D8B030D-6E8A-4147-A177-3AD203B41FA5}">
                      <a16:colId xmlns:a16="http://schemas.microsoft.com/office/drawing/2014/main" val="20001"/>
                    </a:ext>
                  </a:extLst>
                </a:gridCol>
                <a:gridCol w="1143319">
                  <a:extLst>
                    <a:ext uri="{9D8B030D-6E8A-4147-A177-3AD203B41FA5}">
                      <a16:colId xmlns:a16="http://schemas.microsoft.com/office/drawing/2014/main" val="20002"/>
                    </a:ext>
                  </a:extLst>
                </a:gridCol>
                <a:gridCol w="1143319">
                  <a:extLst>
                    <a:ext uri="{9D8B030D-6E8A-4147-A177-3AD203B41FA5}">
                      <a16:colId xmlns:a16="http://schemas.microsoft.com/office/drawing/2014/main" val="20003"/>
                    </a:ext>
                  </a:extLst>
                </a:gridCol>
                <a:gridCol w="1143319">
                  <a:extLst>
                    <a:ext uri="{9D8B030D-6E8A-4147-A177-3AD203B41FA5}">
                      <a16:colId xmlns:a16="http://schemas.microsoft.com/office/drawing/2014/main" val="20004"/>
                    </a:ext>
                  </a:extLst>
                </a:gridCol>
                <a:gridCol w="1143319">
                  <a:extLst>
                    <a:ext uri="{9D8B030D-6E8A-4147-A177-3AD203B41FA5}">
                      <a16:colId xmlns:a16="http://schemas.microsoft.com/office/drawing/2014/main" val="20005"/>
                    </a:ext>
                  </a:extLst>
                </a:gridCol>
                <a:gridCol w="1143319">
                  <a:extLst>
                    <a:ext uri="{9D8B030D-6E8A-4147-A177-3AD203B41FA5}">
                      <a16:colId xmlns:a16="http://schemas.microsoft.com/office/drawing/2014/main" val="20006"/>
                    </a:ext>
                  </a:extLst>
                </a:gridCol>
              </a:tblGrid>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t> % (</a:t>
                      </a:r>
                      <a:r>
                        <a:rPr lang="en-US" sz="1100" dirty="0" err="1"/>
                        <a:t>std</a:t>
                      </a:r>
                      <a:r>
                        <a:rPr lang="en-US" sz="1100" dirty="0"/>
                        <a:t> 10-2)</a:t>
                      </a:r>
                    </a:p>
                  </a:txBody>
                  <a:tcPr anchor="ctr"/>
                </a:tc>
                <a:tc hMerge="1">
                  <a:txBody>
                    <a:bodyPr/>
                    <a:lstStyle/>
                    <a:p>
                      <a:pPr algn="ctr"/>
                      <a:endParaRPr lang="en-US" dirty="0"/>
                    </a:p>
                  </a:txBody>
                  <a:tcPr anchor="ctr"/>
                </a:tc>
                <a:tc>
                  <a:txBody>
                    <a:bodyPr/>
                    <a:lstStyle/>
                    <a:p>
                      <a:pPr algn="ctr"/>
                      <a:r>
                        <a:rPr lang="en-US" sz="1100" dirty="0"/>
                        <a:t>RESNET18</a:t>
                      </a:r>
                    </a:p>
                  </a:txBody>
                  <a:tcPr anchor="ctr"/>
                </a:tc>
                <a:tc>
                  <a:txBody>
                    <a:bodyPr/>
                    <a:lstStyle/>
                    <a:p>
                      <a:pPr algn="ctr"/>
                      <a:r>
                        <a:rPr lang="en-US" sz="1100" dirty="0"/>
                        <a:t>VGG19_BN</a:t>
                      </a:r>
                    </a:p>
                  </a:txBody>
                  <a:tcPr anchor="ctr"/>
                </a:tc>
                <a:tc>
                  <a:txBody>
                    <a:bodyPr/>
                    <a:lstStyle/>
                    <a:p>
                      <a:pPr algn="ctr"/>
                      <a:r>
                        <a:rPr lang="en-US" sz="1100" dirty="0"/>
                        <a:t>R_STN</a:t>
                      </a:r>
                    </a:p>
                  </a:txBody>
                  <a:tcPr anchor="ctr"/>
                </a:tc>
                <a:tc>
                  <a:txBody>
                    <a:bodyPr/>
                    <a:lstStyle/>
                    <a:p>
                      <a:pPr algn="ctr"/>
                      <a:r>
                        <a:rPr lang="en-US" sz="1100" dirty="0"/>
                        <a:t>VGG_STN</a:t>
                      </a:r>
                      <a:endParaRPr lang="en-US" sz="1100" dirty="0">
                        <a:solidFill>
                          <a:schemeClr val="bg1"/>
                        </a:solidFill>
                      </a:endParaRPr>
                    </a:p>
                  </a:txBody>
                  <a:tcPr anchor="ctr"/>
                </a:tc>
                <a:tc>
                  <a:txBody>
                    <a:bodyPr/>
                    <a:lstStyle/>
                    <a:p>
                      <a:pPr algn="ctr"/>
                      <a:r>
                        <a:rPr lang="en-US" sz="1100" dirty="0"/>
                        <a:t>R_ATT</a:t>
                      </a:r>
                    </a:p>
                  </a:txBody>
                  <a:tcPr anchor="ctr"/>
                </a:tc>
                <a:extLst>
                  <a:ext uri="{0D108BD9-81ED-4DB2-BD59-A6C34878D82A}">
                    <a16:rowId xmlns:a16="http://schemas.microsoft.com/office/drawing/2014/main" val="10000"/>
                  </a:ext>
                </a:extLst>
              </a:tr>
              <a:tr h="370840">
                <a:tc gridSpan="2">
                  <a:txBody>
                    <a:bodyPr/>
                    <a:lstStyle/>
                    <a:p>
                      <a:pPr algn="ctr"/>
                      <a:r>
                        <a:rPr lang="en-US" sz="1100" dirty="0"/>
                        <a:t>AUC</a:t>
                      </a:r>
                    </a:p>
                  </a:txBody>
                  <a:tcPr anchor="ctr"/>
                </a:tc>
                <a:tc hMerge="1">
                  <a:txBody>
                    <a:bodyPr/>
                    <a:lstStyle/>
                    <a:p>
                      <a:pPr algn="ctr"/>
                      <a:endParaRPr lang="en-US" sz="1800" dirty="0"/>
                    </a:p>
                  </a:txBody>
                  <a:tcPr anchor="ctr"/>
                </a:tc>
                <a:tc>
                  <a:txBody>
                    <a:bodyPr/>
                    <a:lstStyle/>
                    <a:p>
                      <a:pPr algn="ctr"/>
                      <a:r>
                        <a:rPr lang="en-US" sz="1100" kern="1200" dirty="0"/>
                        <a:t>99.83 (0.00)</a:t>
                      </a:r>
                      <a:endParaRPr lang="en-US" sz="1100" kern="1200" dirty="0">
                        <a:solidFill>
                          <a:srgbClr val="FF0000"/>
                        </a:solidFill>
                        <a:latin typeface="+mn-lt"/>
                        <a:ea typeface="+mn-ea"/>
                        <a:cs typeface="+mn-cs"/>
                      </a:endParaRPr>
                    </a:p>
                  </a:txBody>
                  <a:tcPr anchor="ctr"/>
                </a:tc>
                <a:tc>
                  <a:txBody>
                    <a:bodyPr/>
                    <a:lstStyle/>
                    <a:p>
                      <a:pPr algn="ctr"/>
                      <a:r>
                        <a:rPr lang="en-US" sz="1100" dirty="0"/>
                        <a:t>99.66 (0.007)</a:t>
                      </a:r>
                    </a:p>
                  </a:txBody>
                  <a:tcPr anchor="ctr"/>
                </a:tc>
                <a:tc>
                  <a:txBody>
                    <a:bodyPr/>
                    <a:lstStyle/>
                    <a:p>
                      <a:pPr algn="ctr"/>
                      <a:r>
                        <a:rPr lang="en-US" sz="1100" dirty="0"/>
                        <a:t>99.70 (0.04)</a:t>
                      </a:r>
                    </a:p>
                  </a:txBody>
                  <a:tcPr anchor="ctr"/>
                </a:tc>
                <a:tc>
                  <a:txBody>
                    <a:bodyPr/>
                    <a:lstStyle/>
                    <a:p>
                      <a:pPr algn="ctr"/>
                      <a:r>
                        <a:rPr lang="en-US" sz="1100" dirty="0"/>
                        <a:t>99.83</a:t>
                      </a:r>
                      <a:endParaRPr lang="en-US" sz="1100" dirty="0">
                        <a:solidFill>
                          <a:srgbClr val="FF0000"/>
                        </a:solidFill>
                      </a:endParaRPr>
                    </a:p>
                  </a:txBody>
                  <a:tcPr anchor="ctr"/>
                </a:tc>
                <a:tc>
                  <a:txBody>
                    <a:bodyPr/>
                    <a:lstStyle/>
                    <a:p>
                      <a:pPr algn="ctr"/>
                      <a:r>
                        <a:rPr lang="en-US" sz="1100" dirty="0"/>
                        <a:t>99.63</a:t>
                      </a:r>
                    </a:p>
                  </a:txBody>
                  <a:tcPr anchor="ctr"/>
                </a:tc>
                <a:extLst>
                  <a:ext uri="{0D108BD9-81ED-4DB2-BD59-A6C34878D82A}">
                    <a16:rowId xmlns:a16="http://schemas.microsoft.com/office/drawing/2014/main" val="10001"/>
                  </a:ext>
                </a:extLst>
              </a:tr>
              <a:tr h="370840">
                <a:tc>
                  <a:txBody>
                    <a:bodyPr/>
                    <a:lstStyle/>
                    <a:p>
                      <a:pPr algn="ctr"/>
                      <a:r>
                        <a:rPr lang="en-US" sz="1100" kern="1200" dirty="0"/>
                        <a:t>TPR&gt;=99.1%</a:t>
                      </a:r>
                      <a:endParaRPr lang="en-US" sz="1100" kern="1200" dirty="0">
                        <a:solidFill>
                          <a:schemeClr val="dk1"/>
                        </a:solidFill>
                        <a:latin typeface="+mn-lt"/>
                        <a:ea typeface="+mn-ea"/>
                        <a:cs typeface="+mn-cs"/>
                      </a:endParaRPr>
                    </a:p>
                  </a:txBody>
                  <a:tcPr anchor="ctr"/>
                </a:tc>
                <a:tc rowSpan="5">
                  <a:txBody>
                    <a:bodyPr/>
                    <a:lstStyle/>
                    <a:p>
                      <a:pPr algn="ctr"/>
                      <a:r>
                        <a:rPr lang="en-US" sz="1100" dirty="0"/>
                        <a:t>FPR</a:t>
                      </a:r>
                    </a:p>
                  </a:txBody>
                  <a:tcPr anchor="ctr"/>
                </a:tc>
                <a:tc>
                  <a:txBody>
                    <a:bodyPr/>
                    <a:lstStyle/>
                    <a:p>
                      <a:pPr algn="ctr"/>
                      <a:r>
                        <a:rPr lang="en-US" sz="1100" kern="1200" dirty="0"/>
                        <a:t>1.25 (0.08)</a:t>
                      </a:r>
                      <a:endParaRPr lang="en-US" sz="1100" kern="1200" dirty="0">
                        <a:solidFill>
                          <a:srgbClr val="FF0000"/>
                        </a:solidFill>
                        <a:latin typeface="+mn-lt"/>
                        <a:ea typeface="+mn-ea"/>
                        <a:cs typeface="+mn-cs"/>
                      </a:endParaRPr>
                    </a:p>
                  </a:txBody>
                  <a:tcPr anchor="ctr"/>
                </a:tc>
                <a:tc>
                  <a:txBody>
                    <a:bodyPr/>
                    <a:lstStyle/>
                    <a:p>
                      <a:pPr algn="ctr"/>
                      <a:r>
                        <a:rPr lang="en-US" sz="1100" dirty="0"/>
                        <a:t>1.60 (0.137)</a:t>
                      </a:r>
                    </a:p>
                  </a:txBody>
                  <a:tcPr anchor="ctr"/>
                </a:tc>
                <a:tc>
                  <a:txBody>
                    <a:bodyPr/>
                    <a:lstStyle/>
                    <a:p>
                      <a:pPr algn="ctr"/>
                      <a:r>
                        <a:rPr lang="en-US" sz="1100" dirty="0"/>
                        <a:t>3.70 (0.85)</a:t>
                      </a:r>
                    </a:p>
                  </a:txBody>
                  <a:tcPr anchor="ctr"/>
                </a:tc>
                <a:tc>
                  <a:txBody>
                    <a:bodyPr/>
                    <a:lstStyle/>
                    <a:p>
                      <a:pPr algn="ctr"/>
                      <a:r>
                        <a:rPr lang="en-US" sz="1100" kern="1200" dirty="0"/>
                        <a:t>2.78</a:t>
                      </a:r>
                      <a:endParaRPr lang="en-US" sz="1100" kern="1200" dirty="0">
                        <a:solidFill>
                          <a:schemeClr val="dk1"/>
                        </a:solidFill>
                        <a:latin typeface="+mn-lt"/>
                        <a:ea typeface="+mn-ea"/>
                        <a:cs typeface="+mn-cs"/>
                      </a:endParaRPr>
                    </a:p>
                  </a:txBody>
                  <a:tcPr anchor="ctr"/>
                </a:tc>
                <a:tc>
                  <a:txBody>
                    <a:bodyPr/>
                    <a:lstStyle/>
                    <a:p>
                      <a:pPr algn="ctr"/>
                      <a:r>
                        <a:rPr lang="en-US" sz="1100" dirty="0"/>
                        <a:t>4.39</a:t>
                      </a:r>
                    </a:p>
                  </a:txBody>
                  <a:tcPr anchor="ctr"/>
                </a:tc>
                <a:extLst>
                  <a:ext uri="{0D108BD9-81ED-4DB2-BD59-A6C34878D82A}">
                    <a16:rowId xmlns:a16="http://schemas.microsoft.com/office/drawing/2014/main" val="1000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t>TPR&gt;=99.3%</a:t>
                      </a:r>
                    </a:p>
                  </a:txBody>
                  <a:tcPr anchor="ctr"/>
                </a:tc>
                <a:tc vMerge="1">
                  <a:txBody>
                    <a:bodyPr/>
                    <a:lstStyle/>
                    <a:p>
                      <a:pPr algn="ctr"/>
                      <a:endParaRPr lang="en-US" sz="1100" dirty="0"/>
                    </a:p>
                  </a:txBody>
                  <a:tcPr anchor="ctr"/>
                </a:tc>
                <a:tc>
                  <a:txBody>
                    <a:bodyPr/>
                    <a:lstStyle/>
                    <a:p>
                      <a:pPr algn="ctr"/>
                      <a:r>
                        <a:rPr lang="en-US" sz="1100" kern="1200" dirty="0"/>
                        <a:t>2.21 (0.41)</a:t>
                      </a:r>
                      <a:endParaRPr lang="en-US" sz="1100" kern="1200" dirty="0">
                        <a:solidFill>
                          <a:srgbClr val="FF0000"/>
                        </a:solidFill>
                        <a:latin typeface="+mn-lt"/>
                        <a:ea typeface="+mn-ea"/>
                        <a:cs typeface="+mn-cs"/>
                      </a:endParaRPr>
                    </a:p>
                  </a:txBody>
                  <a:tcPr anchor="ctr"/>
                </a:tc>
                <a:tc>
                  <a:txBody>
                    <a:bodyPr/>
                    <a:lstStyle/>
                    <a:p>
                      <a:pPr algn="ctr"/>
                      <a:r>
                        <a:rPr lang="en-US" sz="1100" dirty="0"/>
                        <a:t>1.80 (0.138)</a:t>
                      </a:r>
                    </a:p>
                  </a:txBody>
                  <a:tcPr anchor="ctr"/>
                </a:tc>
                <a:tc>
                  <a:txBody>
                    <a:bodyPr/>
                    <a:lstStyle/>
                    <a:p>
                      <a:pPr algn="ctr"/>
                      <a:r>
                        <a:rPr lang="en-US" sz="1100" dirty="0"/>
                        <a:t>6.85 (2.62)</a:t>
                      </a:r>
                    </a:p>
                  </a:txBody>
                  <a:tcPr anchor="ctr"/>
                </a:tc>
                <a:tc>
                  <a:txBody>
                    <a:bodyPr/>
                    <a:lstStyle/>
                    <a:p>
                      <a:pPr algn="ctr"/>
                      <a:r>
                        <a:rPr lang="en-US" sz="1100" kern="1200" dirty="0"/>
                        <a:t>3.76</a:t>
                      </a:r>
                      <a:endParaRPr lang="en-US" sz="1100" kern="1200" dirty="0">
                        <a:solidFill>
                          <a:schemeClr val="dk1"/>
                        </a:solidFill>
                        <a:latin typeface="+mn-lt"/>
                        <a:ea typeface="+mn-ea"/>
                        <a:cs typeface="+mn-cs"/>
                      </a:endParaRPr>
                    </a:p>
                  </a:txBody>
                  <a:tcPr anchor="ctr"/>
                </a:tc>
                <a:tc>
                  <a:txBody>
                    <a:bodyPr/>
                    <a:lstStyle/>
                    <a:p>
                      <a:pPr algn="ctr"/>
                      <a:r>
                        <a:rPr lang="en-US" sz="1100" dirty="0"/>
                        <a:t>5.04</a:t>
                      </a:r>
                    </a:p>
                  </a:txBody>
                  <a:tcPr anchor="ctr"/>
                </a:tc>
                <a:extLst>
                  <a:ext uri="{0D108BD9-81ED-4DB2-BD59-A6C34878D82A}">
                    <a16:rowId xmlns:a16="http://schemas.microsoft.com/office/drawing/2014/main" val="1000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t>TPR&gt;=99.5%</a:t>
                      </a:r>
                    </a:p>
                  </a:txBody>
                  <a:tcPr anchor="ctr"/>
                </a:tc>
                <a:tc vMerge="1">
                  <a:txBody>
                    <a:bodyPr/>
                    <a:lstStyle/>
                    <a:p>
                      <a:pPr algn="ctr"/>
                      <a:endParaRPr lang="en-US" sz="1100" dirty="0"/>
                    </a:p>
                  </a:txBody>
                  <a:tcPr anchor="ctr"/>
                </a:tc>
                <a:tc>
                  <a:txBody>
                    <a:bodyPr/>
                    <a:lstStyle/>
                    <a:p>
                      <a:pPr algn="ctr"/>
                      <a:r>
                        <a:rPr lang="en-US" sz="1100" kern="1200" dirty="0"/>
                        <a:t>3.60 (0.31)</a:t>
                      </a:r>
                      <a:endParaRPr lang="en-US" sz="1100" kern="1200" dirty="0">
                        <a:solidFill>
                          <a:srgbClr val="FF0000"/>
                        </a:solidFill>
                        <a:latin typeface="+mn-lt"/>
                        <a:ea typeface="+mn-ea"/>
                        <a:cs typeface="+mn-cs"/>
                      </a:endParaRPr>
                    </a:p>
                  </a:txBody>
                  <a:tcPr anchor="ctr"/>
                </a:tc>
                <a:tc>
                  <a:txBody>
                    <a:bodyPr/>
                    <a:lstStyle/>
                    <a:p>
                      <a:pPr algn="ctr"/>
                      <a:r>
                        <a:rPr lang="en-US" sz="1100" dirty="0"/>
                        <a:t>8.06 (0.390)</a:t>
                      </a:r>
                    </a:p>
                  </a:txBody>
                  <a:tcPr anchor="ctr"/>
                </a:tc>
                <a:tc>
                  <a:txBody>
                    <a:bodyPr/>
                    <a:lstStyle/>
                    <a:p>
                      <a:pPr algn="ctr"/>
                      <a:r>
                        <a:rPr lang="en-US" sz="1100" dirty="0"/>
                        <a:t>13.70 (3.99)</a:t>
                      </a:r>
                    </a:p>
                  </a:txBody>
                  <a:tcPr anchor="ctr"/>
                </a:tc>
                <a:tc>
                  <a:txBody>
                    <a:bodyPr/>
                    <a:lstStyle/>
                    <a:p>
                      <a:pPr algn="ctr"/>
                      <a:r>
                        <a:rPr lang="en-US" sz="1100" kern="1200" dirty="0"/>
                        <a:t>6.38</a:t>
                      </a:r>
                      <a:endParaRPr lang="en-US" sz="1100" kern="1200" dirty="0">
                        <a:solidFill>
                          <a:schemeClr val="dk1"/>
                        </a:solidFill>
                        <a:latin typeface="+mn-lt"/>
                        <a:ea typeface="+mn-ea"/>
                        <a:cs typeface="+mn-cs"/>
                      </a:endParaRPr>
                    </a:p>
                  </a:txBody>
                  <a:tcPr anchor="ctr"/>
                </a:tc>
                <a:tc>
                  <a:txBody>
                    <a:bodyPr/>
                    <a:lstStyle/>
                    <a:p>
                      <a:pPr algn="ctr"/>
                      <a:r>
                        <a:rPr lang="en-US" sz="1100" dirty="0"/>
                        <a:t>11.10</a:t>
                      </a:r>
                    </a:p>
                  </a:txBody>
                  <a:tcPr anchor="ctr"/>
                </a:tc>
                <a:extLst>
                  <a:ext uri="{0D108BD9-81ED-4DB2-BD59-A6C34878D82A}">
                    <a16:rowId xmlns:a16="http://schemas.microsoft.com/office/drawing/2014/main" val="1000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t>TPR&gt;=99.7%</a:t>
                      </a:r>
                    </a:p>
                  </a:txBody>
                  <a:tcPr anchor="ctr"/>
                </a:tc>
                <a:tc vMerge="1">
                  <a:txBody>
                    <a:bodyPr/>
                    <a:lstStyle/>
                    <a:p>
                      <a:pPr algn="ctr"/>
                      <a:endParaRPr lang="en-US" sz="1100" dirty="0"/>
                    </a:p>
                  </a:txBody>
                  <a:tcPr anchor="ctr"/>
                </a:tc>
                <a:tc>
                  <a:txBody>
                    <a:bodyPr/>
                    <a:lstStyle/>
                    <a:p>
                      <a:pPr algn="ctr"/>
                      <a:r>
                        <a:rPr lang="en-US" sz="1100" kern="1200" dirty="0"/>
                        <a:t>4.71 (0.40)</a:t>
                      </a:r>
                      <a:endParaRPr lang="en-US" sz="1100" kern="1200" dirty="0">
                        <a:solidFill>
                          <a:srgbClr val="FF0000"/>
                        </a:solidFill>
                        <a:latin typeface="+mn-lt"/>
                        <a:ea typeface="+mn-ea"/>
                        <a:cs typeface="+mn-cs"/>
                      </a:endParaRPr>
                    </a:p>
                  </a:txBody>
                  <a:tcPr anchor="ctr"/>
                </a:tc>
                <a:tc>
                  <a:txBody>
                    <a:bodyPr/>
                    <a:lstStyle/>
                    <a:p>
                      <a:pPr algn="ctr"/>
                      <a:r>
                        <a:rPr lang="en-US" sz="1100" dirty="0"/>
                        <a:t>16.67 (0.821)</a:t>
                      </a:r>
                    </a:p>
                  </a:txBody>
                  <a:tcPr anchor="ctr"/>
                </a:tc>
                <a:tc>
                  <a:txBody>
                    <a:bodyPr/>
                    <a:lstStyle/>
                    <a:p>
                      <a:pPr algn="ctr"/>
                      <a:r>
                        <a:rPr lang="en-US" sz="1100" dirty="0"/>
                        <a:t>23.81 (9.04)</a:t>
                      </a:r>
                    </a:p>
                  </a:txBody>
                  <a:tcPr anchor="ctr"/>
                </a:tc>
                <a:tc>
                  <a:txBody>
                    <a:bodyPr/>
                    <a:lstStyle/>
                    <a:p>
                      <a:pPr algn="ctr"/>
                      <a:r>
                        <a:rPr lang="en-US" sz="1100" kern="1200" dirty="0"/>
                        <a:t>7.72</a:t>
                      </a:r>
                      <a:endParaRPr lang="en-US" sz="1100" kern="1200" dirty="0">
                        <a:solidFill>
                          <a:schemeClr val="dk1"/>
                        </a:solidFill>
                        <a:latin typeface="+mn-lt"/>
                        <a:ea typeface="+mn-ea"/>
                        <a:cs typeface="+mn-cs"/>
                      </a:endParaRPr>
                    </a:p>
                  </a:txBody>
                  <a:tcPr anchor="ctr"/>
                </a:tc>
                <a:tc>
                  <a:txBody>
                    <a:bodyPr/>
                    <a:lstStyle/>
                    <a:p>
                      <a:pPr algn="ctr"/>
                      <a:r>
                        <a:rPr lang="en-US" sz="1100" dirty="0"/>
                        <a:t>30.50</a:t>
                      </a:r>
                    </a:p>
                  </a:txBody>
                  <a:tcPr anchor="ctr"/>
                </a:tc>
                <a:extLst>
                  <a:ext uri="{0D108BD9-81ED-4DB2-BD59-A6C34878D82A}">
                    <a16:rowId xmlns:a16="http://schemas.microsoft.com/office/drawing/2014/main" val="1000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kern="1200" dirty="0"/>
                        <a:t>TPR=1</a:t>
                      </a:r>
                      <a:endParaRPr lang="en-US" sz="1100" kern="1200" dirty="0">
                        <a:solidFill>
                          <a:schemeClr val="dk1"/>
                        </a:solidFill>
                        <a:latin typeface="+mn-lt"/>
                        <a:ea typeface="+mn-ea"/>
                        <a:cs typeface="+mn-cs"/>
                      </a:endParaRPr>
                    </a:p>
                  </a:txBody>
                  <a:tcPr anchor="ctr"/>
                </a:tc>
                <a:tc vMerge="1">
                  <a:txBody>
                    <a:bodyPr/>
                    <a:lstStyle/>
                    <a:p>
                      <a:pPr algn="ctr"/>
                      <a:endParaRPr lang="en-US" sz="1100" dirty="0"/>
                    </a:p>
                  </a:txBody>
                  <a:tcPr anchor="ctr"/>
                </a:tc>
                <a:tc>
                  <a:txBody>
                    <a:bodyPr/>
                    <a:lstStyle/>
                    <a:p>
                      <a:pPr algn="ctr"/>
                      <a:r>
                        <a:rPr lang="en-US" sz="1100" kern="1200" dirty="0"/>
                        <a:t>36.80 (2.06)</a:t>
                      </a:r>
                      <a:endParaRPr lang="en-US" sz="1100" kern="1200" dirty="0">
                        <a:solidFill>
                          <a:schemeClr val="dk1"/>
                        </a:solidFill>
                        <a:latin typeface="+mn-lt"/>
                        <a:ea typeface="+mn-ea"/>
                        <a:cs typeface="+mn-cs"/>
                      </a:endParaRPr>
                    </a:p>
                  </a:txBody>
                  <a:tcPr anchor="ctr"/>
                </a:tc>
                <a:tc>
                  <a:txBody>
                    <a:bodyPr/>
                    <a:lstStyle/>
                    <a:p>
                      <a:pPr algn="ctr"/>
                      <a:r>
                        <a:rPr lang="en-US" sz="1100" dirty="0"/>
                        <a:t>100.00 (0.0)</a:t>
                      </a:r>
                    </a:p>
                  </a:txBody>
                  <a:tcPr anchor="ctr"/>
                </a:tc>
                <a:tc>
                  <a:txBody>
                    <a:bodyPr/>
                    <a:lstStyle/>
                    <a:p>
                      <a:pPr algn="ctr"/>
                      <a:r>
                        <a:rPr lang="en-US" sz="1100" dirty="0"/>
                        <a:t>43.40 (10.63)</a:t>
                      </a:r>
                    </a:p>
                  </a:txBody>
                  <a:tcPr anchor="ctr"/>
                </a:tc>
                <a:tc>
                  <a:txBody>
                    <a:bodyPr/>
                    <a:lstStyle/>
                    <a:p>
                      <a:pPr algn="ctr"/>
                      <a:r>
                        <a:rPr lang="en-US" sz="1100" dirty="0"/>
                        <a:t>23.14</a:t>
                      </a:r>
                      <a:endParaRPr lang="en-US" sz="1100" dirty="0">
                        <a:solidFill>
                          <a:srgbClr val="FF0000"/>
                        </a:solidFill>
                      </a:endParaRPr>
                    </a:p>
                  </a:txBody>
                  <a:tcPr anchor="ctr"/>
                </a:tc>
                <a:tc>
                  <a:txBody>
                    <a:bodyPr/>
                    <a:lstStyle/>
                    <a:p>
                      <a:pPr algn="ctr"/>
                      <a:r>
                        <a:rPr lang="en-US" sz="1100" dirty="0"/>
                        <a:t>48.87</a:t>
                      </a:r>
                    </a:p>
                  </a:txBody>
                  <a:tcPr anchor="ctr"/>
                </a:tc>
                <a:extLst>
                  <a:ext uri="{0D108BD9-81ED-4DB2-BD59-A6C34878D82A}">
                    <a16:rowId xmlns:a16="http://schemas.microsoft.com/office/drawing/2014/main" val="10006"/>
                  </a:ext>
                </a:extLst>
              </a:tr>
            </a:tbl>
          </a:graphicData>
        </a:graphic>
      </p:graphicFrame>
      <p:sp>
        <p:nvSpPr>
          <p:cNvPr id="6" name="TextBox 5"/>
          <p:cNvSpPr txBox="1"/>
          <p:nvPr/>
        </p:nvSpPr>
        <p:spPr>
          <a:xfrm>
            <a:off x="2094383" y="5293143"/>
            <a:ext cx="8003233" cy="1200329"/>
          </a:xfrm>
          <a:prstGeom prst="rect">
            <a:avLst/>
          </a:prstGeom>
          <a:noFill/>
        </p:spPr>
        <p:txBody>
          <a:bodyPr wrap="square" rtlCol="0" anchor="ctr">
            <a:spAutoFit/>
          </a:bodyPr>
          <a:lstStyle/>
          <a:p>
            <a:pPr marL="285750" indent="-285750" algn="just">
              <a:buFont typeface="Arial" panose="020B0604020202020204" pitchFamily="34" charset="0"/>
              <a:buChar char="•"/>
            </a:pPr>
            <a:r>
              <a:rPr lang="en-US" dirty="0"/>
              <a:t>VGG19_BN: VGG19 with back normalization</a:t>
            </a:r>
          </a:p>
          <a:p>
            <a:pPr marL="285750" indent="-285750" algn="just">
              <a:buFont typeface="Arial" panose="020B0604020202020204" pitchFamily="34" charset="0"/>
              <a:buChar char="•"/>
            </a:pPr>
            <a:r>
              <a:rPr lang="en-US" dirty="0"/>
              <a:t>R_STN: ResNet18 with STN</a:t>
            </a:r>
          </a:p>
          <a:p>
            <a:pPr marL="285750" indent="-285750" algn="just">
              <a:buFont typeface="Arial" panose="020B0604020202020204" pitchFamily="34" charset="0"/>
              <a:buChar char="•"/>
            </a:pPr>
            <a:r>
              <a:rPr lang="en-US" dirty="0"/>
              <a:t>VGG_STN: VGG19_BN with STN</a:t>
            </a:r>
          </a:p>
          <a:p>
            <a:pPr marL="285750" indent="-285750" algn="just">
              <a:buFont typeface="Arial" panose="020B0604020202020204" pitchFamily="34" charset="0"/>
              <a:buChar char="•"/>
            </a:pPr>
            <a:r>
              <a:rPr lang="en-US" dirty="0"/>
              <a:t>R_ATT: ResNet18 with attention networks</a:t>
            </a:r>
          </a:p>
        </p:txBody>
      </p:sp>
    </p:spTree>
    <p:extLst>
      <p:ext uri="{BB962C8B-B14F-4D97-AF65-F5344CB8AC3E}">
        <p14:creationId xmlns:p14="http://schemas.microsoft.com/office/powerpoint/2010/main" val="3723968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17D7B-74D3-DB4E-8E19-81961979E404}"/>
              </a:ext>
            </a:extLst>
          </p:cNvPr>
          <p:cNvSpPr>
            <a:spLocks noGrp="1"/>
          </p:cNvSpPr>
          <p:nvPr>
            <p:ph type="title"/>
          </p:nvPr>
        </p:nvSpPr>
        <p:spPr/>
        <p:txBody>
          <a:bodyPr/>
          <a:lstStyle/>
          <a:p>
            <a:r>
              <a:rPr lang="en-US" dirty="0"/>
              <a:t>Different crops on test data</a:t>
            </a:r>
            <a:br>
              <a:rPr lang="en-US" dirty="0"/>
            </a:br>
            <a:r>
              <a:rPr lang="en-US" dirty="0"/>
              <a:t>(</a:t>
            </a:r>
            <a:r>
              <a:rPr lang="en-US" dirty="0" err="1"/>
              <a:t>Resnet</a:t>
            </a:r>
            <a:r>
              <a:rPr lang="en-US" dirty="0"/>
              <a:t>)</a:t>
            </a:r>
          </a:p>
        </p:txBody>
      </p:sp>
      <p:graphicFrame>
        <p:nvGraphicFramePr>
          <p:cNvPr id="5" name="Table 4"/>
          <p:cNvGraphicFramePr>
            <a:graphicFrameLocks noGrp="1"/>
          </p:cNvGraphicFramePr>
          <p:nvPr>
            <p:extLst>
              <p:ext uri="{D42A27DB-BD31-4B8C-83A1-F6EECF244321}">
                <p14:modId xmlns:p14="http://schemas.microsoft.com/office/powerpoint/2010/main" val="2330690831"/>
              </p:ext>
            </p:extLst>
          </p:nvPr>
        </p:nvGraphicFramePr>
        <p:xfrm>
          <a:off x="1811522" y="2326038"/>
          <a:ext cx="8568956" cy="2966720"/>
        </p:xfrm>
        <a:graphic>
          <a:graphicData uri="http://schemas.openxmlformats.org/drawingml/2006/table">
            <a:tbl>
              <a:tblPr firstRow="1" bandRow="1">
                <a:tableStyleId>{21E4AEA4-8DFA-4A89-87EB-49C32662AFE0}</a:tableStyleId>
              </a:tblPr>
              <a:tblGrid>
                <a:gridCol w="778996">
                  <a:extLst>
                    <a:ext uri="{9D8B030D-6E8A-4147-A177-3AD203B41FA5}">
                      <a16:colId xmlns:a16="http://schemas.microsoft.com/office/drawing/2014/main" val="20000"/>
                    </a:ext>
                  </a:extLst>
                </a:gridCol>
                <a:gridCol w="778996">
                  <a:extLst>
                    <a:ext uri="{9D8B030D-6E8A-4147-A177-3AD203B41FA5}">
                      <a16:colId xmlns:a16="http://schemas.microsoft.com/office/drawing/2014/main" val="20001"/>
                    </a:ext>
                  </a:extLst>
                </a:gridCol>
                <a:gridCol w="778996">
                  <a:extLst>
                    <a:ext uri="{9D8B030D-6E8A-4147-A177-3AD203B41FA5}">
                      <a16:colId xmlns:a16="http://schemas.microsoft.com/office/drawing/2014/main" val="20002"/>
                    </a:ext>
                  </a:extLst>
                </a:gridCol>
                <a:gridCol w="778996">
                  <a:extLst>
                    <a:ext uri="{9D8B030D-6E8A-4147-A177-3AD203B41FA5}">
                      <a16:colId xmlns:a16="http://schemas.microsoft.com/office/drawing/2014/main" val="20003"/>
                    </a:ext>
                  </a:extLst>
                </a:gridCol>
                <a:gridCol w="778996">
                  <a:extLst>
                    <a:ext uri="{9D8B030D-6E8A-4147-A177-3AD203B41FA5}">
                      <a16:colId xmlns:a16="http://schemas.microsoft.com/office/drawing/2014/main" val="20004"/>
                    </a:ext>
                  </a:extLst>
                </a:gridCol>
                <a:gridCol w="778996">
                  <a:extLst>
                    <a:ext uri="{9D8B030D-6E8A-4147-A177-3AD203B41FA5}">
                      <a16:colId xmlns:a16="http://schemas.microsoft.com/office/drawing/2014/main" val="20005"/>
                    </a:ext>
                  </a:extLst>
                </a:gridCol>
                <a:gridCol w="778996">
                  <a:extLst>
                    <a:ext uri="{9D8B030D-6E8A-4147-A177-3AD203B41FA5}">
                      <a16:colId xmlns:a16="http://schemas.microsoft.com/office/drawing/2014/main" val="20006"/>
                    </a:ext>
                  </a:extLst>
                </a:gridCol>
                <a:gridCol w="778996">
                  <a:extLst>
                    <a:ext uri="{9D8B030D-6E8A-4147-A177-3AD203B41FA5}">
                      <a16:colId xmlns:a16="http://schemas.microsoft.com/office/drawing/2014/main" val="20007"/>
                    </a:ext>
                  </a:extLst>
                </a:gridCol>
                <a:gridCol w="778996">
                  <a:extLst>
                    <a:ext uri="{9D8B030D-6E8A-4147-A177-3AD203B41FA5}">
                      <a16:colId xmlns:a16="http://schemas.microsoft.com/office/drawing/2014/main" val="20008"/>
                    </a:ext>
                  </a:extLst>
                </a:gridCol>
                <a:gridCol w="778996">
                  <a:extLst>
                    <a:ext uri="{9D8B030D-6E8A-4147-A177-3AD203B41FA5}">
                      <a16:colId xmlns:a16="http://schemas.microsoft.com/office/drawing/2014/main" val="20009"/>
                    </a:ext>
                  </a:extLst>
                </a:gridCol>
                <a:gridCol w="778996">
                  <a:extLst>
                    <a:ext uri="{9D8B030D-6E8A-4147-A177-3AD203B41FA5}">
                      <a16:colId xmlns:a16="http://schemas.microsoft.com/office/drawing/2014/main" val="20010"/>
                    </a:ext>
                  </a:extLst>
                </a:gridCol>
              </a:tblGrid>
              <a:tr h="370840">
                <a:tc gridSpan="2">
                  <a:txBody>
                    <a:bodyPr/>
                    <a:lstStyle/>
                    <a:p>
                      <a:pPr algn="ctr"/>
                      <a:r>
                        <a:rPr lang="en-US" sz="800" dirty="0"/>
                        <a:t>#</a:t>
                      </a:r>
                      <a:r>
                        <a:rPr lang="en-US" sz="800" baseline="0" dirty="0"/>
                        <a:t> of layers</a:t>
                      </a:r>
                      <a:endParaRPr lang="en-US" sz="800" dirty="0"/>
                    </a:p>
                  </a:txBody>
                  <a:tcPr anchor="ctr"/>
                </a:tc>
                <a:tc hMerge="1">
                  <a:txBody>
                    <a:bodyPr/>
                    <a:lstStyle/>
                    <a:p>
                      <a:endParaRPr lang="en-US" dirty="0"/>
                    </a:p>
                  </a:txBody>
                  <a:tcPr/>
                </a:tc>
                <a:tc gridSpan="3">
                  <a:txBody>
                    <a:bodyPr/>
                    <a:lstStyle/>
                    <a:p>
                      <a:pPr algn="ctr"/>
                      <a:r>
                        <a:rPr lang="en-US" sz="800" dirty="0"/>
                        <a:t>18</a:t>
                      </a:r>
                    </a:p>
                  </a:txBody>
                  <a:tcPr anchor="ctr"/>
                </a:tc>
                <a:tc hMerge="1">
                  <a:txBody>
                    <a:bodyPr/>
                    <a:lstStyle/>
                    <a:p>
                      <a:pPr algn="ctr"/>
                      <a:endParaRPr lang="en-US" dirty="0"/>
                    </a:p>
                  </a:txBody>
                  <a:tcPr anchor="ctr"/>
                </a:tc>
                <a:tc hMerge="1">
                  <a:txBody>
                    <a:bodyPr/>
                    <a:lstStyle/>
                    <a:p>
                      <a:pPr algn="ctr"/>
                      <a:endParaRPr lang="en-US" dirty="0"/>
                    </a:p>
                  </a:txBody>
                  <a:tcPr anchor="ctr"/>
                </a:tc>
                <a:tc gridSpan="3">
                  <a:txBody>
                    <a:bodyPr/>
                    <a:lstStyle/>
                    <a:p>
                      <a:pPr algn="ctr"/>
                      <a:r>
                        <a:rPr lang="en-US" sz="800" dirty="0"/>
                        <a:t>34</a:t>
                      </a:r>
                    </a:p>
                  </a:txBody>
                  <a:tcPr anchor="ctr"/>
                </a:tc>
                <a:tc hMerge="1">
                  <a:txBody>
                    <a:bodyPr/>
                    <a:lstStyle/>
                    <a:p>
                      <a:pPr algn="ctr"/>
                      <a:endParaRPr lang="en-US" dirty="0"/>
                    </a:p>
                  </a:txBody>
                  <a:tcPr anchor="ctr"/>
                </a:tc>
                <a:tc hMerge="1">
                  <a:txBody>
                    <a:bodyPr/>
                    <a:lstStyle/>
                    <a:p>
                      <a:pPr algn="ctr"/>
                      <a:endParaRPr lang="en-US" dirty="0"/>
                    </a:p>
                  </a:txBody>
                  <a:tcPr anchor="ctr"/>
                </a:tc>
                <a:tc gridSpan="3">
                  <a:txBody>
                    <a:bodyPr/>
                    <a:lstStyle/>
                    <a:p>
                      <a:pPr algn="ctr"/>
                      <a:r>
                        <a:rPr lang="en-US" sz="800" dirty="0"/>
                        <a:t>50</a:t>
                      </a:r>
                    </a:p>
                  </a:txBody>
                  <a:tcPr anchor="ctr"/>
                </a:tc>
                <a:tc hMerge="1">
                  <a:txBody>
                    <a:bodyPr/>
                    <a:lstStyle/>
                    <a:p>
                      <a:pPr algn="ctr"/>
                      <a:endParaRPr lang="en-US" dirty="0"/>
                    </a:p>
                  </a:txBody>
                  <a:tcPr anchor="ctr"/>
                </a:tc>
                <a:tc hMerge="1">
                  <a:txBody>
                    <a:bodyPr/>
                    <a:lstStyle/>
                    <a:p>
                      <a:pPr algn="ctr"/>
                      <a:endParaRPr lang="en-US" dirty="0"/>
                    </a:p>
                  </a:txBody>
                  <a:tcPr anchor="ctr"/>
                </a:tc>
                <a:extLst>
                  <a:ext uri="{0D108BD9-81ED-4DB2-BD59-A6C34878D82A}">
                    <a16:rowId xmlns:a16="http://schemas.microsoft.com/office/drawing/2014/main" val="10000"/>
                  </a:ext>
                </a:extLst>
              </a:tr>
              <a:tr h="370840">
                <a:tc gridSpan="2">
                  <a:txBody>
                    <a:bodyPr/>
                    <a:lstStyle/>
                    <a:p>
                      <a:pPr algn="ctr"/>
                      <a:r>
                        <a:rPr lang="en-US" sz="800" dirty="0"/>
                        <a:t>Crop</a:t>
                      </a:r>
                      <a:r>
                        <a:rPr lang="en-US" sz="800" baseline="0" dirty="0"/>
                        <a:t> Style</a:t>
                      </a:r>
                      <a:endParaRPr lang="en-US" sz="800" dirty="0"/>
                    </a:p>
                  </a:txBody>
                  <a:tcPr anchor="ctr"/>
                </a:tc>
                <a:tc hMerge="1">
                  <a:txBody>
                    <a:bodyPr/>
                    <a:lstStyle/>
                    <a:p>
                      <a:pPr algn="ctr"/>
                      <a:endParaRPr lang="en-US" dirty="0"/>
                    </a:p>
                  </a:txBody>
                  <a:tcPr anchor="ctr"/>
                </a:tc>
                <a:tc>
                  <a:txBody>
                    <a:bodyPr/>
                    <a:lstStyle/>
                    <a:p>
                      <a:pPr algn="ctr"/>
                      <a:r>
                        <a:rPr lang="en-US" sz="800" dirty="0" err="1"/>
                        <a:t>CenterCrop</a:t>
                      </a:r>
                      <a:endParaRPr lang="en-US" sz="800" dirty="0"/>
                    </a:p>
                  </a:txBody>
                  <a:tcPr anchor="ctr"/>
                </a:tc>
                <a:tc>
                  <a:txBody>
                    <a:bodyPr/>
                    <a:lstStyle/>
                    <a:p>
                      <a:pPr algn="ctr"/>
                      <a:r>
                        <a:rPr lang="en-US" sz="800" dirty="0" err="1"/>
                        <a:t>FiveCrop</a:t>
                      </a:r>
                      <a:endParaRPr lang="en-US" sz="800" dirty="0"/>
                    </a:p>
                  </a:txBody>
                  <a:tcPr anchor="ctr"/>
                </a:tc>
                <a:tc>
                  <a:txBody>
                    <a:bodyPr/>
                    <a:lstStyle/>
                    <a:p>
                      <a:pPr algn="ctr"/>
                      <a:r>
                        <a:rPr lang="en-US" sz="800" dirty="0" err="1"/>
                        <a:t>TenCrop</a:t>
                      </a:r>
                      <a:endParaRPr lang="en-US" sz="800" dirty="0"/>
                    </a:p>
                  </a:txBody>
                  <a:tcPr anchor="ctr"/>
                </a:tc>
                <a:tc>
                  <a:txBody>
                    <a:bodyPr/>
                    <a:lstStyle/>
                    <a:p>
                      <a:pPr algn="ctr"/>
                      <a:r>
                        <a:rPr lang="en-US" sz="800" dirty="0" err="1"/>
                        <a:t>CenterCrop</a:t>
                      </a:r>
                      <a:endParaRPr lang="en-US" sz="800" dirty="0"/>
                    </a:p>
                  </a:txBody>
                  <a:tcPr anchor="ctr"/>
                </a:tc>
                <a:tc>
                  <a:txBody>
                    <a:bodyPr/>
                    <a:lstStyle/>
                    <a:p>
                      <a:pPr algn="ctr"/>
                      <a:r>
                        <a:rPr lang="en-US" sz="800" dirty="0" err="1"/>
                        <a:t>FiveCrop</a:t>
                      </a:r>
                      <a:endParaRPr lang="en-US" sz="800" dirty="0"/>
                    </a:p>
                  </a:txBody>
                  <a:tcPr anchor="ctr"/>
                </a:tc>
                <a:tc>
                  <a:txBody>
                    <a:bodyPr/>
                    <a:lstStyle/>
                    <a:p>
                      <a:pPr algn="ctr"/>
                      <a:r>
                        <a:rPr lang="en-US" sz="800" dirty="0" err="1"/>
                        <a:t>TenCrop</a:t>
                      </a:r>
                      <a:endParaRPr lang="en-US" sz="800" dirty="0"/>
                    </a:p>
                  </a:txBody>
                  <a:tcPr anchor="ctr"/>
                </a:tc>
                <a:tc>
                  <a:txBody>
                    <a:bodyPr/>
                    <a:lstStyle/>
                    <a:p>
                      <a:pPr algn="ctr"/>
                      <a:r>
                        <a:rPr lang="en-US" sz="800" dirty="0" err="1"/>
                        <a:t>CenterCrop</a:t>
                      </a:r>
                      <a:endParaRPr lang="en-US" sz="800" dirty="0"/>
                    </a:p>
                  </a:txBody>
                  <a:tcPr anchor="ctr"/>
                </a:tc>
                <a:tc>
                  <a:txBody>
                    <a:bodyPr/>
                    <a:lstStyle/>
                    <a:p>
                      <a:pPr algn="ctr"/>
                      <a:r>
                        <a:rPr lang="en-US" sz="800" dirty="0" err="1"/>
                        <a:t>FiveCrop</a:t>
                      </a:r>
                      <a:endParaRPr lang="en-US" sz="800" dirty="0"/>
                    </a:p>
                  </a:txBody>
                  <a:tcPr anchor="ctr"/>
                </a:tc>
                <a:tc>
                  <a:txBody>
                    <a:bodyPr/>
                    <a:lstStyle/>
                    <a:p>
                      <a:pPr algn="ctr"/>
                      <a:r>
                        <a:rPr lang="en-US" sz="800" dirty="0" err="1"/>
                        <a:t>TenCrop</a:t>
                      </a:r>
                      <a:endParaRPr lang="en-US" sz="800" dirty="0"/>
                    </a:p>
                  </a:txBody>
                  <a:tcPr anchor="ctr"/>
                </a:tc>
                <a:extLst>
                  <a:ext uri="{0D108BD9-81ED-4DB2-BD59-A6C34878D82A}">
                    <a16:rowId xmlns:a16="http://schemas.microsoft.com/office/drawing/2014/main" val="10001"/>
                  </a:ext>
                </a:extLst>
              </a:tr>
              <a:tr h="370840">
                <a:tc gridSpan="2">
                  <a:txBody>
                    <a:bodyPr/>
                    <a:lstStyle/>
                    <a:p>
                      <a:pPr algn="ctr"/>
                      <a:r>
                        <a:rPr lang="en-US" sz="800" dirty="0"/>
                        <a:t>AUC</a:t>
                      </a:r>
                      <a:r>
                        <a:rPr lang="en-US" sz="800" baseline="0" dirty="0"/>
                        <a:t>% (</a:t>
                      </a:r>
                      <a:r>
                        <a:rPr lang="en-US" sz="800" baseline="0" dirty="0" err="1"/>
                        <a:t>std</a:t>
                      </a:r>
                      <a:r>
                        <a:rPr lang="en-US" sz="800" baseline="0" dirty="0"/>
                        <a:t> 10-2)</a:t>
                      </a:r>
                      <a:endParaRPr lang="en-US" sz="800" dirty="0"/>
                    </a:p>
                  </a:txBody>
                  <a:tcPr anchor="ctr"/>
                </a:tc>
                <a:tc hMerge="1">
                  <a:txBody>
                    <a:bodyPr/>
                    <a:lstStyle/>
                    <a:p>
                      <a:pPr algn="ctr"/>
                      <a:endParaRPr lang="en-US" sz="1800" dirty="0"/>
                    </a:p>
                  </a:txBody>
                  <a:tcPr anchor="ctr"/>
                </a:tc>
                <a:tc>
                  <a:txBody>
                    <a:bodyPr/>
                    <a:lstStyle/>
                    <a:p>
                      <a:pPr algn="ctr"/>
                      <a:r>
                        <a:rPr lang="en-US" sz="750" kern="1200" dirty="0"/>
                        <a:t>99.83 (0.00)</a:t>
                      </a:r>
                      <a:endParaRPr lang="en-US" sz="750" kern="1200" dirty="0">
                        <a:solidFill>
                          <a:schemeClr val="tx1"/>
                        </a:solidFill>
                        <a:latin typeface="+mn-lt"/>
                        <a:ea typeface="+mn-ea"/>
                        <a:cs typeface="+mn-cs"/>
                      </a:endParaRPr>
                    </a:p>
                  </a:txBody>
                  <a:tcPr anchor="ctr"/>
                </a:tc>
                <a:tc>
                  <a:txBody>
                    <a:bodyPr/>
                    <a:lstStyle/>
                    <a:p>
                      <a:pPr algn="ctr"/>
                      <a:r>
                        <a:rPr lang="en-US" sz="750" dirty="0"/>
                        <a:t>99.78 (0.01)</a:t>
                      </a:r>
                    </a:p>
                  </a:txBody>
                  <a:tcPr anchor="ctr"/>
                </a:tc>
                <a:tc>
                  <a:txBody>
                    <a:bodyPr/>
                    <a:lstStyle/>
                    <a:p>
                      <a:pPr algn="ctr"/>
                      <a:r>
                        <a:rPr lang="en-US" sz="750" dirty="0"/>
                        <a:t>99.70 (0.01)</a:t>
                      </a:r>
                    </a:p>
                  </a:txBody>
                  <a:tcPr anchor="ctr"/>
                </a:tc>
                <a:tc>
                  <a:txBody>
                    <a:bodyPr/>
                    <a:lstStyle/>
                    <a:p>
                      <a:pPr algn="ctr"/>
                      <a:r>
                        <a:rPr lang="en-US" sz="750" dirty="0"/>
                        <a:t>99.84 (0.00)</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750" dirty="0"/>
                        <a:t>99.83 (0.00)</a:t>
                      </a:r>
                    </a:p>
                  </a:txBody>
                  <a:tcPr anchor="ctr"/>
                </a:tc>
                <a:tc>
                  <a:txBody>
                    <a:bodyPr/>
                    <a:lstStyle/>
                    <a:p>
                      <a:pPr algn="ctr"/>
                      <a:r>
                        <a:rPr lang="en-US" sz="750" dirty="0"/>
                        <a:t>99.80 (0.00)</a:t>
                      </a:r>
                    </a:p>
                  </a:txBody>
                  <a:tcPr anchor="ctr"/>
                </a:tc>
                <a:tc>
                  <a:txBody>
                    <a:bodyPr/>
                    <a:lstStyle/>
                    <a:p>
                      <a:pPr algn="ctr"/>
                      <a:r>
                        <a:rPr lang="en-US" sz="750" dirty="0"/>
                        <a:t>99.84 (0.00)</a:t>
                      </a:r>
                    </a:p>
                  </a:txBody>
                  <a:tcPr anchor="ctr"/>
                </a:tc>
                <a:tc>
                  <a:txBody>
                    <a:bodyPr/>
                    <a:lstStyle/>
                    <a:p>
                      <a:pPr algn="ctr"/>
                      <a:r>
                        <a:rPr lang="en-US" sz="750" dirty="0"/>
                        <a:t>99.81</a:t>
                      </a:r>
                      <a:r>
                        <a:rPr lang="en-US" sz="750" baseline="0" dirty="0"/>
                        <a:t> (0.00)</a:t>
                      </a:r>
                      <a:endParaRPr lang="en-US" sz="750" dirty="0"/>
                    </a:p>
                  </a:txBody>
                  <a:tcPr anchor="ctr"/>
                </a:tc>
                <a:tc>
                  <a:txBody>
                    <a:bodyPr/>
                    <a:lstStyle/>
                    <a:p>
                      <a:pPr algn="ctr"/>
                      <a:r>
                        <a:rPr lang="en-US" sz="750" dirty="0"/>
                        <a:t>99.86 (0.00)</a:t>
                      </a:r>
                      <a:endParaRPr lang="en-US" sz="750" dirty="0">
                        <a:solidFill>
                          <a:srgbClr val="FF0000"/>
                        </a:solidFill>
                      </a:endParaRPr>
                    </a:p>
                  </a:txBody>
                  <a:tcPr anchor="ctr"/>
                </a:tc>
                <a:extLst>
                  <a:ext uri="{0D108BD9-81ED-4DB2-BD59-A6C34878D82A}">
                    <a16:rowId xmlns:a16="http://schemas.microsoft.com/office/drawing/2014/main" val="10002"/>
                  </a:ext>
                </a:extLst>
              </a:tr>
              <a:tr h="370840">
                <a:tc>
                  <a:txBody>
                    <a:bodyPr/>
                    <a:lstStyle/>
                    <a:p>
                      <a:pPr algn="ctr"/>
                      <a:r>
                        <a:rPr lang="en-US" sz="700" kern="1200" dirty="0"/>
                        <a:t>TPR&gt;=99.1%</a:t>
                      </a:r>
                      <a:endParaRPr lang="en-US" sz="700" kern="1200" dirty="0">
                        <a:solidFill>
                          <a:schemeClr val="dk1"/>
                        </a:solidFill>
                        <a:latin typeface="+mn-lt"/>
                        <a:ea typeface="+mn-ea"/>
                        <a:cs typeface="+mn-cs"/>
                      </a:endParaRPr>
                    </a:p>
                  </a:txBody>
                  <a:tcPr anchor="ctr"/>
                </a:tc>
                <a:tc rowSpan="5">
                  <a:txBody>
                    <a:bodyPr/>
                    <a:lstStyle/>
                    <a:p>
                      <a:pPr algn="ctr"/>
                      <a:r>
                        <a:rPr lang="en-US" sz="800" dirty="0"/>
                        <a:t>FPR</a:t>
                      </a:r>
                    </a:p>
                  </a:txBody>
                  <a:tcPr anchor="ctr"/>
                </a:tc>
                <a:tc>
                  <a:txBody>
                    <a:bodyPr/>
                    <a:lstStyle/>
                    <a:p>
                      <a:pPr algn="ctr"/>
                      <a:r>
                        <a:rPr lang="en-US" sz="750" kern="1200" dirty="0"/>
                        <a:t>1.25 (0.08)</a:t>
                      </a:r>
                      <a:endParaRPr lang="en-US" sz="750" kern="1200" dirty="0">
                        <a:solidFill>
                          <a:schemeClr val="tx1"/>
                        </a:solidFill>
                        <a:latin typeface="+mn-lt"/>
                        <a:ea typeface="+mn-ea"/>
                        <a:cs typeface="+mn-cs"/>
                      </a:endParaRPr>
                    </a:p>
                  </a:txBody>
                  <a:tcPr anchor="ctr"/>
                </a:tc>
                <a:tc>
                  <a:txBody>
                    <a:bodyPr/>
                    <a:lstStyle/>
                    <a:p>
                      <a:pPr algn="ctr"/>
                      <a:r>
                        <a:rPr lang="en-US" sz="750" dirty="0"/>
                        <a:t>2.26 (0.29)</a:t>
                      </a:r>
                    </a:p>
                  </a:txBody>
                  <a:tcPr anchor="ctr"/>
                </a:tc>
                <a:tc>
                  <a:txBody>
                    <a:bodyPr/>
                    <a:lstStyle/>
                    <a:p>
                      <a:pPr algn="ctr"/>
                      <a:r>
                        <a:rPr lang="en-US" sz="750" dirty="0"/>
                        <a:t>7.21 (0.31)</a:t>
                      </a:r>
                    </a:p>
                  </a:txBody>
                  <a:tcPr anchor="ctr"/>
                </a:tc>
                <a:tc>
                  <a:txBody>
                    <a:bodyPr/>
                    <a:lstStyle/>
                    <a:p>
                      <a:pPr algn="ctr"/>
                      <a:r>
                        <a:rPr lang="en-US" sz="750" dirty="0"/>
                        <a:t>1.32</a:t>
                      </a:r>
                      <a:r>
                        <a:rPr lang="en-US" sz="750" baseline="0" dirty="0"/>
                        <a:t> (0.09)</a:t>
                      </a:r>
                      <a:endParaRPr lang="en-US" sz="750" dirty="0"/>
                    </a:p>
                  </a:txBody>
                  <a:tcPr anchor="ctr"/>
                </a:tc>
                <a:tc>
                  <a:txBody>
                    <a:bodyPr/>
                    <a:lstStyle/>
                    <a:p>
                      <a:pPr algn="ctr"/>
                      <a:r>
                        <a:rPr lang="en-US" sz="750" dirty="0"/>
                        <a:t>1.20 (0.12)</a:t>
                      </a:r>
                    </a:p>
                  </a:txBody>
                  <a:tcPr anchor="ctr"/>
                </a:tc>
                <a:tc>
                  <a:txBody>
                    <a:bodyPr/>
                    <a:lstStyle/>
                    <a:p>
                      <a:pPr algn="ctr"/>
                      <a:r>
                        <a:rPr lang="en-US" sz="750" dirty="0"/>
                        <a:t>4.96 (0.43)</a:t>
                      </a:r>
                    </a:p>
                  </a:txBody>
                  <a:tcPr anchor="ctr"/>
                </a:tc>
                <a:tc>
                  <a:txBody>
                    <a:bodyPr/>
                    <a:lstStyle/>
                    <a:p>
                      <a:pPr algn="ctr"/>
                      <a:r>
                        <a:rPr lang="en-US" sz="750" dirty="0"/>
                        <a:t>1.50 (0.10)</a:t>
                      </a:r>
                    </a:p>
                  </a:txBody>
                  <a:tcPr anchor="ctr"/>
                </a:tc>
                <a:tc>
                  <a:txBody>
                    <a:bodyPr/>
                    <a:lstStyle/>
                    <a:p>
                      <a:pPr algn="ctr"/>
                      <a:r>
                        <a:rPr lang="en-US" sz="750" dirty="0"/>
                        <a:t>1.07</a:t>
                      </a:r>
                      <a:r>
                        <a:rPr lang="en-US" sz="750" baseline="0" dirty="0"/>
                        <a:t> </a:t>
                      </a:r>
                      <a:r>
                        <a:rPr lang="en-US" sz="750" dirty="0"/>
                        <a:t>(0.08)</a:t>
                      </a:r>
                      <a:endParaRPr lang="en-US" sz="750" dirty="0">
                        <a:solidFill>
                          <a:srgbClr val="FF0000"/>
                        </a:solidFill>
                      </a:endParaRPr>
                    </a:p>
                  </a:txBody>
                  <a:tcPr anchor="ctr"/>
                </a:tc>
                <a:tc>
                  <a:txBody>
                    <a:bodyPr/>
                    <a:lstStyle/>
                    <a:p>
                      <a:pPr algn="ctr"/>
                      <a:r>
                        <a:rPr lang="en-US" sz="750" dirty="0"/>
                        <a:t>1.91 (0.43)</a:t>
                      </a:r>
                    </a:p>
                  </a:txBody>
                  <a:tcPr anchor="ctr"/>
                </a:tc>
                <a:extLst>
                  <a:ext uri="{0D108BD9-81ED-4DB2-BD59-A6C34878D82A}">
                    <a16:rowId xmlns:a16="http://schemas.microsoft.com/office/drawing/2014/main" val="1000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700" dirty="0"/>
                        <a:t>TPR&gt;=99.3%</a:t>
                      </a:r>
                    </a:p>
                  </a:txBody>
                  <a:tcPr anchor="ctr"/>
                </a:tc>
                <a:tc vMerge="1">
                  <a:txBody>
                    <a:bodyPr/>
                    <a:lstStyle/>
                    <a:p>
                      <a:pPr algn="ctr"/>
                      <a:endParaRPr lang="en-US" sz="800" dirty="0"/>
                    </a:p>
                  </a:txBody>
                  <a:tcPr anchor="ctr"/>
                </a:tc>
                <a:tc>
                  <a:txBody>
                    <a:bodyPr/>
                    <a:lstStyle/>
                    <a:p>
                      <a:pPr algn="ctr"/>
                      <a:r>
                        <a:rPr lang="en-US" sz="750" kern="1200" dirty="0"/>
                        <a:t>2.21 (0.41)</a:t>
                      </a:r>
                      <a:endParaRPr lang="en-US" sz="750" kern="1200" dirty="0">
                        <a:solidFill>
                          <a:schemeClr val="tx1"/>
                        </a:solidFill>
                        <a:latin typeface="+mn-lt"/>
                        <a:ea typeface="+mn-ea"/>
                        <a:cs typeface="+mn-cs"/>
                      </a:endParaRPr>
                    </a:p>
                  </a:txBody>
                  <a:tcPr anchor="ctr"/>
                </a:tc>
                <a:tc>
                  <a:txBody>
                    <a:bodyPr/>
                    <a:lstStyle/>
                    <a:p>
                      <a:pPr algn="ctr"/>
                      <a:r>
                        <a:rPr lang="en-US" sz="750" dirty="0"/>
                        <a:t>2.89 (0.48)</a:t>
                      </a:r>
                    </a:p>
                  </a:txBody>
                  <a:tcPr anchor="ctr"/>
                </a:tc>
                <a:tc>
                  <a:txBody>
                    <a:bodyPr/>
                    <a:lstStyle/>
                    <a:p>
                      <a:pPr algn="ctr"/>
                      <a:r>
                        <a:rPr lang="en-US" sz="750" dirty="0"/>
                        <a:t>8.33 (0.80)</a:t>
                      </a:r>
                    </a:p>
                  </a:txBody>
                  <a:tcPr anchor="ctr"/>
                </a:tc>
                <a:tc>
                  <a:txBody>
                    <a:bodyPr/>
                    <a:lstStyle/>
                    <a:p>
                      <a:pPr algn="ctr"/>
                      <a:r>
                        <a:rPr lang="en-US" sz="750" dirty="0"/>
                        <a:t>2.15 (0.23)</a:t>
                      </a:r>
                    </a:p>
                  </a:txBody>
                  <a:tcPr anchor="ctr"/>
                </a:tc>
                <a:tc>
                  <a:txBody>
                    <a:bodyPr/>
                    <a:lstStyle/>
                    <a:p>
                      <a:pPr algn="ctr"/>
                      <a:r>
                        <a:rPr lang="en-US" sz="750" dirty="0"/>
                        <a:t>2.00</a:t>
                      </a:r>
                      <a:r>
                        <a:rPr lang="en-US" sz="750" baseline="0" dirty="0"/>
                        <a:t> (0.18)</a:t>
                      </a:r>
                      <a:endParaRPr lang="en-US" sz="750" dirty="0"/>
                    </a:p>
                  </a:txBody>
                  <a:tcPr anchor="ctr"/>
                </a:tc>
                <a:tc>
                  <a:txBody>
                    <a:bodyPr/>
                    <a:lstStyle/>
                    <a:p>
                      <a:pPr algn="ctr"/>
                      <a:r>
                        <a:rPr lang="en-US" sz="750" dirty="0"/>
                        <a:t>5.83 (0.41)</a:t>
                      </a:r>
                    </a:p>
                  </a:txBody>
                  <a:tcPr anchor="ctr"/>
                </a:tc>
                <a:tc>
                  <a:txBody>
                    <a:bodyPr/>
                    <a:lstStyle/>
                    <a:p>
                      <a:pPr algn="ctr"/>
                      <a:r>
                        <a:rPr lang="en-US" sz="750" dirty="0"/>
                        <a:t>1.73 (0.09)</a:t>
                      </a:r>
                    </a:p>
                  </a:txBody>
                  <a:tcPr anchor="ctr"/>
                </a:tc>
                <a:tc>
                  <a:txBody>
                    <a:bodyPr/>
                    <a:lstStyle/>
                    <a:p>
                      <a:pPr algn="ctr"/>
                      <a:r>
                        <a:rPr lang="en-US" sz="750" dirty="0"/>
                        <a:t>1.24 (0.06)</a:t>
                      </a:r>
                      <a:endParaRPr lang="en-US" sz="750" dirty="0">
                        <a:solidFill>
                          <a:srgbClr val="FF0000"/>
                        </a:solidFill>
                      </a:endParaRPr>
                    </a:p>
                  </a:txBody>
                  <a:tcPr anchor="ctr"/>
                </a:tc>
                <a:tc>
                  <a:txBody>
                    <a:bodyPr/>
                    <a:lstStyle/>
                    <a:p>
                      <a:pPr algn="ctr"/>
                      <a:r>
                        <a:rPr lang="en-US" sz="750" dirty="0"/>
                        <a:t>3.10 (0.54)</a:t>
                      </a:r>
                    </a:p>
                  </a:txBody>
                  <a:tcPr anchor="ctr"/>
                </a:tc>
                <a:extLst>
                  <a:ext uri="{0D108BD9-81ED-4DB2-BD59-A6C34878D82A}">
                    <a16:rowId xmlns:a16="http://schemas.microsoft.com/office/drawing/2014/main" val="1000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700" dirty="0"/>
                        <a:t>TPR&gt;=99.5%</a:t>
                      </a:r>
                    </a:p>
                  </a:txBody>
                  <a:tcPr anchor="ctr"/>
                </a:tc>
                <a:tc vMerge="1">
                  <a:txBody>
                    <a:bodyPr/>
                    <a:lstStyle/>
                    <a:p>
                      <a:pPr algn="ctr"/>
                      <a:endParaRPr lang="en-US" sz="800" dirty="0"/>
                    </a:p>
                  </a:txBody>
                  <a:tcPr anchor="ctr"/>
                </a:tc>
                <a:tc>
                  <a:txBody>
                    <a:bodyPr/>
                    <a:lstStyle/>
                    <a:p>
                      <a:pPr algn="ctr"/>
                      <a:r>
                        <a:rPr lang="en-US" sz="750" kern="1200" dirty="0"/>
                        <a:t>3.60 (0.31)</a:t>
                      </a:r>
                      <a:endParaRPr lang="en-US" sz="750" kern="1200" dirty="0">
                        <a:solidFill>
                          <a:schemeClr val="tx1"/>
                        </a:solidFill>
                        <a:latin typeface="+mn-lt"/>
                        <a:ea typeface="+mn-ea"/>
                        <a:cs typeface="+mn-cs"/>
                      </a:endParaRPr>
                    </a:p>
                  </a:txBody>
                  <a:tcPr anchor="ctr"/>
                </a:tc>
                <a:tc>
                  <a:txBody>
                    <a:bodyPr/>
                    <a:lstStyle/>
                    <a:p>
                      <a:pPr algn="ctr"/>
                      <a:r>
                        <a:rPr lang="en-US" sz="750" dirty="0"/>
                        <a:t>10.26 (2.14)</a:t>
                      </a:r>
                    </a:p>
                  </a:txBody>
                  <a:tcPr anchor="ctr"/>
                </a:tc>
                <a:tc>
                  <a:txBody>
                    <a:bodyPr/>
                    <a:lstStyle/>
                    <a:p>
                      <a:pPr algn="ctr"/>
                      <a:r>
                        <a:rPr lang="en-US" sz="750" dirty="0"/>
                        <a:t>11.94 (0.04)</a:t>
                      </a:r>
                    </a:p>
                  </a:txBody>
                  <a:tcPr anchor="ctr"/>
                </a:tc>
                <a:tc>
                  <a:txBody>
                    <a:bodyPr/>
                    <a:lstStyle/>
                    <a:p>
                      <a:pPr algn="ctr"/>
                      <a:r>
                        <a:rPr lang="en-US" sz="750" dirty="0"/>
                        <a:t>4.01 (0.25)</a:t>
                      </a:r>
                    </a:p>
                  </a:txBody>
                  <a:tcPr anchor="ctr"/>
                </a:tc>
                <a:tc>
                  <a:txBody>
                    <a:bodyPr/>
                    <a:lstStyle/>
                    <a:p>
                      <a:pPr algn="ctr"/>
                      <a:r>
                        <a:rPr lang="en-US" sz="750" dirty="0"/>
                        <a:t>2.93 (0.21)</a:t>
                      </a:r>
                    </a:p>
                  </a:txBody>
                  <a:tcPr anchor="ctr"/>
                </a:tc>
                <a:tc>
                  <a:txBody>
                    <a:bodyPr/>
                    <a:lstStyle/>
                    <a:p>
                      <a:pPr algn="ctr"/>
                      <a:r>
                        <a:rPr lang="en-US" sz="750" dirty="0"/>
                        <a:t>7.45 (0.55)</a:t>
                      </a:r>
                    </a:p>
                  </a:txBody>
                  <a:tcPr anchor="ctr"/>
                </a:tc>
                <a:tc>
                  <a:txBody>
                    <a:bodyPr/>
                    <a:lstStyle/>
                    <a:p>
                      <a:pPr algn="ctr"/>
                      <a:r>
                        <a:rPr lang="en-US" sz="750" dirty="0"/>
                        <a:t>2.26</a:t>
                      </a:r>
                      <a:r>
                        <a:rPr lang="en-US" sz="750" baseline="0" dirty="0"/>
                        <a:t> (0.15)</a:t>
                      </a:r>
                      <a:endParaRPr lang="en-US" sz="750" dirty="0"/>
                    </a:p>
                  </a:txBody>
                  <a:tcPr anchor="ctr"/>
                </a:tc>
                <a:tc>
                  <a:txBody>
                    <a:bodyPr/>
                    <a:lstStyle/>
                    <a:p>
                      <a:pPr algn="ctr"/>
                      <a:r>
                        <a:rPr lang="en-US" sz="750" dirty="0"/>
                        <a:t>1.50</a:t>
                      </a:r>
                      <a:r>
                        <a:rPr lang="en-US" sz="750" baseline="0" dirty="0"/>
                        <a:t> (0.08)</a:t>
                      </a:r>
                      <a:endParaRPr lang="en-US" sz="750" dirty="0">
                        <a:solidFill>
                          <a:srgbClr val="FF0000"/>
                        </a:solidFill>
                      </a:endParaRPr>
                    </a:p>
                  </a:txBody>
                  <a:tcPr anchor="ctr"/>
                </a:tc>
                <a:tc>
                  <a:txBody>
                    <a:bodyPr/>
                    <a:lstStyle/>
                    <a:p>
                      <a:pPr algn="ctr"/>
                      <a:r>
                        <a:rPr lang="en-US" sz="750" dirty="0"/>
                        <a:t>3.91 (0.42)</a:t>
                      </a:r>
                    </a:p>
                  </a:txBody>
                  <a:tcPr anchor="ctr"/>
                </a:tc>
                <a:extLst>
                  <a:ext uri="{0D108BD9-81ED-4DB2-BD59-A6C34878D82A}">
                    <a16:rowId xmlns:a16="http://schemas.microsoft.com/office/drawing/2014/main" val="1000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700" dirty="0"/>
                        <a:t>TPR&gt;=99.7%</a:t>
                      </a:r>
                    </a:p>
                  </a:txBody>
                  <a:tcPr anchor="ctr"/>
                </a:tc>
                <a:tc vMerge="1">
                  <a:txBody>
                    <a:bodyPr/>
                    <a:lstStyle/>
                    <a:p>
                      <a:pPr algn="ctr"/>
                      <a:endParaRPr lang="en-US" sz="800" dirty="0"/>
                    </a:p>
                  </a:txBody>
                  <a:tcPr anchor="ctr"/>
                </a:tc>
                <a:tc>
                  <a:txBody>
                    <a:bodyPr/>
                    <a:lstStyle/>
                    <a:p>
                      <a:pPr algn="ctr"/>
                      <a:r>
                        <a:rPr lang="en-US" sz="750" kern="1200" dirty="0"/>
                        <a:t>4.71 (0.40)</a:t>
                      </a:r>
                      <a:endParaRPr lang="en-US" sz="750" kern="1200" dirty="0">
                        <a:solidFill>
                          <a:schemeClr val="tx1"/>
                        </a:solidFill>
                        <a:latin typeface="+mn-lt"/>
                        <a:ea typeface="+mn-ea"/>
                        <a:cs typeface="+mn-cs"/>
                      </a:endParaRPr>
                    </a:p>
                  </a:txBody>
                  <a:tcPr anchor="ctr"/>
                </a:tc>
                <a:tc>
                  <a:txBody>
                    <a:bodyPr/>
                    <a:lstStyle/>
                    <a:p>
                      <a:pPr algn="ctr"/>
                      <a:r>
                        <a:rPr lang="en-US" sz="750" dirty="0"/>
                        <a:t>12.21 (2.00)</a:t>
                      </a:r>
                    </a:p>
                  </a:txBody>
                  <a:tcPr anchor="ctr"/>
                </a:tc>
                <a:tc>
                  <a:txBody>
                    <a:bodyPr/>
                    <a:lstStyle/>
                    <a:p>
                      <a:pPr algn="ctr"/>
                      <a:r>
                        <a:rPr lang="en-US" sz="750" dirty="0"/>
                        <a:t>13.84 (0.04)</a:t>
                      </a:r>
                    </a:p>
                  </a:txBody>
                  <a:tcPr anchor="ctr"/>
                </a:tc>
                <a:tc>
                  <a:txBody>
                    <a:bodyPr/>
                    <a:lstStyle/>
                    <a:p>
                      <a:pPr algn="ctr"/>
                      <a:r>
                        <a:rPr lang="en-US" sz="750" dirty="0"/>
                        <a:t>4.42 (0.42)</a:t>
                      </a:r>
                    </a:p>
                  </a:txBody>
                  <a:tcPr anchor="ctr"/>
                </a:tc>
                <a:tc>
                  <a:txBody>
                    <a:bodyPr/>
                    <a:lstStyle/>
                    <a:p>
                      <a:pPr algn="ctr"/>
                      <a:r>
                        <a:rPr lang="en-US" sz="750" dirty="0"/>
                        <a:t>15.84 (1.65)</a:t>
                      </a:r>
                    </a:p>
                  </a:txBody>
                  <a:tcPr anchor="ctr"/>
                </a:tc>
                <a:tc>
                  <a:txBody>
                    <a:bodyPr/>
                    <a:lstStyle/>
                    <a:p>
                      <a:pPr algn="ctr"/>
                      <a:r>
                        <a:rPr lang="en-US" sz="750" dirty="0"/>
                        <a:t>9.15 (0.48)</a:t>
                      </a:r>
                    </a:p>
                  </a:txBody>
                  <a:tcPr anchor="ctr"/>
                </a:tc>
                <a:tc>
                  <a:txBody>
                    <a:bodyPr/>
                    <a:lstStyle/>
                    <a:p>
                      <a:pPr algn="ctr"/>
                      <a:r>
                        <a:rPr lang="en-US" sz="750" dirty="0"/>
                        <a:t>3.61 (0.36)</a:t>
                      </a:r>
                    </a:p>
                  </a:txBody>
                  <a:tcPr anchor="ctr"/>
                </a:tc>
                <a:tc>
                  <a:txBody>
                    <a:bodyPr/>
                    <a:lstStyle/>
                    <a:p>
                      <a:pPr algn="ctr"/>
                      <a:r>
                        <a:rPr lang="en-US" sz="750" dirty="0"/>
                        <a:t>3.34 (0.46)</a:t>
                      </a:r>
                      <a:endParaRPr lang="en-US" sz="750" dirty="0">
                        <a:solidFill>
                          <a:srgbClr val="FF0000"/>
                        </a:solidFill>
                      </a:endParaRPr>
                    </a:p>
                  </a:txBody>
                  <a:tcPr anchor="ctr"/>
                </a:tc>
                <a:tc>
                  <a:txBody>
                    <a:bodyPr/>
                    <a:lstStyle/>
                    <a:p>
                      <a:pPr algn="ctr"/>
                      <a:r>
                        <a:rPr lang="en-US" sz="750" dirty="0"/>
                        <a:t>7.79 (0.94)</a:t>
                      </a:r>
                    </a:p>
                  </a:txBody>
                  <a:tcPr anchor="ctr"/>
                </a:tc>
                <a:extLst>
                  <a:ext uri="{0D108BD9-81ED-4DB2-BD59-A6C34878D82A}">
                    <a16:rowId xmlns:a16="http://schemas.microsoft.com/office/drawing/2014/main" val="1000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700" kern="1200" dirty="0"/>
                        <a:t>TPR=1</a:t>
                      </a:r>
                      <a:endParaRPr lang="en-US" sz="700" kern="1200" dirty="0">
                        <a:solidFill>
                          <a:schemeClr val="dk1"/>
                        </a:solidFill>
                        <a:latin typeface="+mn-lt"/>
                        <a:ea typeface="+mn-ea"/>
                        <a:cs typeface="+mn-cs"/>
                      </a:endParaRPr>
                    </a:p>
                  </a:txBody>
                  <a:tcPr anchor="ctr"/>
                </a:tc>
                <a:tc vMerge="1">
                  <a:txBody>
                    <a:bodyPr/>
                    <a:lstStyle/>
                    <a:p>
                      <a:pPr algn="ctr"/>
                      <a:endParaRPr lang="en-US" sz="800" dirty="0"/>
                    </a:p>
                  </a:txBody>
                  <a:tcPr anchor="ctr"/>
                </a:tc>
                <a:tc>
                  <a:txBody>
                    <a:bodyPr/>
                    <a:lstStyle/>
                    <a:p>
                      <a:pPr algn="ctr"/>
                      <a:r>
                        <a:rPr lang="en-US" sz="750" kern="1200" dirty="0"/>
                        <a:t>36.80 (2.06)</a:t>
                      </a:r>
                      <a:endParaRPr lang="en-US" sz="750" kern="1200" dirty="0">
                        <a:solidFill>
                          <a:schemeClr val="dk1"/>
                        </a:solidFill>
                        <a:latin typeface="+mn-lt"/>
                        <a:ea typeface="+mn-ea"/>
                        <a:cs typeface="+mn-cs"/>
                      </a:endParaRPr>
                    </a:p>
                  </a:txBody>
                  <a:tcPr anchor="ctr"/>
                </a:tc>
                <a:tc>
                  <a:txBody>
                    <a:bodyPr/>
                    <a:lstStyle/>
                    <a:p>
                      <a:pPr algn="ctr"/>
                      <a:r>
                        <a:rPr lang="en-US" sz="750" dirty="0"/>
                        <a:t>62.18 (7.09)</a:t>
                      </a:r>
                    </a:p>
                  </a:txBody>
                  <a:tcPr anchor="ctr"/>
                </a:tc>
                <a:tc>
                  <a:txBody>
                    <a:bodyPr/>
                    <a:lstStyle/>
                    <a:p>
                      <a:pPr algn="ctr"/>
                      <a:r>
                        <a:rPr lang="en-US" sz="750" dirty="0"/>
                        <a:t>24.62 (0.07)</a:t>
                      </a:r>
                    </a:p>
                  </a:txBody>
                  <a:tcPr anchor="ctr"/>
                </a:tc>
                <a:tc>
                  <a:txBody>
                    <a:bodyPr/>
                    <a:lstStyle/>
                    <a:p>
                      <a:pPr algn="ctr"/>
                      <a:r>
                        <a:rPr lang="en-US" sz="750" dirty="0"/>
                        <a:t>46.69 (1.92)</a:t>
                      </a:r>
                    </a:p>
                  </a:txBody>
                  <a:tcPr anchor="ctr"/>
                </a:tc>
                <a:tc>
                  <a:txBody>
                    <a:bodyPr/>
                    <a:lstStyle/>
                    <a:p>
                      <a:pPr algn="ctr"/>
                      <a:r>
                        <a:rPr lang="en-US" sz="750" dirty="0"/>
                        <a:t>38.49 (1.14)</a:t>
                      </a:r>
                    </a:p>
                  </a:txBody>
                  <a:tcPr anchor="ctr"/>
                </a:tc>
                <a:tc>
                  <a:txBody>
                    <a:bodyPr/>
                    <a:lstStyle/>
                    <a:p>
                      <a:pPr algn="ctr"/>
                      <a:r>
                        <a:rPr lang="en-US" sz="750" dirty="0"/>
                        <a:t>15.59 (1.35)</a:t>
                      </a:r>
                    </a:p>
                  </a:txBody>
                  <a:tcPr anchor="ctr"/>
                </a:tc>
                <a:tc>
                  <a:txBody>
                    <a:bodyPr/>
                    <a:lstStyle/>
                    <a:p>
                      <a:pPr algn="ctr"/>
                      <a:r>
                        <a:rPr lang="en-US" sz="750" dirty="0"/>
                        <a:t>59.85 (1.86)</a:t>
                      </a:r>
                    </a:p>
                  </a:txBody>
                  <a:tcPr anchor="ctr"/>
                </a:tc>
                <a:tc>
                  <a:txBody>
                    <a:bodyPr/>
                    <a:lstStyle/>
                    <a:p>
                      <a:pPr algn="ctr"/>
                      <a:r>
                        <a:rPr lang="en-US" sz="750" dirty="0"/>
                        <a:t>52.86 (1.58)</a:t>
                      </a:r>
                    </a:p>
                  </a:txBody>
                  <a:tcPr anchor="ctr"/>
                </a:tc>
                <a:tc>
                  <a:txBody>
                    <a:bodyPr/>
                    <a:lstStyle/>
                    <a:p>
                      <a:pPr algn="ctr"/>
                      <a:r>
                        <a:rPr lang="en-US" sz="750" dirty="0"/>
                        <a:t>10.65 (0.41)</a:t>
                      </a:r>
                      <a:endParaRPr lang="en-US" sz="750" dirty="0">
                        <a:solidFill>
                          <a:srgbClr val="FF0000"/>
                        </a:solidFill>
                      </a:endParaRPr>
                    </a:p>
                  </a:txBody>
                  <a:tcPr anchor="ctr"/>
                </a:tc>
                <a:extLst>
                  <a:ext uri="{0D108BD9-81ED-4DB2-BD59-A6C34878D82A}">
                    <a16:rowId xmlns:a16="http://schemas.microsoft.com/office/drawing/2014/main" val="10007"/>
                  </a:ext>
                </a:extLst>
              </a:tr>
            </a:tbl>
          </a:graphicData>
        </a:graphic>
      </p:graphicFrame>
      <p:sp>
        <p:nvSpPr>
          <p:cNvPr id="6" name="TextBox 5"/>
          <p:cNvSpPr txBox="1"/>
          <p:nvPr/>
        </p:nvSpPr>
        <p:spPr>
          <a:xfrm>
            <a:off x="2099556" y="5465384"/>
            <a:ext cx="7992888" cy="1077218"/>
          </a:xfrm>
          <a:prstGeom prst="rect">
            <a:avLst/>
          </a:prstGeom>
          <a:noFill/>
        </p:spPr>
        <p:txBody>
          <a:bodyPr wrap="square" rtlCol="0" anchor="ctr">
            <a:spAutoFit/>
          </a:bodyPr>
          <a:lstStyle/>
          <a:p>
            <a:pPr marL="285750" indent="-285750" algn="just">
              <a:buFont typeface="Arial" panose="020B0604020202020204" pitchFamily="34" charset="0"/>
              <a:buChar char="•"/>
            </a:pPr>
            <a:r>
              <a:rPr lang="en-US" sz="1600" dirty="0" err="1"/>
              <a:t>CenterCrop</a:t>
            </a:r>
            <a:r>
              <a:rPr lang="en-US" sz="1600" dirty="0"/>
              <a:t>: crop the image at the </a:t>
            </a:r>
            <a:r>
              <a:rPr lang="en-US" sz="1600" dirty="0" err="1"/>
              <a:t>centre</a:t>
            </a:r>
            <a:r>
              <a:rPr lang="en-US" sz="1600" dirty="0"/>
              <a:t> for size 224x224</a:t>
            </a:r>
          </a:p>
          <a:p>
            <a:pPr marL="285750" indent="-285750" algn="just">
              <a:buFont typeface="Arial" panose="020B0604020202020204" pitchFamily="34" charset="0"/>
              <a:buChar char="•"/>
            </a:pPr>
            <a:r>
              <a:rPr lang="en-US" sz="1600" dirty="0" err="1"/>
              <a:t>FiveCrop</a:t>
            </a:r>
            <a:r>
              <a:rPr lang="en-US" sz="1600" dirty="0"/>
              <a:t>: crop at the four corners and the </a:t>
            </a:r>
            <a:r>
              <a:rPr lang="en-US" sz="1600" dirty="0" err="1"/>
              <a:t>centre</a:t>
            </a:r>
            <a:r>
              <a:rPr lang="en-US" sz="1600" dirty="0"/>
              <a:t> for size 224x224</a:t>
            </a:r>
          </a:p>
          <a:p>
            <a:pPr marL="285750" indent="-285750" algn="just">
              <a:buFont typeface="Arial" panose="020B0604020202020204" pitchFamily="34" charset="0"/>
              <a:buChar char="•"/>
            </a:pPr>
            <a:r>
              <a:rPr lang="en-US" sz="1600" dirty="0" err="1"/>
              <a:t>TenCrop</a:t>
            </a:r>
            <a:r>
              <a:rPr lang="en-US" sz="1600" dirty="0"/>
              <a:t>: do a </a:t>
            </a:r>
            <a:r>
              <a:rPr lang="en-US" sz="1600" dirty="0" err="1"/>
              <a:t>FiveCrop</a:t>
            </a:r>
            <a:r>
              <a:rPr lang="en-US" sz="1600" dirty="0"/>
              <a:t>, flip horizontally and do another </a:t>
            </a:r>
            <a:r>
              <a:rPr lang="en-US" sz="1600" dirty="0" err="1"/>
              <a:t>FiveCrop</a:t>
            </a:r>
            <a:endParaRPr lang="en-US" sz="1600" dirty="0"/>
          </a:p>
          <a:p>
            <a:pPr marL="285750" indent="-285750" algn="just">
              <a:buFont typeface="Arial" panose="020B0604020202020204" pitchFamily="34" charset="0"/>
              <a:buChar char="•"/>
            </a:pPr>
            <a:r>
              <a:rPr lang="en-US" sz="1600" dirty="0"/>
              <a:t>P.S.: for </a:t>
            </a:r>
            <a:r>
              <a:rPr lang="en-US" sz="1600" dirty="0" err="1"/>
              <a:t>FiveCrop</a:t>
            </a:r>
            <a:r>
              <a:rPr lang="en-US" sz="1600" dirty="0"/>
              <a:t> and </a:t>
            </a:r>
            <a:r>
              <a:rPr lang="en-US" sz="1600" dirty="0" err="1"/>
              <a:t>TenCrop</a:t>
            </a:r>
            <a:r>
              <a:rPr lang="en-US" sz="1600" dirty="0"/>
              <a:t>, we averaged the results for one image</a:t>
            </a:r>
          </a:p>
        </p:txBody>
      </p:sp>
    </p:spTree>
    <p:extLst>
      <p:ext uri="{BB962C8B-B14F-4D97-AF65-F5344CB8AC3E}">
        <p14:creationId xmlns:p14="http://schemas.microsoft.com/office/powerpoint/2010/main" val="472116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500AA-F741-574C-9CE3-5BE42435ECE7}"/>
              </a:ext>
            </a:extLst>
          </p:cNvPr>
          <p:cNvSpPr>
            <a:spLocks noGrp="1"/>
          </p:cNvSpPr>
          <p:nvPr>
            <p:ph type="title"/>
          </p:nvPr>
        </p:nvSpPr>
        <p:spPr/>
        <p:txBody>
          <a:bodyPr/>
          <a:lstStyle/>
          <a:p>
            <a:r>
              <a:rPr lang="en-US" dirty="0"/>
              <a:t>Noisy labels</a:t>
            </a:r>
          </a:p>
        </p:txBody>
      </p:sp>
      <p:sp>
        <p:nvSpPr>
          <p:cNvPr id="3" name="Content Placeholder 2">
            <a:extLst>
              <a:ext uri="{FF2B5EF4-FFF2-40B4-BE49-F238E27FC236}">
                <a16:creationId xmlns:a16="http://schemas.microsoft.com/office/drawing/2014/main" id="{F44EA1A8-55AA-DD4A-BFAE-C50664A20FAB}"/>
              </a:ext>
            </a:extLst>
          </p:cNvPr>
          <p:cNvSpPr>
            <a:spLocks noGrp="1"/>
          </p:cNvSpPr>
          <p:nvPr>
            <p:ph idx="1"/>
          </p:nvPr>
        </p:nvSpPr>
        <p:spPr/>
        <p:txBody>
          <a:bodyPr anchor="ctr"/>
          <a:lstStyle/>
          <a:p>
            <a:pPr algn="just"/>
            <a:r>
              <a:rPr lang="en-US" dirty="0"/>
              <a:t>Clean good labels are learned quickly (early learning)</a:t>
            </a:r>
          </a:p>
          <a:p>
            <a:pPr algn="just"/>
            <a:r>
              <a:rPr lang="en-US" dirty="0"/>
              <a:t>Clean defect labels’ learning speeds vary, generally slower than good labels</a:t>
            </a:r>
          </a:p>
          <a:p>
            <a:pPr algn="just"/>
            <a:r>
              <a:rPr lang="en-US" dirty="0"/>
              <a:t>Noisy labels overfit later (doomed to overfit)</a:t>
            </a:r>
          </a:p>
          <a:p>
            <a:pPr algn="just"/>
            <a:r>
              <a:rPr lang="en-US" dirty="0"/>
              <a:t>Clean defect and noisy labels generally fluctuate more violently than clean good labels</a:t>
            </a:r>
          </a:p>
        </p:txBody>
      </p:sp>
    </p:spTree>
    <p:extLst>
      <p:ext uri="{BB962C8B-B14F-4D97-AF65-F5344CB8AC3E}">
        <p14:creationId xmlns:p14="http://schemas.microsoft.com/office/powerpoint/2010/main" val="2692636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8287" y="515143"/>
            <a:ext cx="11655425" cy="5827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6381974" y="4739281"/>
            <a:ext cx="5366004" cy="1188720"/>
          </a:xfrm>
        </p:spPr>
        <p:txBody>
          <a:bodyPr/>
          <a:lstStyle/>
          <a:p>
            <a:r>
              <a:rPr lang="en-US" dirty="0"/>
              <a:t>Clean labels</a:t>
            </a:r>
          </a:p>
        </p:txBody>
      </p:sp>
      <p:sp>
        <p:nvSpPr>
          <p:cNvPr id="8" name="TextBox 7"/>
          <p:cNvSpPr txBox="1"/>
          <p:nvPr/>
        </p:nvSpPr>
        <p:spPr>
          <a:xfrm>
            <a:off x="8207726" y="3520895"/>
            <a:ext cx="857250" cy="461665"/>
          </a:xfrm>
          <a:prstGeom prst="rect">
            <a:avLst/>
          </a:prstGeom>
          <a:noFill/>
        </p:spPr>
        <p:txBody>
          <a:bodyPr wrap="square" rtlCol="0" anchor="ctr">
            <a:spAutoFit/>
          </a:bodyPr>
          <a:lstStyle/>
          <a:p>
            <a:pPr algn="just"/>
            <a:r>
              <a:rPr lang="en-US" sz="1200" dirty="0">
                <a:solidFill>
                  <a:srgbClr val="E73E32"/>
                </a:solidFill>
              </a:rPr>
              <a:t>Good</a:t>
            </a:r>
          </a:p>
          <a:p>
            <a:pPr algn="just"/>
            <a:r>
              <a:rPr lang="en-US" sz="1200" dirty="0">
                <a:solidFill>
                  <a:srgbClr val="304AFC"/>
                </a:solidFill>
              </a:rPr>
              <a:t>True class</a:t>
            </a:r>
          </a:p>
        </p:txBody>
      </p:sp>
    </p:spTree>
    <p:extLst>
      <p:ext uri="{BB962C8B-B14F-4D97-AF65-F5344CB8AC3E}">
        <p14:creationId xmlns:p14="http://schemas.microsoft.com/office/powerpoint/2010/main" val="3704255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911" y="560070"/>
            <a:ext cx="11475718" cy="57378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AutoShape 2" descr="http://localhost:9000/files/giants_shoulder/self-adaptive-training-master/figs/nexperia/true_labels_ce_boxplot.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itle 1">
            <a:extLst>
              <a:ext uri="{FF2B5EF4-FFF2-40B4-BE49-F238E27FC236}">
                <a16:creationId xmlns:a16="http://schemas.microsoft.com/office/drawing/2014/main" id="{5F87721A-D428-2642-B830-8F9F84B66633}"/>
              </a:ext>
            </a:extLst>
          </p:cNvPr>
          <p:cNvSpPr>
            <a:spLocks noGrp="1"/>
          </p:cNvSpPr>
          <p:nvPr>
            <p:ph type="title"/>
          </p:nvPr>
        </p:nvSpPr>
        <p:spPr>
          <a:xfrm>
            <a:off x="7555715" y="4704420"/>
            <a:ext cx="3266694" cy="1154430"/>
          </a:xfrm>
        </p:spPr>
        <p:txBody>
          <a:bodyPr/>
          <a:lstStyle/>
          <a:p>
            <a:r>
              <a:rPr lang="en-US" dirty="0"/>
              <a:t>noise</a:t>
            </a:r>
          </a:p>
        </p:txBody>
      </p:sp>
      <p:sp>
        <p:nvSpPr>
          <p:cNvPr id="8" name="TextBox 7"/>
          <p:cNvSpPr txBox="1"/>
          <p:nvPr/>
        </p:nvSpPr>
        <p:spPr>
          <a:xfrm>
            <a:off x="6289862" y="4473587"/>
            <a:ext cx="857250" cy="461665"/>
          </a:xfrm>
          <a:prstGeom prst="rect">
            <a:avLst/>
          </a:prstGeom>
          <a:noFill/>
        </p:spPr>
        <p:txBody>
          <a:bodyPr wrap="square" rtlCol="0" anchor="ctr">
            <a:spAutoFit/>
          </a:bodyPr>
          <a:lstStyle/>
          <a:p>
            <a:pPr algn="just"/>
            <a:r>
              <a:rPr lang="en-US" sz="1200" dirty="0">
                <a:solidFill>
                  <a:srgbClr val="E73E32"/>
                </a:solidFill>
              </a:rPr>
              <a:t>Good</a:t>
            </a:r>
          </a:p>
          <a:p>
            <a:pPr algn="just"/>
            <a:r>
              <a:rPr lang="en-US" sz="1200" dirty="0">
                <a:solidFill>
                  <a:srgbClr val="304AFC"/>
                </a:solidFill>
              </a:rPr>
              <a:t>True class</a:t>
            </a:r>
          </a:p>
        </p:txBody>
      </p:sp>
      <p:sp>
        <p:nvSpPr>
          <p:cNvPr id="5" name="AutoShape 6" descr="http://localhost:9000/files/giants_shoulder/self-adaptive-training-master/figs/nexperia/true_labels_ce_boxplot.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5372579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otalTime>6229</TotalTime>
  <Words>1106</Words>
  <Application>Microsoft Macintosh PowerPoint</Application>
  <PresentationFormat>Widescreen</PresentationFormat>
  <Paragraphs>219</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Cambria Math</vt:lpstr>
      <vt:lpstr>Gill Sans MT</vt:lpstr>
      <vt:lpstr>Parcel</vt:lpstr>
      <vt:lpstr>Nexperia result VI</vt:lpstr>
      <vt:lpstr>To compare</vt:lpstr>
      <vt:lpstr>Spatial transformer networks (STN)</vt:lpstr>
      <vt:lpstr>Attention map</vt:lpstr>
      <vt:lpstr>test RESULTS (778 of 3830 bad) with random preprocessing</vt:lpstr>
      <vt:lpstr>Different crops on test data (Resnet)</vt:lpstr>
      <vt:lpstr>Noisy labels</vt:lpstr>
      <vt:lpstr>Clean labels</vt:lpstr>
      <vt:lpstr>noise</vt:lpstr>
      <vt:lpstr>fluctuations</vt:lpstr>
      <vt:lpstr>Self-adaptive training (SAT)</vt:lpstr>
      <vt:lpstr>Sample Weights on noisy labels</vt:lpstr>
      <vt:lpstr>Sample Weights by Class</vt:lpstr>
      <vt:lpstr>Label Change on noisy labels</vt:lpstr>
      <vt:lpstr>Proposed modifications</vt:lpstr>
      <vt:lpstr>Distributional shift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Nexperia result iV</dc:title>
  <dc:creator>Microsoft Office User</dc:creator>
  <cp:lastModifiedBy>Microsoft Office User</cp:lastModifiedBy>
  <cp:revision>14</cp:revision>
  <dcterms:created xsi:type="dcterms:W3CDTF">2020-08-11T07:13:02Z</dcterms:created>
  <dcterms:modified xsi:type="dcterms:W3CDTF">2020-11-17T05:02:28Z</dcterms:modified>
</cp:coreProperties>
</file>