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5" r:id="rId7"/>
    <p:sldId id="256" r:id="rId8"/>
    <p:sldId id="261" r:id="rId9"/>
    <p:sldId id="266" r:id="rId10"/>
    <p:sldId id="260" r:id="rId11"/>
    <p:sldId id="267" r:id="rId12"/>
    <p:sldId id="259" r:id="rId13"/>
    <p:sldId id="270" r:id="rId14"/>
    <p:sldId id="268" r:id="rId15"/>
    <p:sldId id="271" r:id="rId16"/>
    <p:sldId id="269" r:id="rId17"/>
    <p:sldId id="272" r:id="rId18"/>
    <p:sldId id="279" r:id="rId19"/>
    <p:sldId id="262" r:id="rId20"/>
    <p:sldId id="273" r:id="rId21"/>
    <p:sldId id="274" r:id="rId22"/>
    <p:sldId id="275" r:id="rId23"/>
    <p:sldId id="282" r:id="rId24"/>
    <p:sldId id="280" r:id="rId25"/>
    <p:sldId id="281" r:id="rId26"/>
    <p:sldId id="263" r:id="rId27"/>
    <p:sldId id="283" r:id="rId28"/>
    <p:sldId id="277" r:id="rId29"/>
    <p:sldId id="284" r:id="rId30"/>
    <p:sldId id="278" r:id="rId31"/>
    <p:sldId id="285" r:id="rId32"/>
    <p:sldId id="264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4321-EACE-090E-49E3-D4B9B2F5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61DED-EBF1-36CB-073E-E8A5CB13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38A0F-1EDF-D170-2782-9D67AFA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B525-2CEE-8CEF-9C83-F9E4EEDC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E36B-E02B-48E8-43FE-FEA6997F0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4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9E9F-B9E0-BEE8-E4EF-4C3FC3B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6824F-E2FE-B569-89C2-FDEC6F075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6686-D41F-B276-E035-7E33D5E3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1C83D-9F7E-1BA8-D098-A28E5ABA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FD14-B86F-44B9-C0E4-2EFE6C0E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97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86D62-C6CA-25C0-701C-7718B4C2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39CD8-0BC7-3EC1-1EF8-74CFA1EE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4D4D-11CF-4201-50D8-F49D54A5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8879F-5A88-075B-1008-5D4F2365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746A-70B0-04CB-C4A0-19BC62C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06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AF4BF-5417-771E-DF09-664B29A96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1B0A-3C54-FDE5-9BD6-A004AA13C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A949-C3F6-5251-5E1C-937F0496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58A2-5F8D-B5B6-B677-C2233B2D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31D7-0ECB-9BD0-116A-22BEF8CD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12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DE5-905E-1BA6-2885-99BE36ED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5628-C6B1-7CB6-6BD5-7203FC2F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A1E64-4E0C-8650-3D06-6D387A03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CDBB-C4D2-E582-B33E-6D852CC8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CFE6D-B5EA-F768-7922-5213BFBD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0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EC10-C3B3-CC6F-6CAD-1A604BEE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4C6B-80C8-7258-3F64-09569905C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3BD3C-EC8E-AA91-A370-0B1E61C6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93C66-A873-D2F9-369C-EA299A59C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FBFA5-07E3-02A8-592F-3AC930FD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FB680-47D6-A4D5-122D-E0EAEE05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6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860C-31D9-BED7-9F49-9C7EBF8D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CABA7-02D6-F607-492D-FEB525283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BDC9C-0125-982A-2B20-3797AFB0D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C2850-483E-9DB7-BE7E-5DE95FFF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DD12-6C00-C634-D98B-3DD96B954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D1962-0E99-54FD-D736-DDC7637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E4762-C17B-F268-C250-71D5CD75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20DED-B8BC-C3D8-5299-B433A539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06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C6AE-8B55-B06F-7985-5A609DB3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2095F-AB0C-F4B7-E85D-5E9C77C4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8731E-D576-A685-7EFD-2D38418C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E076E-D5B7-8092-A1E9-67078CD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99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D8AB1A-7C6B-3557-CF16-BCB32240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5D9D8-6712-0932-F6FC-B121A256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A6585-10D7-A62A-25B1-04C08EAB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53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0589-B311-3165-7D69-27F03918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BD84-8906-5393-A6DE-AA306EEC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133F7-1B64-2A08-9882-64663F65B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434EE-32C8-D441-7A97-2CFBF634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2FA40-B637-2333-D329-B52896A0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4E017-9994-B248-051B-F5EC3BE3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84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285A-2E37-D5D4-8390-89E50A58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9E8AA-4B53-D5B9-81EC-05CBD975B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3E50-2E8A-74F4-A184-F6009007F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D87C7-7F6E-C1C4-E23F-34B43526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000A-5276-1695-280A-EBBCAC16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56698-1AAE-5AAB-D2F4-6E0381FC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0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6F908-CD88-6281-D12F-F47829D0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BD897-BF80-03CC-8A95-9F557961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167E7-89DF-E7A5-1B3C-DBC46FC6B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78B887-432B-430C-83AE-21EB81D9B22B}" type="datetimeFigureOut">
              <a:rPr lang="en-AU" smtClean="0"/>
              <a:t>22/05/2024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D6D9-E06D-E46A-921A-DF149E3B1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1B775-9A7E-CF2D-AF30-3E50AB96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FA3CC-E319-46F4-9410-43CF357310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99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ABDFC-85E2-4B12-34C6-CF987200CE03}"/>
              </a:ext>
            </a:extLst>
          </p:cNvPr>
          <p:cNvSpPr txBox="1"/>
          <p:nvPr/>
        </p:nvSpPr>
        <p:spPr>
          <a:xfrm>
            <a:off x="174171" y="1284514"/>
            <a:ext cx="118327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comprehensive report is a presentation to the Hotel paradise stakeholders, who owns one of the most renowned beach resort in Southern Australia.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It’s in its pioneer stage, as high season is approaching, a decision model was created to manage the surge efficiently reaping out the best revenue possible.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report focuses on analysing the booking operations including  accommodation reservations, pricing strategies, and the risks associated.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Our objectives are to maximise daily profits and occupancy rates.</a:t>
            </a:r>
          </a:p>
          <a:p>
            <a:r>
              <a:rPr lang="en-GB" sz="2400" dirty="0"/>
              <a:t>The main concepts we will be considering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booking management including room availability, pricing strategies, and refunding policies.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Risk assessment: Potential risks such as overbooking, cancellations, and revenue fluctuations.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Demand fluctuation: strategies to maximise occupancy rates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Profit maximising: Increasing daily profit with increased customer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Easy to understand model and realistic.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123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EA1A-6A85-7517-0584-F24CD234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D027-16A8-657F-F835-2CE765070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Keeping all the other stochastic inputs constant at the base value of 5 on cancellations and 10 on walk-ins(miscellaneous expenses was not considered as it won’t make a relevant change), daily reservations at the room rates of $200, $230 and $350 in its best case, base case and worst case shows how well the rates and number of reservations affect the daily profit.</a:t>
            </a:r>
          </a:p>
          <a:p>
            <a:r>
              <a:rPr lang="en-AU" dirty="0"/>
              <a:t>Maximum daily profit the resort can get by getting full reservations on weekdays is $6720, on weekends is $8070 and on upcoming high season is $13470.</a:t>
            </a:r>
          </a:p>
          <a:p>
            <a:r>
              <a:rPr lang="en-AU" dirty="0"/>
              <a:t>The loss the resort can suffer without getting any reservations on weekdays is -$380, on weekends is -$230 and on upcoming high season the resort doesn’t get loss if walk-ins are present at a base value of 10.</a:t>
            </a:r>
          </a:p>
        </p:txBody>
      </p:sp>
    </p:spTree>
    <p:extLst>
      <p:ext uri="{BB962C8B-B14F-4D97-AF65-F5344CB8AC3E}">
        <p14:creationId xmlns:p14="http://schemas.microsoft.com/office/powerpoint/2010/main" val="9112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Scenario Analysis and implications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04690-D351-CC59-A86B-74B5353D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1403319"/>
            <a:ext cx="5829299" cy="160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49986D-D27E-262F-BC69-8F377E83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300" y="3405124"/>
            <a:ext cx="5829299" cy="1471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D612E-0922-DE8B-97DE-459CA7984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300" y="5156200"/>
            <a:ext cx="5829298" cy="158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D681F-5F89-65A3-A140-D86162C42063}"/>
              </a:ext>
            </a:extLst>
          </p:cNvPr>
          <p:cNvSpPr txBox="1"/>
          <p:nvPr/>
        </p:nvSpPr>
        <p:spPr>
          <a:xfrm>
            <a:off x="1625600" y="1866900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Late cancellations at the room rate of $200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F3EE1-29A8-FBDD-0BED-7871F3A96C1C}"/>
              </a:ext>
            </a:extLst>
          </p:cNvPr>
          <p:cNvSpPr txBox="1"/>
          <p:nvPr/>
        </p:nvSpPr>
        <p:spPr>
          <a:xfrm>
            <a:off x="1625600" y="3782160"/>
            <a:ext cx="325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Late cancellations at the room rate of $230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234202-82D7-F290-44E8-CCCEA84A0BDC}"/>
              </a:ext>
            </a:extLst>
          </p:cNvPr>
          <p:cNvSpPr txBox="1"/>
          <p:nvPr/>
        </p:nvSpPr>
        <p:spPr>
          <a:xfrm>
            <a:off x="1625600" y="5588000"/>
            <a:ext cx="298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Late cancellations at the room rate of $350</a:t>
            </a:r>
          </a:p>
        </p:txBody>
      </p:sp>
    </p:spTree>
    <p:extLst>
      <p:ext uri="{BB962C8B-B14F-4D97-AF65-F5344CB8AC3E}">
        <p14:creationId xmlns:p14="http://schemas.microsoft.com/office/powerpoint/2010/main" val="332211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F6A5-91D2-9818-4042-207FFDDD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F130C-8A15-5D1A-D0D9-77507CF4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Keeping all the other stochastic inputs constant at the base value of 25 on reservations and 10 on walk-ins(miscellaneous expenses was not considered as it won’t make a relevant change), late cancellations at the room rates of $200, $230 and $350 in its best case, base case and worst case shows how well the rates and late cancellations affect the daily profit.</a:t>
            </a:r>
          </a:p>
          <a:p>
            <a:r>
              <a:rPr lang="en-AU" dirty="0"/>
              <a:t>Maximum daily profit the resort can get by getting no cancellations at all on weekdays is $4620, on weekends is $5520 and on upcoming high season is $10685.</a:t>
            </a:r>
          </a:p>
          <a:p>
            <a:r>
              <a:rPr lang="en-AU" dirty="0"/>
              <a:t>When the cancellations is 10 which we assume to be the worst scenario that can actually happen, the daily profit on weekdays is $3805, on weekends is $4555 and on upcoming high season, it is $7555.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29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Scenario Analysis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F0B92-6D3C-0EAA-ADE2-A7182BCE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1" y="1311242"/>
            <a:ext cx="5597642" cy="165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FAD26-C1DC-4B11-77DB-262EB85D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1" y="3106720"/>
            <a:ext cx="5607166" cy="1676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0B4CA-619B-BA90-F907-6F64583C0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802" y="4927599"/>
            <a:ext cx="5597642" cy="167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C995BD-BC09-9B52-F73F-C47605E420E5}"/>
              </a:ext>
            </a:extLst>
          </p:cNvPr>
          <p:cNvSpPr txBox="1"/>
          <p:nvPr/>
        </p:nvSpPr>
        <p:spPr>
          <a:xfrm>
            <a:off x="2108200" y="1701800"/>
            <a:ext cx="293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Walk-ins at the room rate of $200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BB074-81C3-5B84-CEFC-36BDBB8E762A}"/>
              </a:ext>
            </a:extLst>
          </p:cNvPr>
          <p:cNvSpPr txBox="1"/>
          <p:nvPr/>
        </p:nvSpPr>
        <p:spPr>
          <a:xfrm>
            <a:off x="2108200" y="3557707"/>
            <a:ext cx="3086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Walk-ins at the room rate of $230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F0009-AD84-DE82-86AF-253089EA19F2}"/>
              </a:ext>
            </a:extLst>
          </p:cNvPr>
          <p:cNvSpPr txBox="1"/>
          <p:nvPr/>
        </p:nvSpPr>
        <p:spPr>
          <a:xfrm>
            <a:off x="2108200" y="5549900"/>
            <a:ext cx="293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Walk-ins at the room rate of $350</a:t>
            </a:r>
          </a:p>
        </p:txBody>
      </p:sp>
    </p:spTree>
    <p:extLst>
      <p:ext uri="{BB962C8B-B14F-4D97-AF65-F5344CB8AC3E}">
        <p14:creationId xmlns:p14="http://schemas.microsoft.com/office/powerpoint/2010/main" val="185958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48DE-1E31-4DEC-A2DE-B83D4FA2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4EAB4-FD07-AB18-418D-2F9197EBB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Keeping all the other stochastic inputs constant at the base value of 25 on reservations and 5 on cancellations(miscellaneous expenses was not considered as it won’t make a relevant change), walk-ins at the room rates of $200, $230 and $350 in its best case, base case and worst case shows how well the rates and walk-ins affect the daily profit.</a:t>
            </a:r>
          </a:p>
          <a:p>
            <a:r>
              <a:rPr lang="en-AU" dirty="0"/>
              <a:t>Maximum daily profit the resort can get by getting the best case of 35 walk-ins is same as getting full reservations; on weekdays, it is $6720, on weekends, it is $8070 and on upcoming high season, it is $13470.</a:t>
            </a:r>
          </a:p>
          <a:p>
            <a:r>
              <a:rPr lang="en-AU" dirty="0"/>
              <a:t>Even if walk-ins are not there, with reservations on base level of 25, on weekdays, resort can get profit of $2620. on weekends, it is $3220, and high season, it is $5620.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7835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3D67-3299-D808-BE9C-634EA5B5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7"/>
            <a:ext cx="11713028" cy="614587"/>
          </a:xfrm>
        </p:spPr>
        <p:txBody>
          <a:bodyPr>
            <a:normAutofit fontScale="90000"/>
          </a:bodyPr>
          <a:lstStyle/>
          <a:p>
            <a:r>
              <a:rPr lang="en-AU" dirty="0"/>
              <a:t>Scenario analysis – Fully occupied without cancellations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D4DEB-EC7A-31F7-6387-7E882C119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86" y="1110342"/>
            <a:ext cx="5409389" cy="16546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A9F31-60FB-B4D0-1DBB-4B5067F8F5A2}"/>
              </a:ext>
            </a:extLst>
          </p:cNvPr>
          <p:cNvSpPr txBox="1"/>
          <p:nvPr/>
        </p:nvSpPr>
        <p:spPr>
          <a:xfrm>
            <a:off x="6096000" y="1230085"/>
            <a:ext cx="4767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maximum profit the resort can reap on this upcoming high season is $15935 without any risks.</a:t>
            </a:r>
          </a:p>
          <a:p>
            <a:r>
              <a:rPr lang="en-AU" dirty="0"/>
              <a:t>The maximum loss the resort can suffer without any rooms occupied is -$1565 without any risks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6B09E-B893-60D7-3B15-505C36333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3326461"/>
            <a:ext cx="5486400" cy="1506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2BA82-0DC2-3598-D82F-ACD6C8DC1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5286311"/>
            <a:ext cx="5486400" cy="1506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4CA39F-4196-841E-70A2-E7B849930AAF}"/>
              </a:ext>
            </a:extLst>
          </p:cNvPr>
          <p:cNvSpPr txBox="1"/>
          <p:nvPr/>
        </p:nvSpPr>
        <p:spPr>
          <a:xfrm>
            <a:off x="6248400" y="4567286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maximum profit on weekdays is $8435, on weekends, it is $9935. Loss without any occupied room is same for all room rates: -$1565.</a:t>
            </a:r>
          </a:p>
        </p:txBody>
      </p:sp>
    </p:spTree>
    <p:extLst>
      <p:ext uri="{BB962C8B-B14F-4D97-AF65-F5344CB8AC3E}">
        <p14:creationId xmlns:p14="http://schemas.microsoft.com/office/powerpoint/2010/main" val="134305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Selecting distributions and its justification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20B75-ACBE-0111-F9BE-6EF3CDA246D1}"/>
              </a:ext>
            </a:extLst>
          </p:cNvPr>
          <p:cNvSpPr txBox="1"/>
          <p:nvPr/>
        </p:nvSpPr>
        <p:spPr>
          <a:xfrm>
            <a:off x="603107" y="1068692"/>
            <a:ext cx="10960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Daily reservations: Poisson distribution</a:t>
            </a:r>
          </a:p>
          <a:p>
            <a:r>
              <a:rPr lang="en-AU" sz="2400" b="1" dirty="0"/>
              <a:t>Justification</a:t>
            </a:r>
            <a:r>
              <a:rPr lang="en-AU" sz="2400" dirty="0"/>
              <a:t> – Daily reservations happens independently with number of occurrences in a given time period and it is a discrete variable. So we used </a:t>
            </a:r>
            <a:r>
              <a:rPr lang="en-AU" sz="2400" dirty="0" err="1"/>
              <a:t>poisson</a:t>
            </a:r>
            <a:r>
              <a:rPr lang="en-AU" sz="2400" dirty="0"/>
              <a:t> distribution here.</a:t>
            </a:r>
          </a:p>
          <a:p>
            <a:r>
              <a:rPr lang="en-AU" sz="2400" b="1" dirty="0"/>
              <a:t>Descriptive statistics</a:t>
            </a:r>
            <a:r>
              <a:rPr lang="en-AU" sz="2400" dirty="0"/>
              <a:t>: Mean should be equal to its variances.</a:t>
            </a:r>
          </a:p>
          <a:p>
            <a:r>
              <a:rPr lang="en-AU" sz="2400" dirty="0"/>
              <a:t>Mean =  15.07, Variance = 14.60. (Around 15). Also, the graph represents a typical </a:t>
            </a:r>
            <a:r>
              <a:rPr lang="en-AU" sz="2400" dirty="0" err="1"/>
              <a:t>poisson</a:t>
            </a:r>
            <a:r>
              <a:rPr lang="en-AU" sz="2400" dirty="0"/>
              <a:t> distribution.( a little left-skewed)</a:t>
            </a:r>
          </a:p>
          <a:p>
            <a:r>
              <a:rPr lang="en-AU" sz="2400" dirty="0"/>
              <a:t>Therefore, the selection of </a:t>
            </a:r>
            <a:r>
              <a:rPr lang="en-AU" sz="2400" dirty="0" err="1"/>
              <a:t>poisson</a:t>
            </a:r>
            <a:r>
              <a:rPr lang="en-AU" sz="2400" dirty="0"/>
              <a:t> distribution is justified.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B6C74-2EFB-843C-DCEB-4C5A94B7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597" y="4292315"/>
            <a:ext cx="6127893" cy="24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3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Selecting distributions and its justification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20B75-ACBE-0111-F9BE-6EF3CDA246D1}"/>
              </a:ext>
            </a:extLst>
          </p:cNvPr>
          <p:cNvSpPr txBox="1"/>
          <p:nvPr/>
        </p:nvSpPr>
        <p:spPr>
          <a:xfrm>
            <a:off x="603107" y="1068692"/>
            <a:ext cx="109601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Late cancellations: Poisson distribution</a:t>
            </a:r>
          </a:p>
          <a:p>
            <a:r>
              <a:rPr lang="en-AU" sz="2400" b="1" dirty="0"/>
              <a:t>Justification</a:t>
            </a:r>
            <a:r>
              <a:rPr lang="en-AU" sz="2400" dirty="0"/>
              <a:t> – Late cancellations happens independently with number of occurrences in a given time period and it is a discrete variable. So we used </a:t>
            </a:r>
            <a:r>
              <a:rPr lang="en-AU" sz="2400" dirty="0" err="1"/>
              <a:t>poisson</a:t>
            </a:r>
            <a:r>
              <a:rPr lang="en-AU" sz="2400" dirty="0"/>
              <a:t> distribution here. We tried binomial distribution, but the graph was skewed.</a:t>
            </a:r>
          </a:p>
          <a:p>
            <a:r>
              <a:rPr lang="en-AU" sz="2400" b="1" dirty="0"/>
              <a:t>Descriptive statistics</a:t>
            </a:r>
            <a:r>
              <a:rPr lang="en-AU" sz="2400" dirty="0"/>
              <a:t>: Mean should be equal to its variances.</a:t>
            </a:r>
          </a:p>
          <a:p>
            <a:r>
              <a:rPr lang="en-AU" sz="2400" dirty="0"/>
              <a:t>Mean =  6.01, Variance = 5.62. (Around 6). Also, the graph represents a typical </a:t>
            </a:r>
            <a:r>
              <a:rPr lang="en-AU" sz="2400" dirty="0" err="1"/>
              <a:t>poisson</a:t>
            </a:r>
            <a:r>
              <a:rPr lang="en-AU" sz="2400" dirty="0"/>
              <a:t> distribution.( a little left-skewed)</a:t>
            </a:r>
          </a:p>
          <a:p>
            <a:r>
              <a:rPr lang="en-AU" sz="2400" dirty="0"/>
              <a:t>Therefore, the selection of </a:t>
            </a:r>
            <a:r>
              <a:rPr lang="en-AU" sz="2400" dirty="0" err="1"/>
              <a:t>poisson</a:t>
            </a:r>
            <a:r>
              <a:rPr lang="en-AU" sz="2400" dirty="0"/>
              <a:t> distribution is justified.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BC294-0333-BA2D-048A-38010CBF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53" y="4115680"/>
            <a:ext cx="6023047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Selecting distributions and its justification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20B75-ACBE-0111-F9BE-6EF3CDA246D1}"/>
              </a:ext>
            </a:extLst>
          </p:cNvPr>
          <p:cNvSpPr txBox="1"/>
          <p:nvPr/>
        </p:nvSpPr>
        <p:spPr>
          <a:xfrm>
            <a:off x="603107" y="1068692"/>
            <a:ext cx="10960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Walk-ins: Uniform distribution</a:t>
            </a:r>
          </a:p>
          <a:p>
            <a:r>
              <a:rPr lang="en-AU" sz="2400" b="1" dirty="0"/>
              <a:t>Justification</a:t>
            </a:r>
            <a:r>
              <a:rPr lang="en-AU" sz="2400" dirty="0"/>
              <a:t> – We have no idea how many walk-ins will arrive in a day, and it is a discrete variable. So, we used uniform distribution here. </a:t>
            </a:r>
          </a:p>
          <a:p>
            <a:r>
              <a:rPr lang="en-AU" sz="2400" b="1" dirty="0"/>
              <a:t>Descriptive statistics</a:t>
            </a:r>
            <a:r>
              <a:rPr lang="en-AU" sz="2400" dirty="0"/>
              <a:t>: </a:t>
            </a:r>
          </a:p>
          <a:p>
            <a:r>
              <a:rPr lang="en-AU" sz="2400" dirty="0"/>
              <a:t>The graph represents a typical uniform distribution.</a:t>
            </a:r>
          </a:p>
          <a:p>
            <a:r>
              <a:rPr lang="en-AU" sz="2400" dirty="0"/>
              <a:t>Therefore, the selection of uniform distribution is justified.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337AA-DB92-7EA1-DD51-72F24979B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153" y="3429000"/>
            <a:ext cx="5375347" cy="2749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276C68-C34B-BA18-1C74-B077A9DA471A}"/>
              </a:ext>
            </a:extLst>
          </p:cNvPr>
          <p:cNvSpPr txBox="1"/>
          <p:nvPr/>
        </p:nvSpPr>
        <p:spPr>
          <a:xfrm>
            <a:off x="558655" y="3429000"/>
            <a:ext cx="55245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Miscellaneous expenses: Normal distribution</a:t>
            </a:r>
          </a:p>
          <a:p>
            <a:r>
              <a:rPr lang="en-AU" sz="2400" dirty="0"/>
              <a:t>We used normal distribution in the case of miscellaneous expenses as it is a continuous variable with mean = 43.33, standard deviation = 30.13.</a:t>
            </a:r>
          </a:p>
          <a:p>
            <a:r>
              <a:rPr lang="en-AU" sz="2400" dirty="0"/>
              <a:t>We haven’t taken it for further analysis. So descriptive statistics are not done</a:t>
            </a:r>
          </a:p>
        </p:txBody>
      </p:sp>
    </p:spTree>
    <p:extLst>
      <p:ext uri="{BB962C8B-B14F-4D97-AF65-F5344CB8AC3E}">
        <p14:creationId xmlns:p14="http://schemas.microsoft.com/office/powerpoint/2010/main" val="404824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6065-645B-9C32-4B00-7A0E176A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1214100" cy="498473"/>
          </a:xfrm>
        </p:spPr>
        <p:txBody>
          <a:bodyPr>
            <a:normAutofit fontScale="90000"/>
          </a:bodyPr>
          <a:lstStyle/>
          <a:p>
            <a:r>
              <a:rPr lang="en-AU" dirty="0"/>
              <a:t>Summary of daily profit at 3 different room rates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97050-8817-B760-A5D0-C5B07F4AA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1" y="993773"/>
            <a:ext cx="6807199" cy="54991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95A39-306F-212B-07BF-D8DDAF9E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242" y="1154601"/>
            <a:ext cx="4011516" cy="172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733964-DEC4-A5D7-ECAE-189FB2575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242" y="3110949"/>
            <a:ext cx="4011516" cy="1728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B90DE-3749-85FF-2134-841F74FD2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42" y="5067298"/>
            <a:ext cx="4011516" cy="17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6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Overview of the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10396-D3E2-793C-F3BC-BD74D40CB434}"/>
              </a:ext>
            </a:extLst>
          </p:cNvPr>
          <p:cNvSpPr txBox="1"/>
          <p:nvPr/>
        </p:nvSpPr>
        <p:spPr>
          <a:xfrm>
            <a:off x="342900" y="1447800"/>
            <a:ext cx="1143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Key Output</a:t>
            </a:r>
            <a:r>
              <a:rPr lang="en-AU" sz="2400" dirty="0"/>
              <a:t>: </a:t>
            </a:r>
          </a:p>
          <a:p>
            <a:r>
              <a:rPr lang="en-AU" sz="2400" dirty="0"/>
              <a:t>Daily Profit, Sold out: Yes/No</a:t>
            </a:r>
          </a:p>
          <a:p>
            <a:r>
              <a:rPr lang="en-AU" sz="2400" b="1" dirty="0"/>
              <a:t>Management Decision Variable</a:t>
            </a:r>
            <a:r>
              <a:rPr lang="en-AU" sz="2400" dirty="0"/>
              <a:t>:</a:t>
            </a:r>
          </a:p>
          <a:p>
            <a:r>
              <a:rPr lang="en-AU" sz="2400" dirty="0"/>
              <a:t>Overbooking Rate/limit, Room Rate, Late Cancellation Fee</a:t>
            </a:r>
          </a:p>
          <a:p>
            <a:r>
              <a:rPr lang="en-AU" sz="2400" b="1" dirty="0"/>
              <a:t>Stochastic Variable</a:t>
            </a:r>
            <a:r>
              <a:rPr lang="en-AU" sz="2400" dirty="0"/>
              <a:t>:</a:t>
            </a:r>
          </a:p>
          <a:p>
            <a:r>
              <a:rPr lang="en-AU" sz="2400" dirty="0"/>
              <a:t>Daily Reservations, Late Cancellations, Walk-in Guest Visited, Daily miscellaneous Expenses</a:t>
            </a:r>
          </a:p>
          <a:p>
            <a:r>
              <a:rPr lang="en-AU" sz="2400" b="1" dirty="0"/>
              <a:t>Fixed Variable</a:t>
            </a:r>
            <a:r>
              <a:rPr lang="en-AU" sz="2400" dirty="0"/>
              <a:t>:</a:t>
            </a:r>
          </a:p>
          <a:p>
            <a:r>
              <a:rPr lang="en-AU" sz="2400" dirty="0"/>
              <a:t>Staff wages, Number of rooms, Housekeeping cost per room, Minibar Cost</a:t>
            </a:r>
          </a:p>
          <a:p>
            <a:r>
              <a:rPr lang="en-AU" sz="2400" b="1" dirty="0"/>
              <a:t>Calculated Variables</a:t>
            </a:r>
            <a:r>
              <a:rPr lang="en-AU" sz="2400" dirty="0"/>
              <a:t>:</a:t>
            </a:r>
          </a:p>
          <a:p>
            <a:r>
              <a:rPr lang="en-AU" sz="2400" dirty="0"/>
              <a:t>Total cost per day, Number of occupied room, Sales revenue per day, Revenue from late cancellation, Overbooking refund, Walk-in guests allowed, Overbooked rooms.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20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2104-FD70-2E99-3AD0-F0BAF831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49273"/>
          </a:xfrm>
        </p:spPr>
        <p:txBody>
          <a:bodyPr>
            <a:normAutofit fontScale="90000"/>
          </a:bodyPr>
          <a:lstStyle/>
          <a:p>
            <a:r>
              <a:rPr lang="en-AU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DC0C-BD35-A1BC-0B84-D38B3AD2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704"/>
            <a:ext cx="10515600" cy="5064259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Daily profit when room rate is $200 ranges from -$983 to $8652. At $230, it ranges from -$1301 to $10,213 and At $350, the profit ranges from -$1530 to $16,284.</a:t>
            </a:r>
          </a:p>
          <a:p>
            <a:r>
              <a:rPr lang="en-AU" dirty="0"/>
              <a:t>The lowest 1/4</a:t>
            </a:r>
            <a:r>
              <a:rPr lang="en-AU" baseline="30000" dirty="0"/>
              <a:t>th</a:t>
            </a:r>
            <a:r>
              <a:rPr lang="en-AU" dirty="0"/>
              <a:t> of daily profit at $200 reaches up to $2186, at $230, it reaches up to $2706 and at $350 up to $4580.</a:t>
            </a:r>
          </a:p>
          <a:p>
            <a:r>
              <a:rPr lang="en-AU" dirty="0"/>
              <a:t>The highest 10% of daily profit at $200 starts from $6983, at $230, it starts from $8119, at $350, it starts from $13,020.</a:t>
            </a:r>
          </a:p>
          <a:p>
            <a:r>
              <a:rPr lang="en-AU" dirty="0"/>
              <a:t>We are 95% confident that mean value for room rate $200 lies between $3838 and $4116, for $230, it lies between $4552 and $4864, for room rate of $350, It is between $7642 and $8130.</a:t>
            </a:r>
          </a:p>
          <a:p>
            <a:r>
              <a:rPr lang="en-AU" dirty="0"/>
              <a:t>The probability of loss for $200 is 2.6%, for $230, it is 2.5% and for $350, it is 0.9%.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2680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9D08-B033-08B7-7CF6-23D6987E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73" y="365127"/>
            <a:ext cx="11666862" cy="604357"/>
          </a:xfrm>
        </p:spPr>
        <p:txBody>
          <a:bodyPr>
            <a:normAutofit/>
          </a:bodyPr>
          <a:lstStyle/>
          <a:p>
            <a:r>
              <a:rPr lang="en-AU" sz="3600" dirty="0"/>
              <a:t>Average graphs of sales revenue &amp; occupied rooms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4B14-0261-2140-79E1-36BDAABA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4" y="1072290"/>
            <a:ext cx="3975378" cy="22327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A5F905-B054-1F8C-B377-3509F36B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466" y="1072289"/>
            <a:ext cx="3674876" cy="2232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2C27F-6284-4CD0-40B5-6A93C6DD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66" y="1072289"/>
            <a:ext cx="3966071" cy="2232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951B0-B260-AAA0-F5AB-D7BF7D467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65" y="3631252"/>
            <a:ext cx="3975378" cy="248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0DD9F4-AFE5-6216-2078-B2278D10E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207" y="3631252"/>
            <a:ext cx="3627136" cy="2483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97EC1-FA31-ACCF-46C8-7B88A39C2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1466" y="3631252"/>
            <a:ext cx="3966071" cy="248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2E03-DB70-029D-5FE1-74A70B53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450120"/>
          </a:xfrm>
        </p:spPr>
        <p:txBody>
          <a:bodyPr>
            <a:noAutofit/>
          </a:bodyPr>
          <a:lstStyle/>
          <a:p>
            <a:r>
              <a:rPr lang="en-AU" sz="3200" dirty="0"/>
              <a:t>Average graphs of Daily profits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59D69-EA71-A160-8441-527574633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5" y="1084351"/>
            <a:ext cx="3942329" cy="2585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BDA9A9-E5FE-5A44-D9C8-D116F728E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449" y="1084351"/>
            <a:ext cx="3942329" cy="258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ED1C4-7BF8-56EB-FE38-995EA6B79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53" y="1084351"/>
            <a:ext cx="3650252" cy="2585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81D0E-7382-C0D9-E96D-1E26120FA0ED}"/>
              </a:ext>
            </a:extLst>
          </p:cNvPr>
          <p:cNvSpPr txBox="1"/>
          <p:nvPr/>
        </p:nvSpPr>
        <p:spPr>
          <a:xfrm>
            <a:off x="122895" y="3995678"/>
            <a:ext cx="11705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It can be inferred that Sales revenue averages at</a:t>
            </a:r>
          </a:p>
          <a:p>
            <a:pPr algn="ctr"/>
            <a:r>
              <a:rPr lang="en-AU" sz="2000" dirty="0"/>
              <a:t>$200: $5500</a:t>
            </a:r>
          </a:p>
          <a:p>
            <a:pPr algn="ctr"/>
            <a:r>
              <a:rPr lang="en-AU" sz="2000" dirty="0"/>
              <a:t>$230: $6100</a:t>
            </a:r>
          </a:p>
          <a:p>
            <a:pPr algn="ctr"/>
            <a:r>
              <a:rPr lang="en-AU" sz="2000" dirty="0"/>
              <a:t>$350: $8800</a:t>
            </a:r>
          </a:p>
          <a:p>
            <a:pPr algn="ctr"/>
            <a:r>
              <a:rPr lang="en-AU" sz="2000" dirty="0"/>
              <a:t>Occupancy rate averages around 27 number of rooms at all room rates.</a:t>
            </a:r>
          </a:p>
          <a:p>
            <a:pPr algn="ctr"/>
            <a:r>
              <a:rPr lang="en-AU" sz="2000" dirty="0"/>
              <a:t>Daily profit averages at</a:t>
            </a:r>
          </a:p>
          <a:p>
            <a:pPr algn="ctr"/>
            <a:r>
              <a:rPr lang="en-AU" sz="2000" dirty="0"/>
              <a:t>$200: $3900</a:t>
            </a:r>
          </a:p>
          <a:p>
            <a:pPr algn="ctr"/>
            <a:r>
              <a:rPr lang="en-AU" sz="2000" dirty="0"/>
              <a:t>$230: $4700</a:t>
            </a:r>
          </a:p>
          <a:p>
            <a:pPr algn="ctr"/>
            <a:r>
              <a:rPr lang="en-AU" sz="2000" dirty="0"/>
              <a:t>$350: $7800</a:t>
            </a:r>
          </a:p>
        </p:txBody>
      </p:sp>
    </p:spTree>
    <p:extLst>
      <p:ext uri="{BB962C8B-B14F-4D97-AF65-F5344CB8AC3E}">
        <p14:creationId xmlns:p14="http://schemas.microsoft.com/office/powerpoint/2010/main" val="4293546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Risk analysis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A4340-C936-8864-46FC-280CAE8D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727200"/>
            <a:ext cx="9906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66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12FF-B4D9-7B33-171C-4E0FB218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28087"/>
          </a:xfrm>
        </p:spPr>
        <p:txBody>
          <a:bodyPr>
            <a:normAutofit fontScale="90000"/>
          </a:bodyPr>
          <a:lstStyle/>
          <a:p>
            <a:r>
              <a:rPr lang="en-AU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2001-028F-5A9D-8C1E-E974FC30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At room rate $200, the probability of daily profit going below 0 is 2.6%, between 0 and $2000 is 20.4%, between $2000 and $4000 is 27%, between $4000 and $6000 is 27%, between $6000 and $8000 is 21% and above $8000 is 2%. </a:t>
            </a:r>
          </a:p>
          <a:p>
            <a:r>
              <a:rPr lang="en-AU" dirty="0"/>
              <a:t>It can be concluded that profit on weekdays can most probably vary from $2000 to $6000.</a:t>
            </a:r>
          </a:p>
          <a:p>
            <a:r>
              <a:rPr lang="en-AU" dirty="0"/>
              <a:t>The reservations can be around 26 on these days, walk-ins may vary from 27 to 34 and total number of occupied rooms might be around 27 to 37.</a:t>
            </a:r>
          </a:p>
          <a:p>
            <a:r>
              <a:rPr lang="en-AU" dirty="0"/>
              <a:t>Highest profit can be gained when reservations is 26, walk-ins are 35 and occupied number of rooms is 50.</a:t>
            </a:r>
          </a:p>
          <a:p>
            <a:r>
              <a:rPr lang="en-AU" dirty="0"/>
              <a:t>Loss can be expected when reservations is below 14, walk-ins are below 4 and occupied number of rooms is below 7.</a:t>
            </a:r>
          </a:p>
          <a:p>
            <a:r>
              <a:rPr lang="en-AU" dirty="0"/>
              <a:t>There is a 0.5% chance for the rooms to be sold out.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533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Risk analysis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BE5DD-85FF-A8EA-5DF9-A8EA2D16E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00" y="2066854"/>
            <a:ext cx="10489999" cy="39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08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12FF-B4D9-7B33-171C-4E0FB218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28087"/>
          </a:xfrm>
        </p:spPr>
        <p:txBody>
          <a:bodyPr>
            <a:normAutofit fontScale="90000"/>
          </a:bodyPr>
          <a:lstStyle/>
          <a:p>
            <a:r>
              <a:rPr lang="en-AU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2001-028F-5A9D-8C1E-E974FC30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At room rate $230, the probability of daily profit going below 0 is 2.5%, between 0 and $2000 is 14.6%, between $2000 and $4000 is 24.1%, between $4000 and $6000 is 25.2%, between $6000 and $8000 is 22.4% and above $8000 is 11.2%. </a:t>
            </a:r>
          </a:p>
          <a:p>
            <a:r>
              <a:rPr lang="en-AU" dirty="0"/>
              <a:t>It can be concluded that profit on weekends can most probably vary from $4000 to $6000.</a:t>
            </a:r>
          </a:p>
          <a:p>
            <a:r>
              <a:rPr lang="en-AU" dirty="0"/>
              <a:t>The reservations can be around 26 on these days, walk-ins may be around 30 and total number of occupied rooms might be around 32.</a:t>
            </a:r>
          </a:p>
          <a:p>
            <a:r>
              <a:rPr lang="en-AU" dirty="0"/>
              <a:t>Highest profit can be got when reservations is 26, walk-ins are 35 and occupied number of rooms is 50.</a:t>
            </a:r>
          </a:p>
          <a:p>
            <a:r>
              <a:rPr lang="en-AU" dirty="0"/>
              <a:t>Loss can be expected when reservations is below 15, walk-ins are below 5 and occupied number of rooms is below 5.</a:t>
            </a:r>
          </a:p>
          <a:p>
            <a:r>
              <a:rPr lang="en-AU" dirty="0"/>
              <a:t>There is a 0.5% chance for the rooms to be sold out.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39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Risk analysis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7A665-6820-969A-F5D9-41D32F4D3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8" y="1707614"/>
            <a:ext cx="11563944" cy="3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09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12FF-B4D9-7B33-171C-4E0FB218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28087"/>
          </a:xfrm>
        </p:spPr>
        <p:txBody>
          <a:bodyPr>
            <a:normAutofit fontScale="90000"/>
          </a:bodyPr>
          <a:lstStyle/>
          <a:p>
            <a:r>
              <a:rPr lang="en-AU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2001-028F-5A9D-8C1E-E974FC30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>
            <a:normAutofit fontScale="92500" lnSpcReduction="10000"/>
          </a:bodyPr>
          <a:lstStyle/>
          <a:p>
            <a:r>
              <a:rPr lang="en-AU" sz="2600" dirty="0"/>
              <a:t>At room rate $200, the probability of daily profit going below 0 is 0.9%, between 0 and $2000 is 5.3%, between $2000 and $4000 is 13.7%, between $4000 and $6000 is 14.1%, between $6000 and $8000 is 17.1%, between $8000 and $10,000 is 14.8%, between $10,000 and $12000 is 17.6%, between $12000 to $14000 is 10.2%, between $14000 and $16,000 is 6.1% and above $16000 is 0.2%.</a:t>
            </a:r>
          </a:p>
          <a:p>
            <a:r>
              <a:rPr lang="en-AU" sz="2600" dirty="0"/>
              <a:t>It can be concluded that profit on high season can most probably vary from $10,000 to $12,000.</a:t>
            </a:r>
          </a:p>
          <a:p>
            <a:r>
              <a:rPr lang="en-AU" sz="2600" dirty="0"/>
              <a:t>The reservations can be around 26 on these days, walk-ins may be around 35 and total number of occupied rooms might be around 38.</a:t>
            </a:r>
          </a:p>
          <a:p>
            <a:r>
              <a:rPr lang="en-AU" sz="2600" dirty="0"/>
              <a:t>Highest profit can be reaped when reservations is 26, walk-ins are 35 and occupied number of rooms is 50.</a:t>
            </a:r>
          </a:p>
          <a:p>
            <a:r>
              <a:rPr lang="en-AU" sz="2600" dirty="0"/>
              <a:t>Loss can be expected when reservations is below 11, walk-ins are below 4 and occupied number of rooms is below 3.</a:t>
            </a:r>
          </a:p>
          <a:p>
            <a:r>
              <a:rPr lang="en-AU" sz="2600" dirty="0"/>
              <a:t>There is a 0.8% chance for the rooms to be sold out.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43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8" y="108858"/>
            <a:ext cx="9144000" cy="532828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B022A-2F09-44ED-2B01-9333E3A9D9EC}"/>
              </a:ext>
            </a:extLst>
          </p:cNvPr>
          <p:cNvSpPr txBox="1"/>
          <p:nvPr/>
        </p:nvSpPr>
        <p:spPr>
          <a:xfrm>
            <a:off x="315685" y="565486"/>
            <a:ext cx="1178922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highest profit Resort can obtain on weekdays is $8652, on weekends, it is $10213 and on high seasons is  $16284.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maximum loss resort have to suffer is same on all days. that is, -$1565.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Sensitivity analysis on decision variable room rate shows that as room rate increases, daily profit increases and the probability of  loss decreases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As reservations and walk-ins go high, the daily profit also goes high while late cancellations decreases the daily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There will be an average of 27 occupied rooms all throughout the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There will be an increase of almost $3900 on daily profits on high seasons compared to normal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maximum loss that can happen might happen in high season. However, occupancy rate is high in high seasons. Therefore, when room rate increases, occupancy rate increases.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Average daily profit can be between $2000 and $6000 on weekdays, around $4000 and $6000 on weekends and around $10000 and $12000 on high seasons.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There is a higher chance for the rooms to be sold out on high seasons. Loss can happen when occupied rooms go below 3.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280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C9A9-A4F3-622F-5B7B-0C3E603A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3573"/>
          </a:xfrm>
        </p:spPr>
        <p:txBody>
          <a:bodyPr>
            <a:normAutofit fontScale="90000"/>
          </a:bodyPr>
          <a:lstStyle/>
          <a:p>
            <a:r>
              <a:rPr lang="en-AU" dirty="0"/>
              <a:t>Overview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DFA4-AD39-ACAF-34B7-6C05A606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130300"/>
            <a:ext cx="11582400" cy="5486400"/>
          </a:xfrm>
        </p:spPr>
        <p:txBody>
          <a:bodyPr>
            <a:noAutofit/>
          </a:bodyPr>
          <a:lstStyle/>
          <a:p>
            <a:r>
              <a:rPr lang="en-AU" sz="2400" dirty="0"/>
              <a:t>This model contains basic resort booking/running structure  which includes almost every important attributes needed to analyse and optimise profit and occupancy rate.</a:t>
            </a:r>
          </a:p>
          <a:p>
            <a:r>
              <a:rPr lang="en-AU" sz="2400" dirty="0"/>
              <a:t>To calculate daily profit, we brought together all the costs(staff wages, housekeeping cost, minibar cost, miscellaneous expenses) into total cost including overbooking refund and every inputs (number of guests – reservations, walk-ins and room rates) including revenue from cancellations to generate total sales revenue.</a:t>
            </a:r>
          </a:p>
          <a:p>
            <a:r>
              <a:rPr lang="en-AU" sz="2400" dirty="0"/>
              <a:t>We have added another output to determine whether the rooms are sold out or not</a:t>
            </a:r>
          </a:p>
          <a:p>
            <a:r>
              <a:rPr lang="en-AU" sz="2400" dirty="0"/>
              <a:t>To assess risk factor, we have incorporated cancellations, overbooking refund policies as well.</a:t>
            </a:r>
          </a:p>
          <a:p>
            <a:r>
              <a:rPr lang="en-AU" sz="2400" dirty="0"/>
              <a:t>To analyse demand fluctuations, we have applied three different room rates including weekdays, weekends and high season.</a:t>
            </a:r>
          </a:p>
          <a:p>
            <a:r>
              <a:rPr lang="en-AU" sz="2400" dirty="0"/>
              <a:t>Also, we have decided to have a fixed late cancellation fee and limit for overbooking.</a:t>
            </a:r>
          </a:p>
        </p:txBody>
      </p:sp>
    </p:spTree>
    <p:extLst>
      <p:ext uri="{BB962C8B-B14F-4D97-AF65-F5344CB8AC3E}">
        <p14:creationId xmlns:p14="http://schemas.microsoft.com/office/powerpoint/2010/main" val="3629565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D920-ABC8-C839-4BCD-E8CBDD6D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AC61-2674-60AD-CDE5-E7754D4F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As probability of loss is lower when room rate is $350, and daily profit is higher, it is an ideal rate for high season.</a:t>
            </a:r>
          </a:p>
          <a:p>
            <a:r>
              <a:rPr lang="en-AU" dirty="0"/>
              <a:t>A good amount of money can be lost when overbooking happens, so there should be a keen restriction on limit of reservations and proper surveillance on cancellations for accepting walk-in guests.</a:t>
            </a:r>
          </a:p>
          <a:p>
            <a:r>
              <a:rPr lang="en-AU" dirty="0"/>
              <a:t>There can be a gradual increase in the room rate on weekdays and weekends in the future to increase the occupancy rate as value increases, demand also increases.</a:t>
            </a:r>
          </a:p>
          <a:p>
            <a:r>
              <a:rPr lang="en-AU" dirty="0"/>
              <a:t>Proper marketing strategies can be adopted for increase in occupancy rate especially in high season.</a:t>
            </a:r>
          </a:p>
          <a:p>
            <a:r>
              <a:rPr lang="en-AU" dirty="0"/>
              <a:t>To conclude, to </a:t>
            </a:r>
            <a:r>
              <a:rPr lang="en-AU" b="1" dirty="0"/>
              <a:t>maximise the daily profit and occupancy rate, increase the room rate, increase the fee for cancellation and decrease the overbooking limit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64B84F-124E-E65A-C48F-A8395F165CCA}"/>
              </a:ext>
            </a:extLst>
          </p:cNvPr>
          <p:cNvSpPr/>
          <p:nvPr/>
        </p:nvSpPr>
        <p:spPr>
          <a:xfrm>
            <a:off x="7341567" y="647383"/>
            <a:ext cx="2446187" cy="7700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Staff Wages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CFCF0-6188-1554-9633-BCFAA15BB089}"/>
              </a:ext>
            </a:extLst>
          </p:cNvPr>
          <p:cNvSpPr/>
          <p:nvPr/>
        </p:nvSpPr>
        <p:spPr>
          <a:xfrm>
            <a:off x="7595832" y="1545770"/>
            <a:ext cx="1937657" cy="587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Number of rooms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2A42B-6F0C-99E1-DF16-0D7829D4590A}"/>
              </a:ext>
            </a:extLst>
          </p:cNvPr>
          <p:cNvSpPr/>
          <p:nvPr/>
        </p:nvSpPr>
        <p:spPr>
          <a:xfrm>
            <a:off x="7606800" y="2470068"/>
            <a:ext cx="1937657" cy="587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Housekeeping cost per 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802230-2BB6-765D-24DA-21029A9E20BA}"/>
              </a:ext>
            </a:extLst>
          </p:cNvPr>
          <p:cNvSpPr/>
          <p:nvPr/>
        </p:nvSpPr>
        <p:spPr>
          <a:xfrm>
            <a:off x="7560964" y="3371967"/>
            <a:ext cx="1937657" cy="587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Minibar Cost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FFA009-A369-976D-FBFD-0E71AE5CDB84}"/>
              </a:ext>
            </a:extLst>
          </p:cNvPr>
          <p:cNvSpPr/>
          <p:nvPr/>
        </p:nvSpPr>
        <p:spPr>
          <a:xfrm>
            <a:off x="7591215" y="5651777"/>
            <a:ext cx="2220686" cy="6422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Daily Reservations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AFEF46-D42B-F284-0268-6A3996E51DB7}"/>
              </a:ext>
            </a:extLst>
          </p:cNvPr>
          <p:cNvSpPr/>
          <p:nvPr/>
        </p:nvSpPr>
        <p:spPr>
          <a:xfrm>
            <a:off x="240613" y="1850961"/>
            <a:ext cx="2220686" cy="5442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Late cancellations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4322E6-F95E-D41E-CBCE-1BC04B1B640A}"/>
              </a:ext>
            </a:extLst>
          </p:cNvPr>
          <p:cNvSpPr/>
          <p:nvPr/>
        </p:nvSpPr>
        <p:spPr>
          <a:xfrm>
            <a:off x="7569812" y="4354940"/>
            <a:ext cx="2220686" cy="8055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Daily miscellaneous expenses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B4D68F-2D49-627A-0900-01495B317DFE}"/>
              </a:ext>
            </a:extLst>
          </p:cNvPr>
          <p:cNvSpPr/>
          <p:nvPr/>
        </p:nvSpPr>
        <p:spPr>
          <a:xfrm>
            <a:off x="240613" y="976316"/>
            <a:ext cx="2220686" cy="58782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Walk-in guest Allowed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F45A9EE0-F979-3753-1BC4-E958A75B0E00}"/>
              </a:ext>
            </a:extLst>
          </p:cNvPr>
          <p:cNvSpPr/>
          <p:nvPr/>
        </p:nvSpPr>
        <p:spPr>
          <a:xfrm>
            <a:off x="4948785" y="1928274"/>
            <a:ext cx="2068286" cy="587829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Total cost per day</a:t>
            </a: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79095B91-A1DE-777B-78EE-E8FD5C2EAF2E}"/>
              </a:ext>
            </a:extLst>
          </p:cNvPr>
          <p:cNvSpPr/>
          <p:nvPr/>
        </p:nvSpPr>
        <p:spPr>
          <a:xfrm>
            <a:off x="3422471" y="990582"/>
            <a:ext cx="2046515" cy="544285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Number of occupied room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BB26FA28-653D-55F6-CEF0-A5F57487DD2E}"/>
              </a:ext>
            </a:extLst>
          </p:cNvPr>
          <p:cNvSpPr/>
          <p:nvPr/>
        </p:nvSpPr>
        <p:spPr>
          <a:xfrm>
            <a:off x="2807614" y="4616201"/>
            <a:ext cx="2068286" cy="544285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Sales revenue per day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4BBBBF-1DB2-3389-0986-2A712CBE313E}"/>
              </a:ext>
            </a:extLst>
          </p:cNvPr>
          <p:cNvSpPr/>
          <p:nvPr/>
        </p:nvSpPr>
        <p:spPr>
          <a:xfrm>
            <a:off x="10140277" y="2032167"/>
            <a:ext cx="2035340" cy="9678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Overbooking limit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CA97E7-AAD9-6DFA-F65D-719806618ED2}"/>
              </a:ext>
            </a:extLst>
          </p:cNvPr>
          <p:cNvSpPr/>
          <p:nvPr/>
        </p:nvSpPr>
        <p:spPr>
          <a:xfrm>
            <a:off x="253344" y="2649891"/>
            <a:ext cx="2220686" cy="8926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Late Cancellation fee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704B6C-603D-925C-E230-C5685FD7B15E}"/>
              </a:ext>
            </a:extLst>
          </p:cNvPr>
          <p:cNvSpPr/>
          <p:nvPr/>
        </p:nvSpPr>
        <p:spPr>
          <a:xfrm>
            <a:off x="2807617" y="5597962"/>
            <a:ext cx="2046515" cy="7837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Room rate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F13C47-9CA6-943E-A856-B868CA63B533}"/>
              </a:ext>
            </a:extLst>
          </p:cNvPr>
          <p:cNvSpPr/>
          <p:nvPr/>
        </p:nvSpPr>
        <p:spPr>
          <a:xfrm>
            <a:off x="2763523" y="3253152"/>
            <a:ext cx="2155370" cy="6531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Daily Profit</a:t>
            </a:r>
          </a:p>
        </p:txBody>
      </p:sp>
      <p:sp>
        <p:nvSpPr>
          <p:cNvPr id="20" name="Rectangle: Single Corner Rounded 19">
            <a:extLst>
              <a:ext uri="{FF2B5EF4-FFF2-40B4-BE49-F238E27FC236}">
                <a16:creationId xmlns:a16="http://schemas.microsoft.com/office/drawing/2014/main" id="{CDCE4D3C-1206-7561-5144-F0E5C7E094CE}"/>
              </a:ext>
            </a:extLst>
          </p:cNvPr>
          <p:cNvSpPr/>
          <p:nvPr/>
        </p:nvSpPr>
        <p:spPr>
          <a:xfrm>
            <a:off x="304036" y="4050477"/>
            <a:ext cx="2119303" cy="587829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Revenue from late cancellation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DC1C57F-EAC0-BA8E-218D-77F41C34CF73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 rot="10800000" flipV="1">
            <a:off x="5982929" y="1032407"/>
            <a:ext cx="1358634" cy="895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B039864-E079-B6CC-18EB-D6F12E9F904A}"/>
              </a:ext>
            </a:extLst>
          </p:cNvPr>
          <p:cNvCxnSpPr>
            <a:stCxn id="7" idx="1"/>
            <a:endCxn id="13" idx="2"/>
          </p:cNvCxnSpPr>
          <p:nvPr/>
        </p:nvCxnSpPr>
        <p:spPr>
          <a:xfrm rot="10800000">
            <a:off x="5982928" y="2516104"/>
            <a:ext cx="1623868" cy="247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914C540-F0B5-503B-E8F1-94DEBA0E4A32}"/>
              </a:ext>
            </a:extLst>
          </p:cNvPr>
          <p:cNvCxnSpPr>
            <a:stCxn id="8" idx="1"/>
            <a:endCxn id="13" idx="2"/>
          </p:cNvCxnSpPr>
          <p:nvPr/>
        </p:nvCxnSpPr>
        <p:spPr>
          <a:xfrm rot="10800000">
            <a:off x="5982934" y="2516098"/>
            <a:ext cx="1578031" cy="1149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F9BF38-25B0-6290-E5CC-E142C149DAFE}"/>
              </a:ext>
            </a:extLst>
          </p:cNvPr>
          <p:cNvCxnSpPr>
            <a:stCxn id="11" idx="1"/>
            <a:endCxn id="13" idx="2"/>
          </p:cNvCxnSpPr>
          <p:nvPr/>
        </p:nvCxnSpPr>
        <p:spPr>
          <a:xfrm rot="10800000">
            <a:off x="5982929" y="2516098"/>
            <a:ext cx="1586884" cy="22416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96D5E3-0650-C1F6-AA2A-F1D350A8FA5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64657" y="2133594"/>
            <a:ext cx="10968" cy="336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E8ED00-FE73-4A4D-E22D-6C78E9717732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1350956" y="2395246"/>
            <a:ext cx="12731" cy="254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84DF8D-665B-3402-C5CD-94CF2C2E5EA8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363687" y="3542519"/>
            <a:ext cx="0" cy="507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5872FAE-9CAE-4A9C-CADA-24647AAAD8FE}"/>
              </a:ext>
            </a:extLst>
          </p:cNvPr>
          <p:cNvCxnSpPr>
            <a:stCxn id="20" idx="2"/>
            <a:endCxn id="19" idx="1"/>
          </p:cNvCxnSpPr>
          <p:nvPr/>
        </p:nvCxnSpPr>
        <p:spPr>
          <a:xfrm rot="5400000" flipH="1" flipV="1">
            <a:off x="1534316" y="3409095"/>
            <a:ext cx="1058587" cy="1399836"/>
          </a:xfrm>
          <a:prstGeom prst="bentConnector4">
            <a:avLst>
              <a:gd name="adj1" fmla="val -21595"/>
              <a:gd name="adj2" fmla="val 878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1A6A8F0-D15E-5ED9-2C91-E50513694673}"/>
              </a:ext>
            </a:extLst>
          </p:cNvPr>
          <p:cNvCxnSpPr>
            <a:stCxn id="13" idx="2"/>
            <a:endCxn id="19" idx="3"/>
          </p:cNvCxnSpPr>
          <p:nvPr/>
        </p:nvCxnSpPr>
        <p:spPr>
          <a:xfrm rot="5400000">
            <a:off x="4919106" y="2515896"/>
            <a:ext cx="1063621" cy="10640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CCB36F-31D6-3A88-8864-E28CC3BD172B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1350956" y="1564145"/>
            <a:ext cx="0" cy="286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01B375-D633-0BFD-1292-3B82B76BF449}"/>
              </a:ext>
            </a:extLst>
          </p:cNvPr>
          <p:cNvCxnSpPr>
            <a:cxnSpLocks/>
          </p:cNvCxnSpPr>
          <p:nvPr/>
        </p:nvCxnSpPr>
        <p:spPr>
          <a:xfrm flipH="1" flipV="1">
            <a:off x="10042015" y="451030"/>
            <a:ext cx="2" cy="1446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Single Corner Rounded 36">
            <a:extLst>
              <a:ext uri="{FF2B5EF4-FFF2-40B4-BE49-F238E27FC236}">
                <a16:creationId xmlns:a16="http://schemas.microsoft.com/office/drawing/2014/main" id="{42FE9AFE-234A-EAFE-72D2-AD7533152D84}"/>
              </a:ext>
            </a:extLst>
          </p:cNvPr>
          <p:cNvSpPr/>
          <p:nvPr/>
        </p:nvSpPr>
        <p:spPr>
          <a:xfrm>
            <a:off x="216199" y="5695932"/>
            <a:ext cx="2119303" cy="587829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Overbooking refund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E21277-1204-6501-62D7-0097D6D52E98}"/>
              </a:ext>
            </a:extLst>
          </p:cNvPr>
          <p:cNvCxnSpPr>
            <a:stCxn id="18" idx="2"/>
            <a:endCxn id="37" idx="3"/>
          </p:cNvCxnSpPr>
          <p:nvPr/>
        </p:nvCxnSpPr>
        <p:spPr>
          <a:xfrm flipH="1" flipV="1">
            <a:off x="2335501" y="5989851"/>
            <a:ext cx="4721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1992FD-B188-7CA0-C282-6B4FC3BDFAAE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830876" y="5160482"/>
            <a:ext cx="10885" cy="437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03A1A8-3767-A19D-F30E-23EAFFD3A319}"/>
              </a:ext>
            </a:extLst>
          </p:cNvPr>
          <p:cNvCxnSpPr>
            <a:stCxn id="15" idx="0"/>
            <a:endCxn id="19" idx="2"/>
          </p:cNvCxnSpPr>
          <p:nvPr/>
        </p:nvCxnSpPr>
        <p:spPr>
          <a:xfrm flipH="1" flipV="1">
            <a:off x="3841209" y="3906290"/>
            <a:ext cx="548" cy="709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A40E87-4D20-4846-2D8A-06FC1C9DEA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53917" y="420685"/>
            <a:ext cx="5616862" cy="558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F297681A-D35D-36C4-6B87-E27FCC767C1D}"/>
              </a:ext>
            </a:extLst>
          </p:cNvPr>
          <p:cNvSpPr/>
          <p:nvPr/>
        </p:nvSpPr>
        <p:spPr>
          <a:xfrm>
            <a:off x="10245200" y="6277849"/>
            <a:ext cx="1825494" cy="562840"/>
          </a:xfrm>
          <a:prstGeom prst="round1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Overbooked rooms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BAAD46-0A0E-CCEA-F2B8-13F6636F0D7A}"/>
              </a:ext>
            </a:extLst>
          </p:cNvPr>
          <p:cNvCxnSpPr>
            <a:cxnSpLocks/>
          </p:cNvCxnSpPr>
          <p:nvPr/>
        </p:nvCxnSpPr>
        <p:spPr>
          <a:xfrm flipH="1" flipV="1">
            <a:off x="4216400" y="128247"/>
            <a:ext cx="6957930" cy="42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1C35E7C-18D1-1CFF-B544-67AA7723CAD1}"/>
              </a:ext>
            </a:extLst>
          </p:cNvPr>
          <p:cNvSpPr/>
          <p:nvPr/>
        </p:nvSpPr>
        <p:spPr>
          <a:xfrm>
            <a:off x="2754675" y="2117767"/>
            <a:ext cx="1992035" cy="57909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Sold out: Yes/No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936C57B-E171-776E-3384-1F5D04E364BF}"/>
              </a:ext>
            </a:extLst>
          </p:cNvPr>
          <p:cNvCxnSpPr>
            <a:stCxn id="14" idx="2"/>
            <a:endCxn id="49" idx="0"/>
          </p:cNvCxnSpPr>
          <p:nvPr/>
        </p:nvCxnSpPr>
        <p:spPr>
          <a:xfrm rot="5400000">
            <a:off x="3806755" y="1478797"/>
            <a:ext cx="582904" cy="6950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DC76FEE-2901-6782-6550-3F8C7A50A248}"/>
              </a:ext>
            </a:extLst>
          </p:cNvPr>
          <p:cNvSpPr/>
          <p:nvPr/>
        </p:nvSpPr>
        <p:spPr>
          <a:xfrm>
            <a:off x="253344" y="275607"/>
            <a:ext cx="2169994" cy="50192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Walkin guests visited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6D60A0-3C31-E934-CEE3-F1AB6DBE263F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2461299" y="1262721"/>
            <a:ext cx="961168" cy="7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D4A82D7-2C24-84F4-C841-69F1EC0CC8A9}"/>
              </a:ext>
            </a:extLst>
          </p:cNvPr>
          <p:cNvCxnSpPr>
            <a:stCxn id="51" idx="2"/>
            <a:endCxn id="12" idx="0"/>
          </p:cNvCxnSpPr>
          <p:nvPr/>
        </p:nvCxnSpPr>
        <p:spPr>
          <a:xfrm>
            <a:off x="1338341" y="777530"/>
            <a:ext cx="12615" cy="1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E45545F-57A6-5B5E-5791-251BA43BF3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23340" y="128248"/>
            <a:ext cx="1793060" cy="862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A49334-8CBC-DDF8-D269-9D1D505A4ED2}"/>
              </a:ext>
            </a:extLst>
          </p:cNvPr>
          <p:cNvCxnSpPr/>
          <p:nvPr/>
        </p:nvCxnSpPr>
        <p:spPr>
          <a:xfrm flipV="1">
            <a:off x="4102100" y="128247"/>
            <a:ext cx="0" cy="848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F8480E-2BC5-BB83-CEF2-5A2B84F3459E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1157947" y="171012"/>
            <a:ext cx="0" cy="1861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00B6D61-189E-88E7-5A8D-3646CFECD0A4}"/>
              </a:ext>
            </a:extLst>
          </p:cNvPr>
          <p:cNvCxnSpPr>
            <a:cxnSpLocks/>
            <a:stCxn id="46" idx="1"/>
            <a:endCxn id="18" idx="4"/>
          </p:cNvCxnSpPr>
          <p:nvPr/>
        </p:nvCxnSpPr>
        <p:spPr>
          <a:xfrm rot="10800000">
            <a:off x="3830876" y="6381735"/>
            <a:ext cx="6414325" cy="1775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8A93F44-D5DE-D18F-4EA8-F436D8F6455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9811901" y="1850961"/>
            <a:ext cx="230114" cy="41219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775C33-BD8C-DE37-46E4-C0D410D3327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33489" y="1839685"/>
            <a:ext cx="492144" cy="11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B91A21F-5024-AEA0-3607-F656CF06E52A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070779" y="5597964"/>
            <a:ext cx="1087168" cy="6798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273B02B-6802-DA6B-5430-692D026A6086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21307" y="1270230"/>
            <a:ext cx="119307" cy="54734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95CCBA-0684-8C5D-0FC2-96464792A78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0800" y="2117767"/>
            <a:ext cx="189813" cy="5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F7FF2F1-D022-E0C3-A29C-6636E36FA85B}"/>
              </a:ext>
            </a:extLst>
          </p:cNvPr>
          <p:cNvCxnSpPr/>
          <p:nvPr/>
        </p:nvCxnSpPr>
        <p:spPr>
          <a:xfrm>
            <a:off x="121306" y="6743699"/>
            <a:ext cx="10123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9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Conceptual model explanation.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0DCC7-3200-8E22-C2FD-4CE46D96C4DB}"/>
              </a:ext>
            </a:extLst>
          </p:cNvPr>
          <p:cNvSpPr txBox="1"/>
          <p:nvPr/>
        </p:nvSpPr>
        <p:spPr>
          <a:xfrm>
            <a:off x="241300" y="1244600"/>
            <a:ext cx="117094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All the fixed inputs such as staff wages, housekeeping cost per room * number of rooms, minibar cost along with stochastic input miscellaneous expenses goes to the calculated variable: total cost per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Walk-ins, daily reservations, late cancellations all leads to total number of occupied rooms. Walk-ins allowed are taken from walk-ins visited based on overbooking limit and remaining number of rooms after reservations and cancellations.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Overbooked number of rooms are obtained from number of rooms, reservations, walk-ins and late cancellations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Overbooked rooms with room rates give overbooking refund.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Late cancellations with late cancellation fee gives revenue from late cancellations.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Number of occupied room with room rates  and revenue from late cancellations altogether gives total sales revenue per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Number of occupied rooms also predicts sold out: Yes/No.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Total sales revenue and total cost will give out the daily profit.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6663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D7E-9A9E-5EBC-4AAD-0BB32F85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Assumptions &amp; limitations of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E9F9-0AEF-E79C-7507-E8981BAF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57"/>
            <a:ext cx="10515600" cy="513805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There is predefined limit of 50 on daily reservations. The cell is restricted using data validation.</a:t>
            </a:r>
          </a:p>
          <a:p>
            <a:r>
              <a:rPr lang="en-AU" dirty="0"/>
              <a:t>Any number of cancellations can occur on daily reservations.</a:t>
            </a:r>
          </a:p>
          <a:p>
            <a:r>
              <a:rPr lang="en-AU" dirty="0"/>
              <a:t>There is 10% of overbooking rate allowed, That is 5 rooms extra. $180 is the resort’s night stay room rate.</a:t>
            </a:r>
          </a:p>
          <a:p>
            <a:r>
              <a:rPr lang="en-AU" dirty="0"/>
              <a:t>Walk-ins are accepted within the overbooking limit, therefore most probably overbooked rooms are caused by walk-ins which is not a logical situation, but the assumption had to be met.</a:t>
            </a:r>
          </a:p>
          <a:p>
            <a:r>
              <a:rPr lang="en-AU" dirty="0"/>
              <a:t>There are three different rates for weekdays($200), weekends($230) and high season($350).</a:t>
            </a:r>
          </a:p>
          <a:p>
            <a:r>
              <a:rPr lang="en-AU" dirty="0"/>
              <a:t>We also assume that miscellaneous expenses is same throughout all seasons (here, room rates), therefore, the mean is fixed at all room rates.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489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087" y="338593"/>
            <a:ext cx="9144000" cy="782637"/>
          </a:xfrm>
        </p:spPr>
        <p:txBody>
          <a:bodyPr>
            <a:normAutofit fontScale="90000"/>
          </a:bodyPr>
          <a:lstStyle/>
          <a:p>
            <a:r>
              <a:rPr lang="en-AU" dirty="0"/>
              <a:t> The decision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E02CE-DD2D-7078-AA6B-3CACD020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231"/>
            <a:ext cx="12103100" cy="5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5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FA70-25E5-25FE-F45A-07F7C22A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85773"/>
          </a:xfrm>
        </p:spPr>
        <p:txBody>
          <a:bodyPr>
            <a:normAutofit fontScale="90000"/>
          </a:bodyPr>
          <a:lstStyle/>
          <a:p>
            <a:r>
              <a:rPr lang="en-AU" dirty="0"/>
              <a:t>Decision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32C09-A9ED-5B0C-B442-805677406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63880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Stochastic inputs are not deterministic. Therefore, it varies daily.</a:t>
            </a:r>
          </a:p>
          <a:p>
            <a:r>
              <a:rPr lang="en-AU" dirty="0"/>
              <a:t>Decision and fixed inputs are set figures except for room rates with 3 different values as mentioned in previous slides.</a:t>
            </a:r>
          </a:p>
          <a:p>
            <a:r>
              <a:rPr lang="en-AU" dirty="0"/>
              <a:t>Calculated variables:</a:t>
            </a:r>
          </a:p>
          <a:p>
            <a:r>
              <a:rPr lang="en-AU" dirty="0"/>
              <a:t>Total cost: </a:t>
            </a:r>
            <a:r>
              <a:rPr lang="en-GB" dirty="0"/>
              <a:t>Housekeeping cost * number of rooms + Staff wages + minibar cost + Miscellaneous expenses + Overbooking refund</a:t>
            </a:r>
            <a:r>
              <a:rPr lang="en-AU" dirty="0"/>
              <a:t>.</a:t>
            </a:r>
          </a:p>
          <a:p>
            <a:r>
              <a:rPr lang="en-AU" dirty="0"/>
              <a:t>Number of occupied rooms: </a:t>
            </a:r>
            <a:r>
              <a:rPr lang="en-GB" dirty="0"/>
              <a:t>Minimum of total number of rooms or (Reservations + walk-ins - cancellations)</a:t>
            </a:r>
            <a:endParaRPr lang="en-AU" dirty="0"/>
          </a:p>
          <a:p>
            <a:r>
              <a:rPr lang="en-AU" dirty="0"/>
              <a:t>Total sales revenue: </a:t>
            </a:r>
            <a:r>
              <a:rPr lang="en-GB" dirty="0"/>
              <a:t>Room rate * Number of occupied rooms + revenue from cancellation</a:t>
            </a:r>
          </a:p>
          <a:p>
            <a:r>
              <a:rPr lang="en-GB" dirty="0"/>
              <a:t>Revenue from late cancellation: Number of cancellations * Cancellation fee.</a:t>
            </a:r>
          </a:p>
          <a:p>
            <a:r>
              <a:rPr lang="en-GB" dirty="0"/>
              <a:t>Overbooking refund: (</a:t>
            </a:r>
            <a:r>
              <a:rPr lang="en-GB" dirty="0" err="1"/>
              <a:t>Roomrate</a:t>
            </a:r>
            <a:r>
              <a:rPr lang="en-GB" dirty="0"/>
              <a:t> + one night stay (Here, it is $180)) * Overbooked number of rooms.</a:t>
            </a:r>
          </a:p>
          <a:p>
            <a:r>
              <a:rPr lang="en-GB" dirty="0"/>
              <a:t>Walk-in guests allowed: Minimum of walk-in guests visited or (total overbooking limit - reservations + cancellations)</a:t>
            </a:r>
          </a:p>
          <a:p>
            <a:r>
              <a:rPr lang="en-GB" dirty="0"/>
              <a:t>Overbooked rooms: Maximum of zero or (number of reservations + walk-ins - cancellations - Total number of rooms in the resort)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96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0FFC-C0D2-D434-D130-124C9EB0F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109420"/>
            <a:ext cx="9144000" cy="782637"/>
          </a:xfrm>
        </p:spPr>
        <p:txBody>
          <a:bodyPr>
            <a:normAutofit/>
          </a:bodyPr>
          <a:lstStyle/>
          <a:p>
            <a:r>
              <a:rPr lang="en-AU" sz="3200" dirty="0"/>
              <a:t>Scenario Analysis and implications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BC5CB-620C-0FF6-998F-0BAAD429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827" y="1385695"/>
            <a:ext cx="5759746" cy="147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8DF9-123C-67F4-D420-71BDD3899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827" y="3234441"/>
            <a:ext cx="5759746" cy="1597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D5256F-FE78-4CA0-7EA6-A46F34690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827" y="5207038"/>
            <a:ext cx="5759746" cy="1541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3F0D9E-09F9-D944-54E7-85DB34C26BAB}"/>
              </a:ext>
            </a:extLst>
          </p:cNvPr>
          <p:cNvSpPr txBox="1"/>
          <p:nvPr/>
        </p:nvSpPr>
        <p:spPr>
          <a:xfrm>
            <a:off x="1536700" y="1943100"/>
            <a:ext cx="30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Daily reservations at room rate of $200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310EBB-3C67-A772-3103-EDBAF6569764}"/>
              </a:ext>
            </a:extLst>
          </p:cNvPr>
          <p:cNvSpPr txBox="1"/>
          <p:nvPr/>
        </p:nvSpPr>
        <p:spPr>
          <a:xfrm>
            <a:off x="1536700" y="5589438"/>
            <a:ext cx="318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Daily reservations at the room rate of $350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35E62-572E-7FC7-BA5B-C0A3D6C95CDD}"/>
              </a:ext>
            </a:extLst>
          </p:cNvPr>
          <p:cNvSpPr txBox="1"/>
          <p:nvPr/>
        </p:nvSpPr>
        <p:spPr>
          <a:xfrm>
            <a:off x="1536700" y="3766269"/>
            <a:ext cx="307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Daily reservations at the room rate of $230</a:t>
            </a:r>
          </a:p>
        </p:txBody>
      </p:sp>
    </p:spTree>
    <p:extLst>
      <p:ext uri="{BB962C8B-B14F-4D97-AF65-F5344CB8AC3E}">
        <p14:creationId xmlns:p14="http://schemas.microsoft.com/office/powerpoint/2010/main" val="40954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D070CE77BCE49B742B5F1C5866168" ma:contentTypeVersion="8" ma:contentTypeDescription="Create a new document." ma:contentTypeScope="" ma:versionID="ae74379d06e054f11edc21b332335f3d">
  <xsd:schema xmlns:xsd="http://www.w3.org/2001/XMLSchema" xmlns:xs="http://www.w3.org/2001/XMLSchema" xmlns:p="http://schemas.microsoft.com/office/2006/metadata/properties" xmlns:ns3="f17578de-4c3a-4177-ba1a-080f8e5ae9fa" xmlns:ns4="40aa30e1-1693-4211-a9f2-9785abd9074a" targetNamespace="http://schemas.microsoft.com/office/2006/metadata/properties" ma:root="true" ma:fieldsID="c6f3cce10cb5bac3df7f8026a8a482b2" ns3:_="" ns4:_="">
    <xsd:import namespace="f17578de-4c3a-4177-ba1a-080f8e5ae9fa"/>
    <xsd:import namespace="40aa30e1-1693-4211-a9f2-9785abd907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578de-4c3a-4177-ba1a-080f8e5ae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30e1-1693-4211-a9f2-9785abd9074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7578de-4c3a-4177-ba1a-080f8e5ae9fa" xsi:nil="true"/>
  </documentManagement>
</p:properties>
</file>

<file path=customXml/itemProps1.xml><?xml version="1.0" encoding="utf-8"?>
<ds:datastoreItem xmlns:ds="http://schemas.openxmlformats.org/officeDocument/2006/customXml" ds:itemID="{D3F76031-4A40-418E-8879-5AD83B6F6F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7578de-4c3a-4177-ba1a-080f8e5ae9fa"/>
    <ds:schemaRef ds:uri="40aa30e1-1693-4211-a9f2-9785abd90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2EB5E4-3054-45F8-B122-E7C32114AE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A4121E-9C12-4403-A185-08A84D1BD09D}">
  <ds:schemaRefs>
    <ds:schemaRef ds:uri="http://purl.org/dc/terms/"/>
    <ds:schemaRef ds:uri="http://schemas.microsoft.com/office/2006/documentManagement/types"/>
    <ds:schemaRef ds:uri="http://purl.org/dc/elements/1.1/"/>
    <ds:schemaRef ds:uri="f17578de-4c3a-4177-ba1a-080f8e5ae9fa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0aa30e1-1693-4211-a9f2-9785abd9074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3003</Words>
  <Application>Microsoft Office PowerPoint</Application>
  <PresentationFormat>Widescreen</PresentationFormat>
  <Paragraphs>184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Introduction</vt:lpstr>
      <vt:lpstr>Overview of the model</vt:lpstr>
      <vt:lpstr>Overview of the model</vt:lpstr>
      <vt:lpstr>PowerPoint Presentation</vt:lpstr>
      <vt:lpstr>Conceptual model explanation.</vt:lpstr>
      <vt:lpstr>Assumptions &amp; limitations of the models</vt:lpstr>
      <vt:lpstr> The decision model</vt:lpstr>
      <vt:lpstr>Decision model</vt:lpstr>
      <vt:lpstr>Scenario Analysis and implications</vt:lpstr>
      <vt:lpstr>Implications</vt:lpstr>
      <vt:lpstr>Scenario Analysis and implications</vt:lpstr>
      <vt:lpstr>Implications</vt:lpstr>
      <vt:lpstr>Scenario Analysis Reports</vt:lpstr>
      <vt:lpstr>Implications</vt:lpstr>
      <vt:lpstr>Scenario analysis – Fully occupied without cancellations</vt:lpstr>
      <vt:lpstr>Selecting distributions and its justification</vt:lpstr>
      <vt:lpstr>Selecting distributions and its justification</vt:lpstr>
      <vt:lpstr>Selecting distributions and its justification</vt:lpstr>
      <vt:lpstr>Summary of daily profit at 3 different room rates</vt:lpstr>
      <vt:lpstr>Interpretation</vt:lpstr>
      <vt:lpstr>Average graphs of sales revenue &amp; occupied rooms</vt:lpstr>
      <vt:lpstr>Average graphs of Daily profits</vt:lpstr>
      <vt:lpstr>Risk analysis report</vt:lpstr>
      <vt:lpstr>Interpretation</vt:lpstr>
      <vt:lpstr>Risk analysis report</vt:lpstr>
      <vt:lpstr>Interpretation</vt:lpstr>
      <vt:lpstr>Risk analysis report</vt:lpstr>
      <vt:lpstr>Interpretation</vt:lpstr>
      <vt:lpstr>Conclusions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JEREMIYAH MATHEW PETER</dc:creator>
  <cp:lastModifiedBy>JEREMIYAH MATHEW PETER</cp:lastModifiedBy>
  <cp:revision>5</cp:revision>
  <dcterms:created xsi:type="dcterms:W3CDTF">2024-05-19T13:31:10Z</dcterms:created>
  <dcterms:modified xsi:type="dcterms:W3CDTF">2024-05-22T08:33:02Z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0x010100447D070CE77BCE49B742B5F1C5866168</vt:lpwstr>
  </property>
</Properties>
</file>