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0" r:id="rId4"/>
  </p:sldMasterIdLst>
  <p:sldIdLst>
    <p:sldId id="256" r:id="rId5"/>
    <p:sldId id="259" r:id="rId6"/>
    <p:sldId id="261" r:id="rId7"/>
    <p:sldId id="260" r:id="rId8"/>
    <p:sldId id="262" r:id="rId9"/>
    <p:sldId id="272" r:id="rId10"/>
    <p:sldId id="263" r:id="rId11"/>
    <p:sldId id="283" r:id="rId12"/>
    <p:sldId id="264" r:id="rId13"/>
    <p:sldId id="268" r:id="rId14"/>
    <p:sldId id="269" r:id="rId15"/>
    <p:sldId id="274" r:id="rId16"/>
    <p:sldId id="270" r:id="rId17"/>
    <p:sldId id="271" r:id="rId18"/>
    <p:sldId id="275" r:id="rId19"/>
    <p:sldId id="276" r:id="rId20"/>
    <p:sldId id="257" r:id="rId21"/>
    <p:sldId id="265" r:id="rId22"/>
    <p:sldId id="266" r:id="rId23"/>
    <p:sldId id="277" r:id="rId24"/>
    <p:sldId id="258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8" Type="http://schemas.openxmlformats.org/officeDocument/2006/relationships/slide" Target="slides/slide4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7BAD435-2BA1-4209-974D-43C4E08ED743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18F504A-9B10-4D9F-8C94-5F40951BF3DC}">
      <dgm:prSet/>
      <dgm:spPr/>
      <dgm:t>
        <a:bodyPr/>
        <a:lstStyle/>
        <a:p>
          <a:r>
            <a:rPr lang="en-GB"/>
            <a:t>We took maximum overall as a sum product of average return and investment weights. So we get a maximum overall return of 0.97% when we put 5% of investment in Telstra, 5% in charter hall Retail, 60% in Orora LTD, 20% in CAR group LTD, and 10% in BHP group LTD. The data guides us to invest most into Orora LTD.</a:t>
          </a:r>
          <a:endParaRPr lang="en-US"/>
        </a:p>
      </dgm:t>
    </dgm:pt>
    <dgm:pt modelId="{DA74A3EB-1071-4045-AB7E-5F5B3E1DDEF2}" type="parTrans" cxnId="{29BD2272-7B53-4130-AEAC-CD162BA40D7D}">
      <dgm:prSet/>
      <dgm:spPr/>
      <dgm:t>
        <a:bodyPr/>
        <a:lstStyle/>
        <a:p>
          <a:endParaRPr lang="en-US"/>
        </a:p>
      </dgm:t>
    </dgm:pt>
    <dgm:pt modelId="{0B95D795-F9E1-4F6D-9EBD-E55D575E727E}" type="sibTrans" cxnId="{29BD2272-7B53-4130-AEAC-CD162BA40D7D}">
      <dgm:prSet/>
      <dgm:spPr/>
      <dgm:t>
        <a:bodyPr/>
        <a:lstStyle/>
        <a:p>
          <a:endParaRPr lang="en-US"/>
        </a:p>
      </dgm:t>
    </dgm:pt>
    <dgm:pt modelId="{3E25C91C-A4BA-4372-994B-D721B457B0C3}">
      <dgm:prSet/>
      <dgm:spPr/>
      <dgm:t>
        <a:bodyPr/>
        <a:lstStyle/>
        <a:p>
          <a:r>
            <a:rPr lang="en-GB" dirty="0"/>
            <a:t>We put constraints involving all the risk categories and industries which ultimately prompted to not invest in very high-risk companies such as LLC, AGL and Lendlease group for the maximum return.</a:t>
          </a:r>
          <a:endParaRPr lang="en-US" dirty="0"/>
        </a:p>
      </dgm:t>
    </dgm:pt>
    <dgm:pt modelId="{C0BF9771-7F7F-43AB-991C-D62C7CD232EA}" type="parTrans" cxnId="{B008A542-465F-49CE-9B5C-C98251148978}">
      <dgm:prSet/>
      <dgm:spPr/>
      <dgm:t>
        <a:bodyPr/>
        <a:lstStyle/>
        <a:p>
          <a:endParaRPr lang="en-US"/>
        </a:p>
      </dgm:t>
    </dgm:pt>
    <dgm:pt modelId="{BE9F5B51-7083-4833-A5A5-A4F759675811}" type="sibTrans" cxnId="{B008A542-465F-49CE-9B5C-C98251148978}">
      <dgm:prSet/>
      <dgm:spPr/>
      <dgm:t>
        <a:bodyPr/>
        <a:lstStyle/>
        <a:p>
          <a:endParaRPr lang="en-US"/>
        </a:p>
      </dgm:t>
    </dgm:pt>
    <dgm:pt modelId="{FD669A2F-7361-4B91-ACC9-9ED7569D265D}">
      <dgm:prSet/>
      <dgm:spPr/>
      <dgm:t>
        <a:bodyPr/>
        <a:lstStyle/>
        <a:p>
          <a:r>
            <a:rPr lang="en-GB"/>
            <a:t>Overall, the data tells us to invest in companies with low and medium risks, involving steady and consistent return.</a:t>
          </a:r>
          <a:endParaRPr lang="en-US"/>
        </a:p>
      </dgm:t>
    </dgm:pt>
    <dgm:pt modelId="{F12FD779-42F7-49EF-A2E6-84109A40E0AB}" type="parTrans" cxnId="{CD0A3419-226A-4565-8E00-02FF0217C460}">
      <dgm:prSet/>
      <dgm:spPr/>
      <dgm:t>
        <a:bodyPr/>
        <a:lstStyle/>
        <a:p>
          <a:endParaRPr lang="en-US"/>
        </a:p>
      </dgm:t>
    </dgm:pt>
    <dgm:pt modelId="{5B9297DD-5F5C-4881-BFD5-CA0FF6EF86A9}" type="sibTrans" cxnId="{CD0A3419-226A-4565-8E00-02FF0217C460}">
      <dgm:prSet/>
      <dgm:spPr/>
      <dgm:t>
        <a:bodyPr/>
        <a:lstStyle/>
        <a:p>
          <a:endParaRPr lang="en-US"/>
        </a:p>
      </dgm:t>
    </dgm:pt>
    <dgm:pt modelId="{15BE1262-F2D7-4698-A4BC-EEF2DFD6A58B}" type="pres">
      <dgm:prSet presAssocID="{D7BAD435-2BA1-4209-974D-43C4E08ED743}" presName="root" presStyleCnt="0">
        <dgm:presLayoutVars>
          <dgm:dir/>
          <dgm:resizeHandles val="exact"/>
        </dgm:presLayoutVars>
      </dgm:prSet>
      <dgm:spPr/>
    </dgm:pt>
    <dgm:pt modelId="{3121220A-D267-40B5-A8D5-7A32C823163F}" type="pres">
      <dgm:prSet presAssocID="{218F504A-9B10-4D9F-8C94-5F40951BF3DC}" presName="compNode" presStyleCnt="0"/>
      <dgm:spPr/>
    </dgm:pt>
    <dgm:pt modelId="{B3106809-483F-47D1-B4D2-8B16A46FAF0F}" type="pres">
      <dgm:prSet presAssocID="{218F504A-9B10-4D9F-8C94-5F40951BF3DC}" presName="bgRect" presStyleLbl="bgShp" presStyleIdx="0" presStyleCnt="3"/>
      <dgm:spPr/>
    </dgm:pt>
    <dgm:pt modelId="{9CBAA741-DC0F-42DF-9D30-AEBD278C1ADB}" type="pres">
      <dgm:prSet presAssocID="{218F504A-9B10-4D9F-8C94-5F40951BF3D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8717943D-47F5-4A0F-A3C7-ECC5927A7D2A}" type="pres">
      <dgm:prSet presAssocID="{218F504A-9B10-4D9F-8C94-5F40951BF3DC}" presName="spaceRect" presStyleCnt="0"/>
      <dgm:spPr/>
    </dgm:pt>
    <dgm:pt modelId="{6F85486E-AD05-41E1-97AC-16886547A02E}" type="pres">
      <dgm:prSet presAssocID="{218F504A-9B10-4D9F-8C94-5F40951BF3DC}" presName="parTx" presStyleLbl="revTx" presStyleIdx="0" presStyleCnt="3">
        <dgm:presLayoutVars>
          <dgm:chMax val="0"/>
          <dgm:chPref val="0"/>
        </dgm:presLayoutVars>
      </dgm:prSet>
      <dgm:spPr/>
    </dgm:pt>
    <dgm:pt modelId="{2F0DE5E4-5B3E-4A53-8480-A95CBC23B70E}" type="pres">
      <dgm:prSet presAssocID="{0B95D795-F9E1-4F6D-9EBD-E55D575E727E}" presName="sibTrans" presStyleCnt="0"/>
      <dgm:spPr/>
    </dgm:pt>
    <dgm:pt modelId="{2DDAA17C-C522-47A3-A976-10957933AD1F}" type="pres">
      <dgm:prSet presAssocID="{3E25C91C-A4BA-4372-994B-D721B457B0C3}" presName="compNode" presStyleCnt="0"/>
      <dgm:spPr/>
    </dgm:pt>
    <dgm:pt modelId="{8C93C88E-D7BF-413C-A5D2-4AE60FA236DC}" type="pres">
      <dgm:prSet presAssocID="{3E25C91C-A4BA-4372-994B-D721B457B0C3}" presName="bgRect" presStyleLbl="bgShp" presStyleIdx="1" presStyleCnt="3"/>
      <dgm:spPr/>
    </dgm:pt>
    <dgm:pt modelId="{B0E9E95F-FFF0-4559-B79E-BD9CCBADC3A2}" type="pres">
      <dgm:prSet presAssocID="{3E25C91C-A4BA-4372-994B-D721B457B0C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ctory"/>
        </a:ext>
      </dgm:extLst>
    </dgm:pt>
    <dgm:pt modelId="{3497F3D6-06CC-46C7-9772-081CE8805EEF}" type="pres">
      <dgm:prSet presAssocID="{3E25C91C-A4BA-4372-994B-D721B457B0C3}" presName="spaceRect" presStyleCnt="0"/>
      <dgm:spPr/>
    </dgm:pt>
    <dgm:pt modelId="{C36D63BA-2E98-4457-BD95-75DBAD720DAE}" type="pres">
      <dgm:prSet presAssocID="{3E25C91C-A4BA-4372-994B-D721B457B0C3}" presName="parTx" presStyleLbl="revTx" presStyleIdx="1" presStyleCnt="3">
        <dgm:presLayoutVars>
          <dgm:chMax val="0"/>
          <dgm:chPref val="0"/>
        </dgm:presLayoutVars>
      </dgm:prSet>
      <dgm:spPr/>
    </dgm:pt>
    <dgm:pt modelId="{BAA1D85E-F4B4-465F-AD08-48799CFB9315}" type="pres">
      <dgm:prSet presAssocID="{BE9F5B51-7083-4833-A5A5-A4F759675811}" presName="sibTrans" presStyleCnt="0"/>
      <dgm:spPr/>
    </dgm:pt>
    <dgm:pt modelId="{3649A0BE-4AF0-4E9B-841A-6B18EB941544}" type="pres">
      <dgm:prSet presAssocID="{FD669A2F-7361-4B91-ACC9-9ED7569D265D}" presName="compNode" presStyleCnt="0"/>
      <dgm:spPr/>
    </dgm:pt>
    <dgm:pt modelId="{7BBE5508-7428-4384-91E1-CD78EA047BB1}" type="pres">
      <dgm:prSet presAssocID="{FD669A2F-7361-4B91-ACC9-9ED7569D265D}" presName="bgRect" presStyleLbl="bgShp" presStyleIdx="2" presStyleCnt="3"/>
      <dgm:spPr/>
    </dgm:pt>
    <dgm:pt modelId="{F5BF6D5C-6192-45FF-9023-444C1E9EB1CA}" type="pres">
      <dgm:prSet presAssocID="{FD669A2F-7361-4B91-ACC9-9ED7569D265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4883F077-F6A9-4587-8453-4362F0A41554}" type="pres">
      <dgm:prSet presAssocID="{FD669A2F-7361-4B91-ACC9-9ED7569D265D}" presName="spaceRect" presStyleCnt="0"/>
      <dgm:spPr/>
    </dgm:pt>
    <dgm:pt modelId="{978570E3-241A-46BF-A04E-1C6E35F50A88}" type="pres">
      <dgm:prSet presAssocID="{FD669A2F-7361-4B91-ACC9-9ED7569D265D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D0A3419-226A-4565-8E00-02FF0217C460}" srcId="{D7BAD435-2BA1-4209-974D-43C4E08ED743}" destId="{FD669A2F-7361-4B91-ACC9-9ED7569D265D}" srcOrd="2" destOrd="0" parTransId="{F12FD779-42F7-49EF-A2E6-84109A40E0AB}" sibTransId="{5B9297DD-5F5C-4881-BFD5-CA0FF6EF86A9}"/>
    <dgm:cxn modelId="{7A9A332C-C62B-4EED-8607-A518F44FB39B}" type="presOf" srcId="{D7BAD435-2BA1-4209-974D-43C4E08ED743}" destId="{15BE1262-F2D7-4698-A4BC-EEF2DFD6A58B}" srcOrd="0" destOrd="0" presId="urn:microsoft.com/office/officeart/2018/2/layout/IconVerticalSolidList"/>
    <dgm:cxn modelId="{B008A542-465F-49CE-9B5C-C98251148978}" srcId="{D7BAD435-2BA1-4209-974D-43C4E08ED743}" destId="{3E25C91C-A4BA-4372-994B-D721B457B0C3}" srcOrd="1" destOrd="0" parTransId="{C0BF9771-7F7F-43AB-991C-D62C7CD232EA}" sibTransId="{BE9F5B51-7083-4833-A5A5-A4F759675811}"/>
    <dgm:cxn modelId="{29BD2272-7B53-4130-AEAC-CD162BA40D7D}" srcId="{D7BAD435-2BA1-4209-974D-43C4E08ED743}" destId="{218F504A-9B10-4D9F-8C94-5F40951BF3DC}" srcOrd="0" destOrd="0" parTransId="{DA74A3EB-1071-4045-AB7E-5F5B3E1DDEF2}" sibTransId="{0B95D795-F9E1-4F6D-9EBD-E55D575E727E}"/>
    <dgm:cxn modelId="{EDC1F179-2A8F-4FCE-9C7E-E7A0E2E877A8}" type="presOf" srcId="{218F504A-9B10-4D9F-8C94-5F40951BF3DC}" destId="{6F85486E-AD05-41E1-97AC-16886547A02E}" srcOrd="0" destOrd="0" presId="urn:microsoft.com/office/officeart/2018/2/layout/IconVerticalSolidList"/>
    <dgm:cxn modelId="{4B882393-34C4-4BC0-B461-317F0E34F8C4}" type="presOf" srcId="{FD669A2F-7361-4B91-ACC9-9ED7569D265D}" destId="{978570E3-241A-46BF-A04E-1C6E35F50A88}" srcOrd="0" destOrd="0" presId="urn:microsoft.com/office/officeart/2018/2/layout/IconVerticalSolidList"/>
    <dgm:cxn modelId="{D6DC2E9B-FED2-4D38-8FA1-6D266BE0A561}" type="presOf" srcId="{3E25C91C-A4BA-4372-994B-D721B457B0C3}" destId="{C36D63BA-2E98-4457-BD95-75DBAD720DAE}" srcOrd="0" destOrd="0" presId="urn:microsoft.com/office/officeart/2018/2/layout/IconVerticalSolidList"/>
    <dgm:cxn modelId="{E9B1729D-9285-47ED-B479-5E5C3D3A3672}" type="presParOf" srcId="{15BE1262-F2D7-4698-A4BC-EEF2DFD6A58B}" destId="{3121220A-D267-40B5-A8D5-7A32C823163F}" srcOrd="0" destOrd="0" presId="urn:microsoft.com/office/officeart/2018/2/layout/IconVerticalSolidList"/>
    <dgm:cxn modelId="{D85E2DD0-976A-40D7-AD91-765EA60BE2EB}" type="presParOf" srcId="{3121220A-D267-40B5-A8D5-7A32C823163F}" destId="{B3106809-483F-47D1-B4D2-8B16A46FAF0F}" srcOrd="0" destOrd="0" presId="urn:microsoft.com/office/officeart/2018/2/layout/IconVerticalSolidList"/>
    <dgm:cxn modelId="{A8E893BF-A21F-433C-A797-A4A8C7B5F415}" type="presParOf" srcId="{3121220A-D267-40B5-A8D5-7A32C823163F}" destId="{9CBAA741-DC0F-42DF-9D30-AEBD278C1ADB}" srcOrd="1" destOrd="0" presId="urn:microsoft.com/office/officeart/2018/2/layout/IconVerticalSolidList"/>
    <dgm:cxn modelId="{20C43B74-8EDF-4753-82E3-4DD2806BED54}" type="presParOf" srcId="{3121220A-D267-40B5-A8D5-7A32C823163F}" destId="{8717943D-47F5-4A0F-A3C7-ECC5927A7D2A}" srcOrd="2" destOrd="0" presId="urn:microsoft.com/office/officeart/2018/2/layout/IconVerticalSolidList"/>
    <dgm:cxn modelId="{FF9DCFF0-CC13-42AC-9FFF-5D60ED1E52AF}" type="presParOf" srcId="{3121220A-D267-40B5-A8D5-7A32C823163F}" destId="{6F85486E-AD05-41E1-97AC-16886547A02E}" srcOrd="3" destOrd="0" presId="urn:microsoft.com/office/officeart/2018/2/layout/IconVerticalSolidList"/>
    <dgm:cxn modelId="{7427AB70-EE66-459C-9DAE-B5DF14B2769E}" type="presParOf" srcId="{15BE1262-F2D7-4698-A4BC-EEF2DFD6A58B}" destId="{2F0DE5E4-5B3E-4A53-8480-A95CBC23B70E}" srcOrd="1" destOrd="0" presId="urn:microsoft.com/office/officeart/2018/2/layout/IconVerticalSolidList"/>
    <dgm:cxn modelId="{B04C3A9C-56F7-4A68-96E5-A0D39FE2F159}" type="presParOf" srcId="{15BE1262-F2D7-4698-A4BC-EEF2DFD6A58B}" destId="{2DDAA17C-C522-47A3-A976-10957933AD1F}" srcOrd="2" destOrd="0" presId="urn:microsoft.com/office/officeart/2018/2/layout/IconVerticalSolidList"/>
    <dgm:cxn modelId="{E35A45CA-BB3B-42AC-9E69-C6BDA1AB3E7F}" type="presParOf" srcId="{2DDAA17C-C522-47A3-A976-10957933AD1F}" destId="{8C93C88E-D7BF-413C-A5D2-4AE60FA236DC}" srcOrd="0" destOrd="0" presId="urn:microsoft.com/office/officeart/2018/2/layout/IconVerticalSolidList"/>
    <dgm:cxn modelId="{E671CFFB-403C-4C10-BB76-9F0F78051F43}" type="presParOf" srcId="{2DDAA17C-C522-47A3-A976-10957933AD1F}" destId="{B0E9E95F-FFF0-4559-B79E-BD9CCBADC3A2}" srcOrd="1" destOrd="0" presId="urn:microsoft.com/office/officeart/2018/2/layout/IconVerticalSolidList"/>
    <dgm:cxn modelId="{F21FD9E7-41B2-4E02-8442-E3FC389B528E}" type="presParOf" srcId="{2DDAA17C-C522-47A3-A976-10957933AD1F}" destId="{3497F3D6-06CC-46C7-9772-081CE8805EEF}" srcOrd="2" destOrd="0" presId="urn:microsoft.com/office/officeart/2018/2/layout/IconVerticalSolidList"/>
    <dgm:cxn modelId="{94CB2DB2-78A7-43D7-91A4-41A7DA8F437B}" type="presParOf" srcId="{2DDAA17C-C522-47A3-A976-10957933AD1F}" destId="{C36D63BA-2E98-4457-BD95-75DBAD720DAE}" srcOrd="3" destOrd="0" presId="urn:microsoft.com/office/officeart/2018/2/layout/IconVerticalSolidList"/>
    <dgm:cxn modelId="{E03B6A8F-2BF9-48C0-984E-8C0DF92D4CCE}" type="presParOf" srcId="{15BE1262-F2D7-4698-A4BC-EEF2DFD6A58B}" destId="{BAA1D85E-F4B4-465F-AD08-48799CFB9315}" srcOrd="3" destOrd="0" presId="urn:microsoft.com/office/officeart/2018/2/layout/IconVerticalSolidList"/>
    <dgm:cxn modelId="{BB4CB206-FE48-4E5F-873F-671CAEDDD5D3}" type="presParOf" srcId="{15BE1262-F2D7-4698-A4BC-EEF2DFD6A58B}" destId="{3649A0BE-4AF0-4E9B-841A-6B18EB941544}" srcOrd="4" destOrd="0" presId="urn:microsoft.com/office/officeart/2018/2/layout/IconVerticalSolidList"/>
    <dgm:cxn modelId="{DFC8D5FB-1711-4DDF-84A3-FE01C419293F}" type="presParOf" srcId="{3649A0BE-4AF0-4E9B-841A-6B18EB941544}" destId="{7BBE5508-7428-4384-91E1-CD78EA047BB1}" srcOrd="0" destOrd="0" presId="urn:microsoft.com/office/officeart/2018/2/layout/IconVerticalSolidList"/>
    <dgm:cxn modelId="{0018DB6C-DA94-4E3B-BB73-408703AAEC8B}" type="presParOf" srcId="{3649A0BE-4AF0-4E9B-841A-6B18EB941544}" destId="{F5BF6D5C-6192-45FF-9023-444C1E9EB1CA}" srcOrd="1" destOrd="0" presId="urn:microsoft.com/office/officeart/2018/2/layout/IconVerticalSolidList"/>
    <dgm:cxn modelId="{4163ECA0-6D20-4B8E-A4CE-52FA05263F1F}" type="presParOf" srcId="{3649A0BE-4AF0-4E9B-841A-6B18EB941544}" destId="{4883F077-F6A9-4587-8453-4362F0A41554}" srcOrd="2" destOrd="0" presId="urn:microsoft.com/office/officeart/2018/2/layout/IconVerticalSolidList"/>
    <dgm:cxn modelId="{EF9F7898-28EF-4508-A1E0-5976F81B0BEE}" type="presParOf" srcId="{3649A0BE-4AF0-4E9B-841A-6B18EB941544}" destId="{978570E3-241A-46BF-A04E-1C6E35F50A88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106809-483F-47D1-B4D2-8B16A46FAF0F}">
      <dsp:nvSpPr>
        <dsp:cNvPr id="0" name=""/>
        <dsp:cNvSpPr/>
      </dsp:nvSpPr>
      <dsp:spPr>
        <a:xfrm>
          <a:off x="0" y="531"/>
          <a:ext cx="105156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CBAA741-DC0F-42DF-9D30-AEBD278C1ADB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85486E-AD05-41E1-97AC-16886547A02E}">
      <dsp:nvSpPr>
        <dsp:cNvPr id="0" name=""/>
        <dsp:cNvSpPr/>
      </dsp:nvSpPr>
      <dsp:spPr>
        <a:xfrm>
          <a:off x="1437631" y="531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We took maximum overall as a sum product of average return and investment weights. So we get a maximum overall return of 0.97% when we put 5% of investment in Telstra, 5% in charter hall Retail, 60% in Orora LTD, 20% in CAR group LTD, and 10% in BHP group LTD. The data guides us to invest most into Orora LTD.</a:t>
          </a:r>
          <a:endParaRPr lang="en-US" sz="1700" kern="1200"/>
        </a:p>
      </dsp:txBody>
      <dsp:txXfrm>
        <a:off x="1437631" y="531"/>
        <a:ext cx="9077968" cy="1244702"/>
      </dsp:txXfrm>
    </dsp:sp>
    <dsp:sp modelId="{8C93C88E-D7BF-413C-A5D2-4AE60FA236DC}">
      <dsp:nvSpPr>
        <dsp:cNvPr id="0" name=""/>
        <dsp:cNvSpPr/>
      </dsp:nvSpPr>
      <dsp:spPr>
        <a:xfrm>
          <a:off x="0" y="1556410"/>
          <a:ext cx="105156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E9E95F-FFF0-4559-B79E-BD9CCBADC3A2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6D63BA-2E98-4457-BD95-75DBAD720DAE}">
      <dsp:nvSpPr>
        <dsp:cNvPr id="0" name=""/>
        <dsp:cNvSpPr/>
      </dsp:nvSpPr>
      <dsp:spPr>
        <a:xfrm>
          <a:off x="1437631" y="1556410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 dirty="0"/>
            <a:t>We put constraints involving all the risk categories and industries which ultimately prompted to not invest in very high-risk companies such as LLC, AGL and Lendlease group for the maximum return.</a:t>
          </a:r>
          <a:endParaRPr lang="en-US" sz="1700" kern="1200" dirty="0"/>
        </a:p>
      </dsp:txBody>
      <dsp:txXfrm>
        <a:off x="1437631" y="1556410"/>
        <a:ext cx="9077968" cy="1244702"/>
      </dsp:txXfrm>
    </dsp:sp>
    <dsp:sp modelId="{7BBE5508-7428-4384-91E1-CD78EA047BB1}">
      <dsp:nvSpPr>
        <dsp:cNvPr id="0" name=""/>
        <dsp:cNvSpPr/>
      </dsp:nvSpPr>
      <dsp:spPr>
        <a:xfrm>
          <a:off x="0" y="3112289"/>
          <a:ext cx="105156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BF6D5C-6192-45FF-9023-444C1E9EB1CA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570E3-241A-46BF-A04E-1C6E35F50A88}">
      <dsp:nvSpPr>
        <dsp:cNvPr id="0" name=""/>
        <dsp:cNvSpPr/>
      </dsp:nvSpPr>
      <dsp:spPr>
        <a:xfrm>
          <a:off x="1437631" y="3112289"/>
          <a:ext cx="90779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700" kern="1200"/>
            <a:t>Overall, the data tells us to invest in companies with low and medium risks, involving steady and consistent return.</a:t>
          </a:r>
          <a:endParaRPr lang="en-US" sz="1700" kern="1200"/>
        </a:p>
      </dsp:txBody>
      <dsp:txXfrm>
        <a:off x="1437631" y="3112289"/>
        <a:ext cx="90779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A71142-3805-6A8B-784D-9624875465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010D0A-22A2-BE00-C98C-1EE5070617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36A305-791F-0E15-DCD7-FCC75FA09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2ED5-0596-4DD4-ABB5-12C6D1C2C5A9}" type="datetimeFigureOut">
              <a:rPr lang="en-AU" smtClean="0"/>
              <a:t>10/04/2024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A687B-0F8C-EDB0-6DF6-706C58342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8C0ABF-A7DE-8FE4-D5B7-E06BBE2704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6721-6A5F-4476-97EA-0A508A248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01506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31A12-6535-3648-DE9F-F66DE5BD5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9A4DC2-EC61-393E-8D1D-ADEA56723B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A9422F-B105-D762-05C3-F8D000AAE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2ED5-0596-4DD4-ABB5-12C6D1C2C5A9}" type="datetimeFigureOut">
              <a:rPr lang="en-AU" smtClean="0"/>
              <a:t>10/04/2024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09A593-9256-B296-9F15-811EA4B976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BB8F30-5608-88FD-5FB4-26D683CE6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6721-6A5F-4476-97EA-0A508A248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42954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3D4D2A-D1F7-6629-0531-7F6F6DB4D57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F5F952-FC70-2716-2E19-42B79EDC3D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EA42E-8131-3172-9733-DFBE23E26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2ED5-0596-4DD4-ABB5-12C6D1C2C5A9}" type="datetimeFigureOut">
              <a:rPr lang="en-AU" smtClean="0"/>
              <a:t>10/04/2024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930ED0-88D2-43AD-1A98-AC5071263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32A889-6A04-B93C-02CC-3CDBF6CB3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6721-6A5F-4476-97EA-0A508A248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43412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3FE3-83FC-F72D-6629-C986063577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0BFA6E-2E6C-D01E-45ED-7E217F676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325726-ABE2-155C-58DF-77E17CFE8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2ED5-0596-4DD4-ABB5-12C6D1C2C5A9}" type="datetimeFigureOut">
              <a:rPr lang="en-AU" smtClean="0"/>
              <a:t>10/04/2024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B4FA45-9510-AA2F-A98A-EF13C1CA5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7B747-B65F-9694-3EF4-66EF9FED6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6721-6A5F-4476-97EA-0A508A248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318138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EC6A6-DFEA-40CD-557D-339C49348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82CFD9-F063-F7DB-30A1-37169E5E33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C18AFD-50AC-83E8-2BB8-8E8808786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2ED5-0596-4DD4-ABB5-12C6D1C2C5A9}" type="datetimeFigureOut">
              <a:rPr lang="en-AU" smtClean="0"/>
              <a:t>10/04/2024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6E40CC-F02E-1580-F771-3C3C9A153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A483A1-BED7-F043-997E-096EE4EC0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6721-6A5F-4476-97EA-0A508A248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45485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639F5-11B5-D373-6DC1-66FC8F411A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48404-A0C9-87FB-5DCC-7E494D8F68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A308E30-FA62-93AB-5B24-923DEC4AB7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228F1-3198-E4CD-D844-28A1FC17A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2ED5-0596-4DD4-ABB5-12C6D1C2C5A9}" type="datetimeFigureOut">
              <a:rPr lang="en-AU" smtClean="0"/>
              <a:t>10/04/2024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D6828F-4BA4-109A-1857-30FC7AAB0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0F77C1-21C0-DE7F-5414-87F6BA533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6721-6A5F-4476-97EA-0A508A248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81048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5AD0A-E631-5443-5374-97CDD1E89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B0393-F8E9-200B-D9DF-ED7138B634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40A83E-C518-41CC-447D-FEE9E87FF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583C18-675A-8AE8-8625-C4982B2DF8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27D7F-1020-5927-5E38-442746F70EF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540AE88-D2B4-3462-96E4-1A3286EFB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2ED5-0596-4DD4-ABB5-12C6D1C2C5A9}" type="datetimeFigureOut">
              <a:rPr lang="en-AU" smtClean="0"/>
              <a:t>10/04/2024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49E96-F1D4-613A-9245-FC315FA37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695726-7896-D055-3EB3-D307BD2D9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6721-6A5F-4476-97EA-0A508A248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127360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B7882C-4356-4E86-4B81-7324A974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AE23D3-5473-F518-90DD-59DEA0DA1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2ED5-0596-4DD4-ABB5-12C6D1C2C5A9}" type="datetimeFigureOut">
              <a:rPr lang="en-AU" smtClean="0"/>
              <a:t>10/04/2024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3A86D1-61F0-4A9C-FD44-671E8457BF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B4181-A64E-89ED-23BD-A6E5DAFAF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6721-6A5F-4476-97EA-0A508A248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5339515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0B28DA-0DC3-328E-CB73-3CA24DD3C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2ED5-0596-4DD4-ABB5-12C6D1C2C5A9}" type="datetimeFigureOut">
              <a:rPr lang="en-AU" smtClean="0"/>
              <a:t>10/04/2024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2562D5-C0B0-2611-C59D-0EA9AC648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969B4B-A010-7CDF-7CF6-5E800260C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6721-6A5F-4476-97EA-0A508A248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1637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58E5D-F395-4F9E-EC8D-CAC4FC10D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32B2B0-2D46-6300-25A4-B8147E7B4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63F16C-8B0B-9D3F-127F-1FF9DF86FA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2C258E-9FC8-BFE2-81E6-7A418B378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2ED5-0596-4DD4-ABB5-12C6D1C2C5A9}" type="datetimeFigureOut">
              <a:rPr lang="en-AU" smtClean="0"/>
              <a:t>10/04/2024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08AD3B-0280-0CCD-5FB6-5FB6AA47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E87F4-60AC-3587-6F11-4BA3D9738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6721-6A5F-4476-97EA-0A508A248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33555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C5B65-DC31-6A54-26E9-68D02E4A85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C5F180-54BF-5E33-A15E-B03974645D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5B05A-0A56-B939-64A0-8598505F9A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FEB66C-7552-D49A-7778-8F9DC5435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6C2ED5-0596-4DD4-ABB5-12C6D1C2C5A9}" type="datetimeFigureOut">
              <a:rPr lang="en-AU" smtClean="0"/>
              <a:t>10/04/2024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0A3407-D028-872D-5BD7-C1C304D32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C0AF7E-0573-50E0-B4C0-4563A6D2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86721-6A5F-4476-97EA-0A508A248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45849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D75B7-78B2-2F61-7508-63B75EB6C8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AE868-C77B-4F0C-65ED-E387FF5BC4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C501B-A126-086C-E1C4-27964E7421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6C2ED5-0596-4DD4-ABB5-12C6D1C2C5A9}" type="datetimeFigureOut">
              <a:rPr lang="en-AU" smtClean="0"/>
              <a:t>10/04/2024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D2631-478B-B62E-43D7-1EAC39EA06C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0F8514-2753-D5D4-DBD9-010E908E3C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B86721-6A5F-4476-97EA-0A508A24888A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3257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1" r:id="rId1"/>
    <p:sldLayoutId id="2147483762" r:id="rId2"/>
    <p:sldLayoutId id="2147483763" r:id="rId3"/>
    <p:sldLayoutId id="2147483764" r:id="rId4"/>
    <p:sldLayoutId id="2147483765" r:id="rId5"/>
    <p:sldLayoutId id="2147483766" r:id="rId6"/>
    <p:sldLayoutId id="2147483767" r:id="rId7"/>
    <p:sldLayoutId id="2147483768" r:id="rId8"/>
    <p:sldLayoutId id="2147483769" r:id="rId9"/>
    <p:sldLayoutId id="2147483770" r:id="rId10"/>
    <p:sldLayoutId id="21474837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DA250-6DBD-F624-1A5A-4495D5F3E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60124"/>
            <a:ext cx="9144000" cy="793523"/>
          </a:xfrm>
        </p:spPr>
        <p:txBody>
          <a:bodyPr>
            <a:normAutofit fontScale="90000"/>
          </a:bodyPr>
          <a:lstStyle/>
          <a:p>
            <a:r>
              <a:rPr lang="en-AU" dirty="0"/>
              <a:t>MIS775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D3D351-425E-2A5C-2DA0-AB67A05D1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955108"/>
            <a:ext cx="9144000" cy="480105"/>
          </a:xfrm>
        </p:spPr>
        <p:txBody>
          <a:bodyPr>
            <a:normAutofit/>
          </a:bodyPr>
          <a:lstStyle/>
          <a:p>
            <a:r>
              <a:rPr lang="en-AU" dirty="0"/>
              <a:t>	INVESTMENT PORTFOLIO OPTIMISATION</a:t>
            </a:r>
          </a:p>
          <a:p>
            <a:endParaRPr lang="en-A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332916-0CF0-0850-E977-5402BCD6344B}"/>
              </a:ext>
            </a:extLst>
          </p:cNvPr>
          <p:cNvSpPr txBox="1"/>
          <p:nvPr/>
        </p:nvSpPr>
        <p:spPr>
          <a:xfrm>
            <a:off x="881743" y="1676400"/>
            <a:ext cx="10668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Section 1: Preliminary Work</a:t>
            </a:r>
          </a:p>
          <a:p>
            <a:r>
              <a:rPr lang="en-AU" dirty="0"/>
              <a:t>This assignment focuses optimising investment Portfolio by using various optimisation methods.</a:t>
            </a:r>
          </a:p>
          <a:p>
            <a:r>
              <a:rPr lang="en-AU" dirty="0"/>
              <a:t>We have selected 8 stocks based on a reasonable range of volatile risks. 4 were already given and 4 were selected from the list of available industries. We selected wide range of risks and categorised them into 3 types: Low risk, medium risk and high risk. We selected stocks with different risks </a:t>
            </a:r>
            <a:r>
              <a:rPr lang="en-AU" dirty="0" err="1"/>
              <a:t>i.e</a:t>
            </a:r>
            <a:r>
              <a:rPr lang="en-AU" dirty="0"/>
              <a:t>, Standard deviations and one from each industries. Standard deviations describe how much spread is the data from the average which can fluctuate. It ranged from 0.03 to 0.14.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1FB5F62-2D71-3868-141E-E7EACA25D2B9}"/>
              </a:ext>
            </a:extLst>
          </p:cNvPr>
          <p:cNvSpPr txBox="1"/>
          <p:nvPr/>
        </p:nvSpPr>
        <p:spPr>
          <a:xfrm>
            <a:off x="1676400" y="5540829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TLS – TELSTRA Group LTD                 BHP – BHP Group LTD</a:t>
            </a:r>
          </a:p>
          <a:p>
            <a:r>
              <a:rPr lang="en-AU" dirty="0"/>
              <a:t>CQR – CHARTER HALL Retail          LNK -  LINK administration Holdings LTD</a:t>
            </a:r>
          </a:p>
          <a:p>
            <a:r>
              <a:rPr lang="en-AU" dirty="0"/>
              <a:t>ORA – ORORA LTD                                AGL -  AGL Energy LTD</a:t>
            </a:r>
          </a:p>
          <a:p>
            <a:r>
              <a:rPr lang="en-AU" dirty="0"/>
              <a:t>CAR -  CAR Group LTD                         LLC – LENDLEASE Group</a:t>
            </a:r>
          </a:p>
        </p:txBody>
      </p:sp>
      <p:pic>
        <p:nvPicPr>
          <p:cNvPr id="8" name="Picture 7" descr="A white rectangular box with black text and numbers&#10;&#10;Description automatically generated with medium confidence">
            <a:extLst>
              <a:ext uri="{FF2B5EF4-FFF2-40B4-BE49-F238E27FC236}">
                <a16:creationId xmlns:a16="http://schemas.microsoft.com/office/drawing/2014/main" id="{C59DE4D2-C0A3-5CDF-923F-3AE07B9FB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0371" y="3921184"/>
            <a:ext cx="7064828" cy="1556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06225C-3DE1-208F-D091-E4169DEAE035}"/>
              </a:ext>
            </a:extLst>
          </p:cNvPr>
          <p:cNvSpPr txBox="1"/>
          <p:nvPr/>
        </p:nvSpPr>
        <p:spPr>
          <a:xfrm>
            <a:off x="979716" y="4699199"/>
            <a:ext cx="29173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STANDARD DEVIATIONS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0146B2D-EB5E-CA39-0F62-E2713873E194}"/>
              </a:ext>
            </a:extLst>
          </p:cNvPr>
          <p:cNvSpPr txBox="1"/>
          <p:nvPr/>
        </p:nvSpPr>
        <p:spPr>
          <a:xfrm>
            <a:off x="718459" y="4220708"/>
            <a:ext cx="34398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AVERAGE MONTHLY RETURNS</a:t>
            </a:r>
          </a:p>
        </p:txBody>
      </p:sp>
    </p:spTree>
    <p:extLst>
      <p:ext uri="{BB962C8B-B14F-4D97-AF65-F5344CB8AC3E}">
        <p14:creationId xmlns:p14="http://schemas.microsoft.com/office/powerpoint/2010/main" val="34203221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279CC-1ADA-E483-7242-77FB7F3EB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/>
              <a:t>ILP: Algebraic model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41386-A14C-BAC4-B77D-CC79EF95AB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AU" dirty="0"/>
              <a:t>• Decision variables:</a:t>
            </a:r>
          </a:p>
          <a:p>
            <a:r>
              <a:rPr lang="en-AU" dirty="0"/>
              <a:t> Define binary decision variables 𝑊𝑖 =  1, (if company invests in           investment )𝑖 0, otherwise </a:t>
            </a:r>
          </a:p>
          <a:p>
            <a:pPr marL="0" indent="0">
              <a:buNone/>
            </a:pPr>
            <a:r>
              <a:rPr lang="en-AU" dirty="0"/>
              <a:t>    and let r𝑖 denote the average return 𝑖, where 𝑖 = integers </a:t>
            </a:r>
          </a:p>
          <a:p>
            <a:pPr marL="0" indent="0">
              <a:buNone/>
            </a:pPr>
            <a:r>
              <a:rPr lang="en-AU" dirty="0"/>
              <a:t>• Objective: Maximise average return= ∑ Wi * ci</a:t>
            </a:r>
          </a:p>
          <a:p>
            <a:pPr marL="0" indent="0">
              <a:buNone/>
            </a:pPr>
            <a:r>
              <a:rPr lang="en-AU" dirty="0"/>
              <a:t>• Constraint: W5+W6+W7+W8 &lt;= 2</a:t>
            </a:r>
          </a:p>
          <a:p>
            <a:pPr marL="0" indent="0">
              <a:buNone/>
            </a:pPr>
            <a:r>
              <a:rPr lang="en-AU" dirty="0"/>
              <a:t>                            W1+W2 &lt;= 2</a:t>
            </a:r>
          </a:p>
          <a:p>
            <a:pPr marL="0" indent="0">
              <a:buNone/>
            </a:pPr>
            <a:r>
              <a:rPr lang="en-AU" dirty="0"/>
              <a:t>                            W3+W4 &gt;=1</a:t>
            </a:r>
          </a:p>
          <a:p>
            <a:pPr marL="0" indent="0">
              <a:buNone/>
            </a:pPr>
            <a:r>
              <a:rPr lang="en-AU" dirty="0"/>
              <a:t>                            Sum of Wi = 6</a:t>
            </a:r>
          </a:p>
          <a:p>
            <a:pPr marL="0" indent="0">
              <a:buNone/>
            </a:pPr>
            <a:r>
              <a:rPr lang="en-AU" dirty="0"/>
              <a:t>                            W3+W5, W4+W8, W1+W7, W2+W6 &gt;=1</a:t>
            </a:r>
          </a:p>
          <a:p>
            <a:pPr marL="0" indent="0">
              <a:buNone/>
            </a:pPr>
            <a:r>
              <a:rPr lang="en-AU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0428350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2AE6A-B987-1E72-3420-630CC5DD5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n-AU" sz="4000" dirty="0">
                <a:solidFill>
                  <a:srgbClr val="FFFFFF"/>
                </a:solidFill>
              </a:rPr>
              <a:t>I</a:t>
            </a:r>
            <a:r>
              <a:rPr lang="en-AU" sz="4000" dirty="0"/>
              <a:t>ILP-OPTIMAL SOLUTION</a:t>
            </a:r>
            <a:r>
              <a:rPr lang="en-AU" sz="4000" dirty="0">
                <a:solidFill>
                  <a:srgbClr val="FFFFFF"/>
                </a:solidFill>
              </a:rPr>
              <a:t>: Optimal solution</a:t>
            </a:r>
          </a:p>
        </p:txBody>
      </p:sp>
      <p:pic>
        <p:nvPicPr>
          <p:cNvPr id="5" name="Picture 4" descr="A screenshot of a graph&#10;&#10;Description automatically generated">
            <a:extLst>
              <a:ext uri="{FF2B5EF4-FFF2-40B4-BE49-F238E27FC236}">
                <a16:creationId xmlns:a16="http://schemas.microsoft.com/office/drawing/2014/main" id="{880F16EB-096D-02F5-F9CC-961BD071A1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5793" y="2483002"/>
            <a:ext cx="6030133" cy="3822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D16D99-FD77-EA72-70A0-AD473E10B764}"/>
              </a:ext>
            </a:extLst>
          </p:cNvPr>
          <p:cNvSpPr txBox="1"/>
          <p:nvPr/>
        </p:nvSpPr>
        <p:spPr>
          <a:xfrm>
            <a:off x="7816515" y="2562893"/>
            <a:ext cx="2813632" cy="21636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AU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We are selecting an equal weighted portfolio including TLS, CQR, ORA, CAR, BHP, and LNK with a maximum return of 5.14%.</a:t>
            </a:r>
          </a:p>
          <a:p>
            <a:pPr defTabSz="740664">
              <a:spcAft>
                <a:spcPts val="600"/>
              </a:spcAft>
            </a:pPr>
            <a:r>
              <a:rPr lang="en-AU" sz="1620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LLC, AGL are not selected for the right optimum value of return.</a:t>
            </a:r>
            <a:endParaRPr lang="en-AU" sz="20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45B318-BA52-18F4-5BBA-FAA90FAE19B3}"/>
              </a:ext>
            </a:extLst>
          </p:cNvPr>
          <p:cNvSpPr txBox="1"/>
          <p:nvPr/>
        </p:nvSpPr>
        <p:spPr>
          <a:xfrm>
            <a:off x="7888658" y="4928384"/>
            <a:ext cx="2597199" cy="1083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AU" sz="162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optimum solution is in green colours, the weights and the maximum overall return.</a:t>
            </a:r>
            <a:endParaRPr lang="en-AU" sz="2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E31777-9FE2-453A-5C0B-4F76F9712C85}"/>
              </a:ext>
            </a:extLst>
          </p:cNvPr>
          <p:cNvSpPr txBox="1"/>
          <p:nvPr/>
        </p:nvSpPr>
        <p:spPr>
          <a:xfrm>
            <a:off x="7888658" y="2112579"/>
            <a:ext cx="2669343" cy="3915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740664">
              <a:spcAft>
                <a:spcPts val="600"/>
              </a:spcAft>
            </a:pPr>
            <a:r>
              <a:rPr lang="en-AU" sz="1944" kern="120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INTERPRETATION</a:t>
            </a:r>
            <a:endParaRPr lang="en-AU" sz="2400"/>
          </a:p>
        </p:txBody>
      </p:sp>
    </p:spTree>
    <p:extLst>
      <p:ext uri="{BB962C8B-B14F-4D97-AF65-F5344CB8AC3E}">
        <p14:creationId xmlns:p14="http://schemas.microsoft.com/office/powerpoint/2010/main" val="36138820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C7BCBB-CB6F-DD06-EAC2-E3F20263B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ILP-OPTIMAL SOLUTION(INTERPRETATION)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2ECED-8719-654B-AACF-3728DC5AB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As we had to invest equal weights in 6 out 8 companies, we decided to do binary constraints.</a:t>
            </a:r>
          </a:p>
          <a:p>
            <a:r>
              <a:rPr lang="en-GB" sz="3200" dirty="0"/>
              <a:t>With the constraints given, we realised investing equally in companies Telstra, charter hall retail, </a:t>
            </a:r>
            <a:r>
              <a:rPr lang="en-GB" sz="3200" dirty="0" err="1"/>
              <a:t>Orora</a:t>
            </a:r>
            <a:r>
              <a:rPr lang="en-GB" sz="3200" dirty="0"/>
              <a:t> LTD, CAR group LTD, BHP group LTD and </a:t>
            </a:r>
            <a:r>
              <a:rPr lang="en-GB" sz="3200" dirty="0" err="1"/>
              <a:t>lendlease</a:t>
            </a:r>
            <a:r>
              <a:rPr lang="en-GB" sz="3200" dirty="0"/>
              <a:t> group LTD would give a maximum return of 5.14%, not considering the risk factor. 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34183278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C060B-8551-1AFD-63B5-5FB0B3D07C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4694" y="95085"/>
            <a:ext cx="7788007" cy="692494"/>
          </a:xfrm>
        </p:spPr>
        <p:txBody>
          <a:bodyPr>
            <a:normAutofit/>
          </a:bodyPr>
          <a:lstStyle/>
          <a:p>
            <a:r>
              <a:rPr lang="en-AU" sz="2800" dirty="0"/>
              <a:t>NLP: MAXIMISE RETURN – CONCEPTUAL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C136C919-F7DA-65FF-00C8-E175534BC473}"/>
              </a:ext>
            </a:extLst>
          </p:cNvPr>
          <p:cNvSpPr/>
          <p:nvPr/>
        </p:nvSpPr>
        <p:spPr>
          <a:xfrm>
            <a:off x="1268186" y="2525485"/>
            <a:ext cx="2144486" cy="85997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Sum of investment weights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57ED94-3CA4-2078-75F0-D2D55F9D0C7C}"/>
              </a:ext>
            </a:extLst>
          </p:cNvPr>
          <p:cNvSpPr/>
          <p:nvPr/>
        </p:nvSpPr>
        <p:spPr>
          <a:xfrm>
            <a:off x="4838698" y="2556509"/>
            <a:ext cx="2416629" cy="8599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Investment</a:t>
            </a:r>
            <a:r>
              <a:rPr lang="en-AU" dirty="0"/>
              <a:t> </a:t>
            </a:r>
            <a:r>
              <a:rPr lang="en-AU" dirty="0">
                <a:solidFill>
                  <a:schemeClr val="tx1"/>
                </a:solidFill>
              </a:rPr>
              <a:t>weights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6B7F320-0329-96CE-7F3D-598CFC82384B}"/>
              </a:ext>
            </a:extLst>
          </p:cNvPr>
          <p:cNvSpPr/>
          <p:nvPr/>
        </p:nvSpPr>
        <p:spPr>
          <a:xfrm>
            <a:off x="4985655" y="5863592"/>
            <a:ext cx="2024743" cy="664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Mean returns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7E00C78-C659-5535-B609-66A8DA231996}"/>
              </a:ext>
            </a:extLst>
          </p:cNvPr>
          <p:cNvSpPr/>
          <p:nvPr/>
        </p:nvSpPr>
        <p:spPr>
          <a:xfrm>
            <a:off x="4985655" y="4294415"/>
            <a:ext cx="2122714" cy="10232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Maximise average portfolio return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D6611B-A35B-2A09-EC8A-FA4AB1A866BB}"/>
              </a:ext>
            </a:extLst>
          </p:cNvPr>
          <p:cNvSpPr/>
          <p:nvPr/>
        </p:nvSpPr>
        <p:spPr>
          <a:xfrm>
            <a:off x="9040585" y="2510554"/>
            <a:ext cx="2144486" cy="947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Actual  standard deviation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C3A16B-2EDB-F65C-2313-1F5F55A9CC9F}"/>
              </a:ext>
            </a:extLst>
          </p:cNvPr>
          <p:cNvSpPr/>
          <p:nvPr/>
        </p:nvSpPr>
        <p:spPr>
          <a:xfrm>
            <a:off x="8937172" y="4204844"/>
            <a:ext cx="2340429" cy="10232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Variances and covariances between returns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1166BB-0416-3633-50A5-3537E5858356}"/>
              </a:ext>
            </a:extLst>
          </p:cNvPr>
          <p:cNvSpPr/>
          <p:nvPr/>
        </p:nvSpPr>
        <p:spPr>
          <a:xfrm>
            <a:off x="2084613" y="4102673"/>
            <a:ext cx="500743" cy="424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5A07EE-3627-E86B-FDCE-66287BE62C85}"/>
              </a:ext>
            </a:extLst>
          </p:cNvPr>
          <p:cNvCxnSpPr>
            <a:stCxn id="4" idx="2"/>
          </p:cNvCxnSpPr>
          <p:nvPr/>
        </p:nvCxnSpPr>
        <p:spPr>
          <a:xfrm flipH="1">
            <a:off x="3412672" y="2986495"/>
            <a:ext cx="14260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B367613-6553-849A-1A0B-9BE194478C3D}"/>
              </a:ext>
            </a:extLst>
          </p:cNvPr>
          <p:cNvCxnSpPr>
            <a:stCxn id="4" idx="6"/>
          </p:cNvCxnSpPr>
          <p:nvPr/>
        </p:nvCxnSpPr>
        <p:spPr>
          <a:xfrm>
            <a:off x="7255327" y="2986495"/>
            <a:ext cx="17526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836D17C-B9F8-3001-67A2-44B5BE16FBFE}"/>
              </a:ext>
            </a:extLst>
          </p:cNvPr>
          <p:cNvCxnSpPr>
            <a:cxnSpLocks/>
          </p:cNvCxnSpPr>
          <p:nvPr/>
        </p:nvCxnSpPr>
        <p:spPr>
          <a:xfrm>
            <a:off x="6047012" y="3383434"/>
            <a:ext cx="0" cy="9315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177E27C-A373-B5B4-7271-98AFFE955561}"/>
              </a:ext>
            </a:extLst>
          </p:cNvPr>
          <p:cNvCxnSpPr>
            <a:stCxn id="9" idx="0"/>
          </p:cNvCxnSpPr>
          <p:nvPr/>
        </p:nvCxnSpPr>
        <p:spPr>
          <a:xfrm flipH="1" flipV="1">
            <a:off x="10091059" y="3513604"/>
            <a:ext cx="16328" cy="691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FCE058-F0AC-194A-FD17-72B722924535}"/>
              </a:ext>
            </a:extLst>
          </p:cNvPr>
          <p:cNvCxnSpPr>
            <a:stCxn id="3" idx="2"/>
          </p:cNvCxnSpPr>
          <p:nvPr/>
        </p:nvCxnSpPr>
        <p:spPr>
          <a:xfrm flipH="1">
            <a:off x="2334985" y="3385457"/>
            <a:ext cx="5444" cy="696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8B65CFE-876A-00AC-9EE2-F12293D3CCCC}"/>
              </a:ext>
            </a:extLst>
          </p:cNvPr>
          <p:cNvSpPr txBox="1"/>
          <p:nvPr/>
        </p:nvSpPr>
        <p:spPr>
          <a:xfrm>
            <a:off x="2302327" y="3538410"/>
            <a:ext cx="22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=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7DC0830-75AE-1EDB-5429-70A5346B8518}"/>
              </a:ext>
            </a:extLst>
          </p:cNvPr>
          <p:cNvCxnSpPr>
            <a:cxnSpLocks/>
          </p:cNvCxnSpPr>
          <p:nvPr/>
        </p:nvCxnSpPr>
        <p:spPr>
          <a:xfrm flipV="1">
            <a:off x="5998026" y="5228102"/>
            <a:ext cx="0" cy="6354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06F8CD97-1FBF-021E-F059-500D5B245CE6}"/>
              </a:ext>
            </a:extLst>
          </p:cNvPr>
          <p:cNvSpPr/>
          <p:nvPr/>
        </p:nvSpPr>
        <p:spPr>
          <a:xfrm>
            <a:off x="9040585" y="1164771"/>
            <a:ext cx="2144486" cy="94705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Required SD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652D271-244B-3528-20F0-192B91C4D259}"/>
              </a:ext>
            </a:extLst>
          </p:cNvPr>
          <p:cNvCxnSpPr>
            <a:stCxn id="8" idx="0"/>
          </p:cNvCxnSpPr>
          <p:nvPr/>
        </p:nvCxnSpPr>
        <p:spPr>
          <a:xfrm flipH="1" flipV="1">
            <a:off x="10107387" y="2209800"/>
            <a:ext cx="5441" cy="3007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7DA0F819-E920-4D6B-6AD4-ADBC3189CF3D}"/>
              </a:ext>
            </a:extLst>
          </p:cNvPr>
          <p:cNvSpPr txBox="1"/>
          <p:nvPr/>
        </p:nvSpPr>
        <p:spPr>
          <a:xfrm>
            <a:off x="10398576" y="2156153"/>
            <a:ext cx="500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&lt;=</a:t>
            </a:r>
          </a:p>
        </p:txBody>
      </p:sp>
    </p:spTree>
    <p:extLst>
      <p:ext uri="{BB962C8B-B14F-4D97-AF65-F5344CB8AC3E}">
        <p14:creationId xmlns:p14="http://schemas.microsoft.com/office/powerpoint/2010/main" val="2950943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6577B-4EA6-5356-26AD-8F22A926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7986311" cy="846730"/>
          </a:xfrm>
        </p:spPr>
        <p:txBody>
          <a:bodyPr>
            <a:normAutofit/>
          </a:bodyPr>
          <a:lstStyle/>
          <a:p>
            <a:r>
              <a:rPr lang="en-AU" sz="3200" dirty="0"/>
              <a:t>NLP-MAXIMISE RETURN- ALGEBRAIC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08A9E-E73C-9753-15F8-259126E1BFEA}"/>
              </a:ext>
            </a:extLst>
          </p:cNvPr>
          <p:cNvSpPr txBox="1"/>
          <p:nvPr/>
        </p:nvSpPr>
        <p:spPr>
          <a:xfrm>
            <a:off x="511629" y="1567543"/>
            <a:ext cx="10417628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600" dirty="0"/>
              <a:t>• Let ci denote the average monthly return of the 8 stocks (c1, c2, c3,…..c8)</a:t>
            </a:r>
          </a:p>
          <a:p>
            <a:r>
              <a:rPr lang="en-AU" sz="2600" dirty="0"/>
              <a:t>• Let (X1,X2,X3….X8) denote the investment weights</a:t>
            </a:r>
          </a:p>
          <a:p>
            <a:r>
              <a:rPr lang="en-AU" sz="2600" dirty="0"/>
              <a:t>• </a:t>
            </a:r>
            <a:r>
              <a:rPr lang="en-AU" sz="2600" b="1" dirty="0"/>
              <a:t>Decision variables: </a:t>
            </a:r>
            <a:r>
              <a:rPr lang="en-AU" sz="2600" dirty="0"/>
              <a:t>Let (𝑋</a:t>
            </a:r>
            <a:r>
              <a:rPr lang="en-AU" sz="2600" dirty="0" err="1"/>
              <a:t>i</a:t>
            </a:r>
            <a:r>
              <a:rPr lang="en-AU" sz="2600" dirty="0"/>
              <a:t>) the percentage of investments to be done in each companies.</a:t>
            </a:r>
          </a:p>
          <a:p>
            <a:r>
              <a:rPr lang="en-AU" sz="2600" dirty="0"/>
              <a:t> • Let di denote the minimized risk calculated using the equation:          sqrt(2*sigma1^2*x1^2+2*sigma2^2*x2^2 +……2*sigma8^2*x8^2+2 sum(7)sum(8) Xi*</a:t>
            </a:r>
            <a:r>
              <a:rPr lang="en-AU" sz="2600" dirty="0" err="1"/>
              <a:t>Xj</a:t>
            </a:r>
            <a:r>
              <a:rPr lang="en-AU" sz="2600" dirty="0"/>
              <a:t>*</a:t>
            </a:r>
            <a:r>
              <a:rPr lang="en-AU" sz="2600" dirty="0" err="1"/>
              <a:t>Cij</a:t>
            </a:r>
            <a:r>
              <a:rPr lang="en-AU" sz="2600" dirty="0"/>
              <a:t> where I = 1, j = i+1. ( sigma = standard deviation, Xi = investment weights and </a:t>
            </a:r>
            <a:r>
              <a:rPr lang="en-AU" sz="2600" dirty="0" err="1"/>
              <a:t>Cij</a:t>
            </a:r>
            <a:r>
              <a:rPr lang="en-AU" sz="2600" dirty="0"/>
              <a:t> = correlation between stocks I and j) </a:t>
            </a:r>
            <a:r>
              <a:rPr lang="en-AU" sz="2600" b="1" dirty="0"/>
              <a:t>&lt;=3%</a:t>
            </a:r>
          </a:p>
          <a:p>
            <a:r>
              <a:rPr lang="en-AU" sz="2600" dirty="0"/>
              <a:t>X1+X2+X3….X8 = 100%</a:t>
            </a:r>
          </a:p>
          <a:p>
            <a:r>
              <a:rPr lang="en-AU" sz="2600" dirty="0"/>
              <a:t>• </a:t>
            </a:r>
            <a:r>
              <a:rPr lang="en-AU" sz="2600" b="1" dirty="0"/>
              <a:t>Objective: </a:t>
            </a:r>
            <a:r>
              <a:rPr lang="en-AU" sz="2600" dirty="0"/>
              <a:t>Maximum return using the equation: c1X1+c2X2…..c8X8.</a:t>
            </a:r>
          </a:p>
        </p:txBody>
      </p:sp>
    </p:spTree>
    <p:extLst>
      <p:ext uri="{BB962C8B-B14F-4D97-AF65-F5344CB8AC3E}">
        <p14:creationId xmlns:p14="http://schemas.microsoft.com/office/powerpoint/2010/main" val="26436800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DB91-3168-8B49-AD5C-56A05ECC5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Optimal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70421D6-BD31-BDD5-FB83-73E36D723F0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2192" y="1610040"/>
            <a:ext cx="7010760" cy="101605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678EEF-2856-B972-EB2B-1E83426F87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191" y="2935603"/>
            <a:ext cx="6858179" cy="28639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6F005EE-2F98-936B-8669-2B650ABF3224}"/>
              </a:ext>
            </a:extLst>
          </p:cNvPr>
          <p:cNvSpPr txBox="1"/>
          <p:nvPr/>
        </p:nvSpPr>
        <p:spPr>
          <a:xfrm>
            <a:off x="8382000" y="1959429"/>
            <a:ext cx="315685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If we decide to invest in companies with a minimum risk of 3%, we can invest 63.88% in Telstra, 25.69% in CAR group and 10.43% in BHP with a maximum return of 1.05%.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72040FA-ED38-D9D6-BA29-3DD11C1252A0}"/>
              </a:ext>
            </a:extLst>
          </p:cNvPr>
          <p:cNvSpPr txBox="1"/>
          <p:nvPr/>
        </p:nvSpPr>
        <p:spPr>
          <a:xfrm>
            <a:off x="8534400" y="4386943"/>
            <a:ext cx="26454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optimum solution is in green colours, the weights and the maximum overall return and the standard deviation.</a:t>
            </a:r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186384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533E4-8BA3-EBE2-F7C1-F26246119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OPTIMAL SOLUTION-INTERPRETATION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CC2EF-D0F2-3AB4-1E41-5C4E6053B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With a minimum risk of 3%, we are told by the solver to invest in 3 companies to get a maximum return of 1.05%. 3% was the minimum risk we could put to get a feasible solution.</a:t>
            </a:r>
          </a:p>
          <a:p>
            <a:r>
              <a:rPr lang="en-AU" dirty="0"/>
              <a:t>The companies we invest are Telstra in a proportion of 63.88%, CAR group LTD with proportion of  25.69%, and BHP in a proportion of 10.43%.</a:t>
            </a:r>
          </a:p>
          <a:p>
            <a:r>
              <a:rPr lang="en-AU" dirty="0"/>
              <a:t>It involves all the risk categories, with most investment in low-risk category. They all have the best average monthly returns among the 8 companies.</a:t>
            </a:r>
          </a:p>
        </p:txBody>
      </p:sp>
    </p:spTree>
    <p:extLst>
      <p:ext uri="{BB962C8B-B14F-4D97-AF65-F5344CB8AC3E}">
        <p14:creationId xmlns:p14="http://schemas.microsoft.com/office/powerpoint/2010/main" val="805101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7923D-69DB-ACA3-33AB-BAE3685093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971" y="241185"/>
            <a:ext cx="10515600" cy="492806"/>
          </a:xfrm>
        </p:spPr>
        <p:txBody>
          <a:bodyPr>
            <a:normAutofit fontScale="90000"/>
          </a:bodyPr>
          <a:lstStyle/>
          <a:p>
            <a:r>
              <a:rPr lang="en-AU" dirty="0"/>
              <a:t>NLP (Minimize risk)– Conceptual model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5B8B607-FCAB-5CD0-EFEC-9D96407C8CFF}"/>
              </a:ext>
            </a:extLst>
          </p:cNvPr>
          <p:cNvSpPr/>
          <p:nvPr/>
        </p:nvSpPr>
        <p:spPr>
          <a:xfrm>
            <a:off x="1317172" y="2525485"/>
            <a:ext cx="2144486" cy="85997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Sum of investment weights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23C5F4D-50EB-54E7-5697-063437B99D52}"/>
              </a:ext>
            </a:extLst>
          </p:cNvPr>
          <p:cNvSpPr/>
          <p:nvPr/>
        </p:nvSpPr>
        <p:spPr>
          <a:xfrm>
            <a:off x="4887684" y="2427514"/>
            <a:ext cx="2416629" cy="8599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Investment</a:t>
            </a:r>
            <a:r>
              <a:rPr lang="en-AU" dirty="0"/>
              <a:t> </a:t>
            </a:r>
            <a:r>
              <a:rPr lang="en-AU" dirty="0">
                <a:solidFill>
                  <a:schemeClr val="tx1"/>
                </a:solidFill>
              </a:rPr>
              <a:t>weights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7F4CD7F-AB10-D9CC-8D87-D99EA69BA41E}"/>
              </a:ext>
            </a:extLst>
          </p:cNvPr>
          <p:cNvSpPr/>
          <p:nvPr/>
        </p:nvSpPr>
        <p:spPr>
          <a:xfrm>
            <a:off x="9056914" y="2623457"/>
            <a:ext cx="2416629" cy="6640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Average portfolio return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303039A-9617-6CFE-5D72-B2BFBBF07593}"/>
              </a:ext>
            </a:extLst>
          </p:cNvPr>
          <p:cNvSpPr/>
          <p:nvPr/>
        </p:nvSpPr>
        <p:spPr>
          <a:xfrm>
            <a:off x="9252856" y="1287916"/>
            <a:ext cx="2024743" cy="664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Mean returns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CB6342-6623-7914-6412-F368705D467F}"/>
              </a:ext>
            </a:extLst>
          </p:cNvPr>
          <p:cNvSpPr/>
          <p:nvPr/>
        </p:nvSpPr>
        <p:spPr>
          <a:xfrm>
            <a:off x="5034642" y="3967842"/>
            <a:ext cx="2122714" cy="10232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Minimize standard deviations of portfolio return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846BE8A-C624-FC40-41B9-FE776AE40A2C}"/>
              </a:ext>
            </a:extLst>
          </p:cNvPr>
          <p:cNvSpPr/>
          <p:nvPr/>
        </p:nvSpPr>
        <p:spPr>
          <a:xfrm>
            <a:off x="9329057" y="4517571"/>
            <a:ext cx="2144486" cy="9470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Required mean return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B2243EA-5927-AFB3-9C90-4754E311C6D1}"/>
              </a:ext>
            </a:extLst>
          </p:cNvPr>
          <p:cNvSpPr/>
          <p:nvPr/>
        </p:nvSpPr>
        <p:spPr>
          <a:xfrm>
            <a:off x="4963884" y="5682340"/>
            <a:ext cx="2340429" cy="10232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Variances and covariances between returns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FB564F1-3165-A607-C6A0-2DECD29CCF91}"/>
              </a:ext>
            </a:extLst>
          </p:cNvPr>
          <p:cNvSpPr/>
          <p:nvPr/>
        </p:nvSpPr>
        <p:spPr>
          <a:xfrm>
            <a:off x="2133599" y="4082143"/>
            <a:ext cx="500743" cy="424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DDBE1E-40BA-422A-FB3C-C8B40F0FF726}"/>
              </a:ext>
            </a:extLst>
          </p:cNvPr>
          <p:cNvCxnSpPr>
            <a:stCxn id="5" idx="2"/>
          </p:cNvCxnSpPr>
          <p:nvPr/>
        </p:nvCxnSpPr>
        <p:spPr>
          <a:xfrm flipH="1">
            <a:off x="3461658" y="2857500"/>
            <a:ext cx="14260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A9DD1A5-A94F-C440-1F32-311D633CD085}"/>
              </a:ext>
            </a:extLst>
          </p:cNvPr>
          <p:cNvCxnSpPr>
            <a:stCxn id="5" idx="6"/>
          </p:cNvCxnSpPr>
          <p:nvPr/>
        </p:nvCxnSpPr>
        <p:spPr>
          <a:xfrm>
            <a:off x="7304313" y="2857500"/>
            <a:ext cx="17526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4376D5-4FCA-C877-8AF1-72DAEADDBC0A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0265228" y="1951945"/>
            <a:ext cx="1" cy="671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3DF9A2E-D445-A5EB-8F71-6603E5036A56}"/>
              </a:ext>
            </a:extLst>
          </p:cNvPr>
          <p:cNvCxnSpPr>
            <a:stCxn id="6" idx="2"/>
          </p:cNvCxnSpPr>
          <p:nvPr/>
        </p:nvCxnSpPr>
        <p:spPr>
          <a:xfrm flipH="1">
            <a:off x="10265227" y="3287486"/>
            <a:ext cx="2" cy="11593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18765DD-1524-308F-F71A-0CEEB58BDE03}"/>
              </a:ext>
            </a:extLst>
          </p:cNvPr>
          <p:cNvSpPr txBox="1"/>
          <p:nvPr/>
        </p:nvSpPr>
        <p:spPr>
          <a:xfrm>
            <a:off x="10515600" y="3902530"/>
            <a:ext cx="598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&gt;=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E6334E9-09E4-BA36-FD22-C98CA177886D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6095999" y="3287486"/>
            <a:ext cx="0" cy="680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6A1F7CE-A248-02F6-82D3-72A4B0560F26}"/>
              </a:ext>
            </a:extLst>
          </p:cNvPr>
          <p:cNvCxnSpPr>
            <a:stCxn id="10" idx="0"/>
          </p:cNvCxnSpPr>
          <p:nvPr/>
        </p:nvCxnSpPr>
        <p:spPr>
          <a:xfrm flipH="1" flipV="1">
            <a:off x="6117771" y="4991100"/>
            <a:ext cx="16328" cy="691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CE336E9-ECA5-3909-8FE4-DE1A832BF9DD}"/>
              </a:ext>
            </a:extLst>
          </p:cNvPr>
          <p:cNvCxnSpPr>
            <a:stCxn id="4" idx="2"/>
          </p:cNvCxnSpPr>
          <p:nvPr/>
        </p:nvCxnSpPr>
        <p:spPr>
          <a:xfrm flipH="1">
            <a:off x="2383971" y="3385457"/>
            <a:ext cx="5444" cy="696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02D8F690-AEC0-44DA-405D-89153584EF1B}"/>
              </a:ext>
            </a:extLst>
          </p:cNvPr>
          <p:cNvSpPr txBox="1"/>
          <p:nvPr/>
        </p:nvSpPr>
        <p:spPr>
          <a:xfrm>
            <a:off x="2547257" y="3627664"/>
            <a:ext cx="22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36683052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C2224-C435-5A88-CB64-ED13978F97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Algebraic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FE72E5-F3C5-1A98-8605-63DA983F5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AU" sz="2800" dirty="0"/>
              <a:t>• Let ci denote the average monthly return of the 8 stocks (c1, c2, c3,…..c8)</a:t>
            </a:r>
          </a:p>
          <a:p>
            <a:r>
              <a:rPr lang="en-AU" sz="2800" dirty="0"/>
              <a:t>• Let (X1,X2,X3….X8) denote the investment weights</a:t>
            </a:r>
          </a:p>
          <a:p>
            <a:r>
              <a:rPr lang="en-AU" sz="2800" dirty="0"/>
              <a:t>• </a:t>
            </a:r>
            <a:r>
              <a:rPr lang="en-AU" sz="2800" b="1" dirty="0"/>
              <a:t>Decision variables: </a:t>
            </a:r>
            <a:r>
              <a:rPr lang="en-AU" sz="2800" dirty="0"/>
              <a:t>Let (𝑋</a:t>
            </a:r>
            <a:r>
              <a:rPr lang="en-AU" sz="2800" dirty="0" err="1"/>
              <a:t>i</a:t>
            </a:r>
            <a:r>
              <a:rPr lang="en-AU" sz="2800" dirty="0"/>
              <a:t>) the percentage of investments to be done in each companies. </a:t>
            </a:r>
          </a:p>
          <a:p>
            <a:r>
              <a:rPr lang="en-AU" sz="2800" dirty="0"/>
              <a:t>Constraint: Let di denote Maximum return using the equation: (c1X1+c2X2…..c8X8</a:t>
            </a:r>
            <a:r>
              <a:rPr lang="en-AU" dirty="0"/>
              <a:t>)</a:t>
            </a:r>
            <a:r>
              <a:rPr lang="en-AU" sz="2800" b="1" dirty="0"/>
              <a:t>&gt;= 1, </a:t>
            </a:r>
            <a:r>
              <a:rPr lang="en-AU" sz="2800" dirty="0"/>
              <a:t>X1+x2+x3….X8 = 100%.</a:t>
            </a:r>
          </a:p>
          <a:p>
            <a:pPr marL="0" indent="0">
              <a:buNone/>
            </a:pPr>
            <a:r>
              <a:rPr lang="en-AU" sz="2800" dirty="0"/>
              <a:t>• </a:t>
            </a:r>
            <a:r>
              <a:rPr lang="en-AU" sz="2800" b="1" dirty="0"/>
              <a:t>Objective function:</a:t>
            </a:r>
            <a:endParaRPr lang="en-AU" b="1" dirty="0"/>
          </a:p>
          <a:p>
            <a:r>
              <a:rPr lang="en-AU" sz="2800" dirty="0"/>
              <a:t>Let di denote the minimized risk calculated using the equation:          sqrt(2*sigma1^2*x1^2+2*sigma2^2*x2^2 +……2*sigma8^2*x8^2+2 sum(7)sum(8) Xi*</a:t>
            </a:r>
            <a:r>
              <a:rPr lang="en-AU" sz="2800" dirty="0" err="1"/>
              <a:t>Xj</a:t>
            </a:r>
            <a:r>
              <a:rPr lang="en-AU" sz="2800" dirty="0"/>
              <a:t>*</a:t>
            </a:r>
            <a:r>
              <a:rPr lang="en-AU" sz="2800" dirty="0" err="1"/>
              <a:t>Cij</a:t>
            </a:r>
            <a:r>
              <a:rPr lang="en-AU" sz="2800" dirty="0"/>
              <a:t> where I = 1, j = i+1. ( sigma = standard deviation, Xi = investment weights and </a:t>
            </a:r>
            <a:r>
              <a:rPr lang="en-AU" sz="2800" dirty="0" err="1"/>
              <a:t>Cij</a:t>
            </a:r>
            <a:r>
              <a:rPr lang="en-AU" sz="2800" dirty="0"/>
              <a:t> = correlation between stocks I and j)</a:t>
            </a:r>
          </a:p>
        </p:txBody>
      </p:sp>
    </p:spTree>
    <p:extLst>
      <p:ext uri="{BB962C8B-B14F-4D97-AF65-F5344CB8AC3E}">
        <p14:creationId xmlns:p14="http://schemas.microsoft.com/office/powerpoint/2010/main" val="5524447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D1BEB-F856-746A-67AD-3E6C13065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Optimal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ED06C3-624A-2695-136A-A5DAB66803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229670" cy="914447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B0381A-5FF6-8959-DE03-41A03A4B4D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907328"/>
            <a:ext cx="6106886" cy="250202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091DAF7-0561-4CC5-72E4-FB3242D09579}"/>
              </a:ext>
            </a:extLst>
          </p:cNvPr>
          <p:cNvSpPr txBox="1"/>
          <p:nvPr/>
        </p:nvSpPr>
        <p:spPr>
          <a:xfrm>
            <a:off x="7565571" y="18288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Expecting an overall return of more than 1%, the minimum risk which is 2.88% can be achieved by investing in Telstra(68.02%), CAR group LTD(21.35%), BHP Group LTD(10.63%)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1190513-2561-AA11-C02C-47E5B126E7D3}"/>
              </a:ext>
            </a:extLst>
          </p:cNvPr>
          <p:cNvSpPr txBox="1"/>
          <p:nvPr/>
        </p:nvSpPr>
        <p:spPr>
          <a:xfrm>
            <a:off x="7565571" y="3932029"/>
            <a:ext cx="37882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optimum solution is in green colours, the weights and the maximum overall return and the standard deviation.</a:t>
            </a:r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076930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010D3A-852E-37F7-5B7E-73E5581BE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466114" cy="494846"/>
          </a:xfrm>
        </p:spPr>
        <p:txBody>
          <a:bodyPr>
            <a:normAutofit fontScale="90000"/>
          </a:bodyPr>
          <a:lstStyle/>
          <a:p>
            <a:r>
              <a:rPr lang="en-AU" dirty="0"/>
              <a:t>Risk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4C4B3C-89A8-7882-2E82-40B70A21FE8D}"/>
              </a:ext>
            </a:extLst>
          </p:cNvPr>
          <p:cNvSpPr txBox="1"/>
          <p:nvPr/>
        </p:nvSpPr>
        <p:spPr>
          <a:xfrm>
            <a:off x="2786743" y="4962435"/>
            <a:ext cx="8153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TLS – TELSTRA Group LTD                 BHP – BHP Group LTD</a:t>
            </a:r>
          </a:p>
          <a:p>
            <a:r>
              <a:rPr lang="en-AU" dirty="0"/>
              <a:t>CQR – CHARTER HALL Retail          LNK -  LINK administration Holdings LTD</a:t>
            </a:r>
          </a:p>
          <a:p>
            <a:r>
              <a:rPr lang="en-AU" dirty="0"/>
              <a:t>ORA – ORORA LTD                                AGL -  AGL Energy LTD</a:t>
            </a:r>
          </a:p>
          <a:p>
            <a:r>
              <a:rPr lang="en-AU" dirty="0"/>
              <a:t>CAR -  CAR Group LTD                         LLC – LENDLEASE Group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0219280-C69D-EDA4-739E-2A0A78ECB3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6743" y="2877889"/>
            <a:ext cx="7346317" cy="172531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C9A7659-92D3-4ADB-05AE-7302238660F0}"/>
              </a:ext>
            </a:extLst>
          </p:cNvPr>
          <p:cNvSpPr txBox="1"/>
          <p:nvPr/>
        </p:nvSpPr>
        <p:spPr>
          <a:xfrm>
            <a:off x="1045029" y="1295400"/>
            <a:ext cx="99822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000" dirty="0"/>
              <a:t>We put TLS (0.03) and CQR (0.05) into low risks (comparatively).</a:t>
            </a:r>
          </a:p>
          <a:p>
            <a:r>
              <a:rPr lang="en-AU" sz="2000" dirty="0"/>
              <a:t>Then, ORA (0.07) and CAR (0.07) into medium risks.</a:t>
            </a:r>
          </a:p>
          <a:p>
            <a:r>
              <a:rPr lang="en-AU" sz="2000" dirty="0"/>
              <a:t>Then we put BHP (0.08) and LLC (0.08) into high risks even though they can also be directed to medium risks. Then AGL (0.09) and LNK (0.14) into high risks.</a:t>
            </a:r>
          </a:p>
        </p:txBody>
      </p:sp>
    </p:spTree>
    <p:extLst>
      <p:ext uri="{BB962C8B-B14F-4D97-AF65-F5344CB8AC3E}">
        <p14:creationId xmlns:p14="http://schemas.microsoft.com/office/powerpoint/2010/main" val="33227727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48B9-D6B1-3B33-64F1-DB60CF0B6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OPTIMAL SOLUTION-INTERPRETATION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28196A-0674-0E87-4C33-D8DCB44DB7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The expected return, we selected was 1%, a feasible solution could not be found for return of more than 1%, when it is input, we get a minimised risk of 2.88%</a:t>
            </a:r>
          </a:p>
          <a:p>
            <a:r>
              <a:rPr lang="en-AU" dirty="0"/>
              <a:t>The companies we got was same as the companies when we maximised return, the weights were also similar with a small change in %.</a:t>
            </a:r>
          </a:p>
          <a:p>
            <a:r>
              <a:rPr lang="en-AU" dirty="0"/>
              <a:t>The companies are Telstra in the proportion of 68.02%, CAR group in the proportion of 21.35%, and BHP group LTD in the proportion of 10.63%.</a:t>
            </a:r>
          </a:p>
        </p:txBody>
      </p:sp>
    </p:spTree>
    <p:extLst>
      <p:ext uri="{BB962C8B-B14F-4D97-AF65-F5344CB8AC3E}">
        <p14:creationId xmlns:p14="http://schemas.microsoft.com/office/powerpoint/2010/main" val="7899977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9503A-021C-1998-AFF8-5858F2C92E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6477000" cy="494846"/>
          </a:xfrm>
        </p:spPr>
        <p:txBody>
          <a:bodyPr>
            <a:normAutofit fontScale="90000"/>
          </a:bodyPr>
          <a:lstStyle/>
          <a:p>
            <a:r>
              <a:rPr lang="en-AU" dirty="0"/>
              <a:t>NLP (Sharpe ratio) – CONCEPTUAL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1669A07A-4F7E-B2A1-58DA-3BEF85232D1E}"/>
              </a:ext>
            </a:extLst>
          </p:cNvPr>
          <p:cNvSpPr/>
          <p:nvPr/>
        </p:nvSpPr>
        <p:spPr>
          <a:xfrm>
            <a:off x="1235529" y="2597024"/>
            <a:ext cx="2144486" cy="85997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Sum of investment weights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7B9D63B7-6C8E-02E7-4F14-0AC514FED14C}"/>
              </a:ext>
            </a:extLst>
          </p:cNvPr>
          <p:cNvSpPr/>
          <p:nvPr/>
        </p:nvSpPr>
        <p:spPr>
          <a:xfrm>
            <a:off x="4806041" y="2597024"/>
            <a:ext cx="2416629" cy="8599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Investment</a:t>
            </a:r>
            <a:r>
              <a:rPr lang="en-AU" dirty="0"/>
              <a:t> </a:t>
            </a:r>
            <a:r>
              <a:rPr lang="en-AU" dirty="0">
                <a:solidFill>
                  <a:schemeClr val="tx1"/>
                </a:solidFill>
              </a:rPr>
              <a:t>weights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53338E4-5821-0E43-07F1-8FAB8BE590DB}"/>
              </a:ext>
            </a:extLst>
          </p:cNvPr>
          <p:cNvSpPr/>
          <p:nvPr/>
        </p:nvSpPr>
        <p:spPr>
          <a:xfrm>
            <a:off x="4645478" y="4181240"/>
            <a:ext cx="2416629" cy="664029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Average portfolio return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01499B-A68C-2E3D-EF67-C57A01839A47}"/>
              </a:ext>
            </a:extLst>
          </p:cNvPr>
          <p:cNvSpPr/>
          <p:nvPr/>
        </p:nvSpPr>
        <p:spPr>
          <a:xfrm>
            <a:off x="5034642" y="1127523"/>
            <a:ext cx="2024743" cy="664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Mean returns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B2DC0D7-3302-A67C-4864-EA5BE22D0989}"/>
              </a:ext>
            </a:extLst>
          </p:cNvPr>
          <p:cNvSpPr/>
          <p:nvPr/>
        </p:nvSpPr>
        <p:spPr>
          <a:xfrm>
            <a:off x="4985656" y="5730477"/>
            <a:ext cx="2122714" cy="102325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Maximise </a:t>
            </a:r>
            <a:r>
              <a:rPr lang="en-AU" dirty="0" err="1">
                <a:solidFill>
                  <a:schemeClr val="tx1"/>
                </a:solidFill>
              </a:rPr>
              <a:t>sharpe</a:t>
            </a:r>
            <a:r>
              <a:rPr lang="en-AU" dirty="0">
                <a:solidFill>
                  <a:schemeClr val="tx1"/>
                </a:solidFill>
              </a:rPr>
              <a:t> ratio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269A603-7F13-ED9F-5292-9D733EACC3E1}"/>
              </a:ext>
            </a:extLst>
          </p:cNvPr>
          <p:cNvSpPr/>
          <p:nvPr/>
        </p:nvSpPr>
        <p:spPr>
          <a:xfrm>
            <a:off x="8975271" y="2697682"/>
            <a:ext cx="2144486" cy="94705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standard deviation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F8FCBEF-93AC-80BD-5DA3-7C8F20D0B24E}"/>
              </a:ext>
            </a:extLst>
          </p:cNvPr>
          <p:cNvSpPr/>
          <p:nvPr/>
        </p:nvSpPr>
        <p:spPr>
          <a:xfrm>
            <a:off x="2051956" y="4201816"/>
            <a:ext cx="500743" cy="424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8800B1A-C10B-3578-82DF-1CBAD262245E}"/>
              </a:ext>
            </a:extLst>
          </p:cNvPr>
          <p:cNvCxnSpPr>
            <a:stCxn id="21" idx="2"/>
          </p:cNvCxnSpPr>
          <p:nvPr/>
        </p:nvCxnSpPr>
        <p:spPr>
          <a:xfrm flipH="1">
            <a:off x="3380015" y="3027010"/>
            <a:ext cx="14260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EBDB8640-27F1-4C6B-354A-C95074B9B5A7}"/>
              </a:ext>
            </a:extLst>
          </p:cNvPr>
          <p:cNvCxnSpPr>
            <a:stCxn id="21" idx="6"/>
          </p:cNvCxnSpPr>
          <p:nvPr/>
        </p:nvCxnSpPr>
        <p:spPr>
          <a:xfrm>
            <a:off x="7222670" y="3027010"/>
            <a:ext cx="17526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A9087125-D610-518D-30DD-12F4660A7A5D}"/>
              </a:ext>
            </a:extLst>
          </p:cNvPr>
          <p:cNvCxnSpPr>
            <a:cxnSpLocks/>
            <a:stCxn id="23" idx="2"/>
          </p:cNvCxnSpPr>
          <p:nvPr/>
        </p:nvCxnSpPr>
        <p:spPr>
          <a:xfrm flipH="1">
            <a:off x="6047013" y="1791552"/>
            <a:ext cx="1" cy="733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1888401F-2D33-5884-12DC-05E67F895534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5853793" y="4845269"/>
            <a:ext cx="9525" cy="94705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FE23A3E-49D8-79F8-2091-48B5C8648E8C}"/>
              </a:ext>
            </a:extLst>
          </p:cNvPr>
          <p:cNvCxnSpPr>
            <a:stCxn id="3" idx="2"/>
          </p:cNvCxnSpPr>
          <p:nvPr/>
        </p:nvCxnSpPr>
        <p:spPr>
          <a:xfrm flipH="1">
            <a:off x="2302328" y="3456996"/>
            <a:ext cx="5444" cy="696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A74D721D-BF22-0782-5883-7387A2F51E46}"/>
              </a:ext>
            </a:extLst>
          </p:cNvPr>
          <p:cNvSpPr txBox="1"/>
          <p:nvPr/>
        </p:nvSpPr>
        <p:spPr>
          <a:xfrm>
            <a:off x="2299608" y="3644740"/>
            <a:ext cx="22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=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DE4C0C2-1404-F55A-3DC0-BEAE44E04A94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5853793" y="3472543"/>
            <a:ext cx="9525" cy="70869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B73997B8-D15D-18EA-7A87-6F328ECF6390}"/>
              </a:ext>
            </a:extLst>
          </p:cNvPr>
          <p:cNvCxnSpPr>
            <a:stCxn id="25" idx="2"/>
            <a:endCxn id="24" idx="3"/>
          </p:cNvCxnSpPr>
          <p:nvPr/>
        </p:nvCxnSpPr>
        <p:spPr>
          <a:xfrm flipH="1">
            <a:off x="7108370" y="3644740"/>
            <a:ext cx="2939144" cy="25973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B5EE4FB2-187C-4668-2F7B-2D77B41B6E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1255" y="750826"/>
            <a:ext cx="2432515" cy="1079086"/>
          </a:xfrm>
          <a:prstGeom prst="rect">
            <a:avLst/>
          </a:prstGeom>
        </p:spPr>
      </p:pic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183D923-339B-247C-FCBD-C5B808D045EA}"/>
              </a:ext>
            </a:extLst>
          </p:cNvPr>
          <p:cNvCxnSpPr>
            <a:stCxn id="44" idx="2"/>
            <a:endCxn id="25" idx="0"/>
          </p:cNvCxnSpPr>
          <p:nvPr/>
        </p:nvCxnSpPr>
        <p:spPr>
          <a:xfrm>
            <a:off x="10047513" y="1829912"/>
            <a:ext cx="1" cy="86777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1015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55F70-A401-D4C3-0979-325FE671B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Algebraic model-</a:t>
            </a:r>
            <a:r>
              <a:rPr lang="en-AU" dirty="0" err="1"/>
              <a:t>sharpe</a:t>
            </a:r>
            <a:r>
              <a:rPr lang="en-AU" dirty="0"/>
              <a:t> ratio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D3AE-F748-1350-B14F-BCB22ED29C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AU" sz="2800" dirty="0"/>
              <a:t>• Let ci denote the average monthly return of the 8 stocks (c1, c2, c3,…..c8)</a:t>
            </a:r>
          </a:p>
          <a:p>
            <a:r>
              <a:rPr lang="en-AU" sz="2800" dirty="0"/>
              <a:t>• Let (X1,X2,X3….X8) denote the investment weights</a:t>
            </a:r>
          </a:p>
          <a:p>
            <a:r>
              <a:rPr lang="en-AU" sz="2800" dirty="0"/>
              <a:t>• </a:t>
            </a:r>
            <a:r>
              <a:rPr lang="en-AU" sz="2800" b="1" dirty="0"/>
              <a:t>Decision variables: </a:t>
            </a:r>
            <a:r>
              <a:rPr lang="en-AU" sz="2800" dirty="0"/>
              <a:t>Let (𝑋</a:t>
            </a:r>
            <a:r>
              <a:rPr lang="en-AU" sz="2800" dirty="0" err="1"/>
              <a:t>i</a:t>
            </a:r>
            <a:r>
              <a:rPr lang="en-AU" sz="2800" dirty="0"/>
              <a:t>) the percentage of investments to be done in each companies. </a:t>
            </a:r>
          </a:p>
          <a:p>
            <a:r>
              <a:rPr lang="en-AU" sz="2800" dirty="0"/>
              <a:t>Let </a:t>
            </a:r>
            <a:r>
              <a:rPr lang="en-AU" sz="2800" b="1" dirty="0"/>
              <a:t>di </a:t>
            </a:r>
            <a:r>
              <a:rPr lang="en-AU" sz="2800" dirty="0"/>
              <a:t>denote Average return using the equation: (c1X1+c2X2…..c8X8</a:t>
            </a:r>
            <a:r>
              <a:rPr lang="en-AU" dirty="0"/>
              <a:t>)</a:t>
            </a:r>
            <a:endParaRPr lang="en-AU" sz="2800" b="1" dirty="0"/>
          </a:p>
          <a:p>
            <a:r>
              <a:rPr lang="en-AU" sz="2800" dirty="0"/>
              <a:t>Let </a:t>
            </a:r>
            <a:r>
              <a:rPr lang="en-AU" sz="2800" b="1" dirty="0" err="1"/>
              <a:t>si</a:t>
            </a:r>
            <a:r>
              <a:rPr lang="en-AU" sz="2800" dirty="0"/>
              <a:t> denote the minimized risk calculated using the equation:          sqrt(2*sigma1^2*x1^2+2*sigma2^2*x2^2 +……2*sigma8^2*x8^2+2 sum(7)sum(8) Xi*</a:t>
            </a:r>
            <a:r>
              <a:rPr lang="en-AU" sz="2800" dirty="0" err="1"/>
              <a:t>Xj</a:t>
            </a:r>
            <a:r>
              <a:rPr lang="en-AU" sz="2800" dirty="0"/>
              <a:t>*</a:t>
            </a:r>
            <a:r>
              <a:rPr lang="en-AU" sz="2800" dirty="0" err="1"/>
              <a:t>Cij</a:t>
            </a:r>
            <a:r>
              <a:rPr lang="en-AU" sz="2800" dirty="0"/>
              <a:t> where I = 1, j = i+1. ( sigma = standard deviation, Xi = investment weights and </a:t>
            </a:r>
            <a:r>
              <a:rPr lang="en-AU" sz="2800" dirty="0" err="1"/>
              <a:t>Cij</a:t>
            </a:r>
            <a:r>
              <a:rPr lang="en-AU" sz="2800" dirty="0"/>
              <a:t> = correlation between stocks I and j)</a:t>
            </a:r>
          </a:p>
          <a:p>
            <a:r>
              <a:rPr lang="en-AU" sz="2800" dirty="0"/>
              <a:t>Xi = 100%</a:t>
            </a:r>
          </a:p>
          <a:p>
            <a:r>
              <a:rPr lang="en-AU" sz="2800" dirty="0"/>
              <a:t>• </a:t>
            </a:r>
            <a:r>
              <a:rPr lang="en-AU" sz="2800" b="1" dirty="0"/>
              <a:t>Objective function:</a:t>
            </a:r>
          </a:p>
          <a:p>
            <a:r>
              <a:rPr lang="en-AU" dirty="0"/>
              <a:t>Sharpe ratio: </a:t>
            </a:r>
            <a:r>
              <a:rPr lang="en-AU" b="1" dirty="0"/>
              <a:t>di-(4.35/12)%/</a:t>
            </a:r>
            <a:r>
              <a:rPr lang="en-AU" b="1" dirty="0" err="1"/>
              <a:t>si</a:t>
            </a:r>
            <a:endParaRPr lang="en-AU" b="1" dirty="0"/>
          </a:p>
          <a:p>
            <a:endParaRPr lang="en-AU" sz="2800" dirty="0"/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2429447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80C53-CAA6-E422-15E7-5DB61AC9E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OPTIMAL SOLUTION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BC04CEA-D4F6-7434-136C-F19558FF43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6896454" cy="90174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D873BFE-B6C0-1FF7-A184-A3C92C7FEA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897807"/>
            <a:ext cx="6896454" cy="299136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A0762BE-D966-D086-8E10-7534107153A7}"/>
              </a:ext>
            </a:extLst>
          </p:cNvPr>
          <p:cNvSpPr txBox="1"/>
          <p:nvPr/>
        </p:nvSpPr>
        <p:spPr>
          <a:xfrm>
            <a:off x="8022771" y="1970314"/>
            <a:ext cx="395151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A </a:t>
            </a:r>
            <a:r>
              <a:rPr lang="en-AU" dirty="0" err="1"/>
              <a:t>sharpe</a:t>
            </a:r>
            <a:r>
              <a:rPr lang="en-AU" dirty="0"/>
              <a:t> ratio of 1.71 can be obtained if we put our 100% investment in the highest risk company Lendlease group whose risk can be 14.37% while the return got can be 0.61%.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47C22B7-7A6D-2C69-4716-20BB0FF5E0BC}"/>
              </a:ext>
            </a:extLst>
          </p:cNvPr>
          <p:cNvSpPr txBox="1"/>
          <p:nvPr/>
        </p:nvSpPr>
        <p:spPr>
          <a:xfrm>
            <a:off x="8142514" y="4005943"/>
            <a:ext cx="348342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optimum solution is in green colours, the weights and the average portfolio return and the standard deviation and the </a:t>
            </a:r>
            <a:r>
              <a:rPr lang="en-AU" sz="18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sharpe</a:t>
            </a:r>
            <a:r>
              <a:rPr lang="en-AU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ratio.</a:t>
            </a:r>
            <a:endParaRPr lang="en-AU" sz="2400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1022276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63958B-240E-15F8-CDE5-49B634FB5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Sharpe ratio solution-interpretation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7E532-10EC-5478-F2A4-80416BD24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Our standard deviation is 14.37%, our </a:t>
            </a:r>
            <a:r>
              <a:rPr lang="en-AU" dirty="0" err="1"/>
              <a:t>sharpe</a:t>
            </a:r>
            <a:r>
              <a:rPr lang="en-AU" dirty="0"/>
              <a:t> ratio is 1.71. </a:t>
            </a:r>
          </a:p>
          <a:p>
            <a:r>
              <a:rPr lang="en-AU" dirty="0"/>
              <a:t>Our actual return  is 14.37%*1.71= 0.245 = 24.5%</a:t>
            </a:r>
          </a:p>
          <a:p>
            <a:r>
              <a:rPr lang="en-AU" dirty="0"/>
              <a:t>Our risk free rate is (4.35/12)% converting to monthly rate is 0.36%</a:t>
            </a:r>
          </a:p>
          <a:p>
            <a:r>
              <a:rPr lang="en-AU" dirty="0"/>
              <a:t>So the excess return over risk free rate would be 0.245-0.036 = 0.209 = 20.9%</a:t>
            </a:r>
          </a:p>
          <a:p>
            <a:r>
              <a:rPr lang="en-AU" dirty="0"/>
              <a:t>This higher </a:t>
            </a:r>
            <a:r>
              <a:rPr lang="en-AU" dirty="0" err="1"/>
              <a:t>sharpe</a:t>
            </a:r>
            <a:r>
              <a:rPr lang="en-AU" dirty="0"/>
              <a:t> ratio indicates a better risk adjusted performance.</a:t>
            </a:r>
          </a:p>
          <a:p>
            <a:r>
              <a:rPr lang="en-AU" dirty="0"/>
              <a:t>So clearly, like per the solution, if we invest 100% in </a:t>
            </a:r>
            <a:r>
              <a:rPr lang="en-AU" dirty="0" err="1"/>
              <a:t>lendlease</a:t>
            </a:r>
            <a:r>
              <a:rPr lang="en-AU" dirty="0"/>
              <a:t> group which has the highest risk, we can expect higher returns as well.</a:t>
            </a:r>
          </a:p>
        </p:txBody>
      </p:sp>
    </p:spTree>
    <p:extLst>
      <p:ext uri="{BB962C8B-B14F-4D97-AF65-F5344CB8AC3E}">
        <p14:creationId xmlns:p14="http://schemas.microsoft.com/office/powerpoint/2010/main" val="4061328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E3133-7DDF-BD8E-D9AE-15D4309CC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83961"/>
          </a:xfrm>
        </p:spPr>
        <p:txBody>
          <a:bodyPr>
            <a:normAutofit fontScale="90000"/>
          </a:bodyPr>
          <a:lstStyle/>
          <a:p>
            <a:r>
              <a:rPr lang="en-AU" sz="3600" dirty="0"/>
              <a:t>Optimisation results and recommended strategy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E000507-451D-36CB-66C2-EA101B8C38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5369184"/>
              </p:ext>
            </p:extLst>
          </p:nvPr>
        </p:nvGraphicFramePr>
        <p:xfrm>
          <a:off x="838200" y="1680865"/>
          <a:ext cx="10515600" cy="44428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2600">
                  <a:extLst>
                    <a:ext uri="{9D8B030D-6E8A-4147-A177-3AD203B41FA5}">
                      <a16:colId xmlns:a16="http://schemas.microsoft.com/office/drawing/2014/main" val="2342204736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1528473810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2536997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422644925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413000039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3645236896"/>
                    </a:ext>
                  </a:extLst>
                </a:gridCol>
              </a:tblGrid>
              <a:tr h="993266">
                <a:tc>
                  <a:txBody>
                    <a:bodyPr/>
                    <a:lstStyle/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ILP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Maximise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Minimize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Maximise </a:t>
                      </a:r>
                      <a:r>
                        <a:rPr lang="en-AU" dirty="0" err="1"/>
                        <a:t>sharpe</a:t>
                      </a:r>
                      <a:r>
                        <a:rPr lang="en-AU" dirty="0"/>
                        <a:t> ratio-1.71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75780"/>
                  </a:ext>
                </a:extLst>
              </a:tr>
              <a:tr h="993266">
                <a:tc>
                  <a:txBody>
                    <a:bodyPr/>
                    <a:lstStyle/>
                    <a:p>
                      <a:r>
                        <a:rPr lang="en-AU" dirty="0"/>
                        <a:t>Average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0.97%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5.14%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0.61%</a:t>
                      </a:r>
                    </a:p>
                    <a:p>
                      <a:endParaRPr lang="en-A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0127695"/>
                  </a:ext>
                </a:extLst>
              </a:tr>
              <a:tr h="993266">
                <a:tc>
                  <a:txBody>
                    <a:bodyPr/>
                    <a:lstStyle/>
                    <a:p>
                      <a:r>
                        <a:rPr lang="en-AU" dirty="0"/>
                        <a:t>Standard deviation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Not calculated</a:t>
                      </a:r>
                    </a:p>
                    <a:p>
                      <a:r>
                        <a:rPr lang="en-AU" dirty="0"/>
                        <a:t>(Not mentioned in brief)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Not calculated</a:t>
                      </a:r>
                    </a:p>
                    <a:p>
                      <a:r>
                        <a:rPr lang="en-AU" dirty="0"/>
                        <a:t>(not mentioned in brief)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2.88%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14.37%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3937212"/>
                  </a:ext>
                </a:extLst>
              </a:tr>
              <a:tr h="1301463">
                <a:tc>
                  <a:txBody>
                    <a:bodyPr/>
                    <a:lstStyle/>
                    <a:p>
                      <a:r>
                        <a:rPr lang="en-AU" dirty="0"/>
                        <a:t>Investment weights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TLS – 5%</a:t>
                      </a:r>
                    </a:p>
                    <a:p>
                      <a:r>
                        <a:rPr lang="en-AU" dirty="0"/>
                        <a:t>CQR – 5%</a:t>
                      </a:r>
                    </a:p>
                    <a:p>
                      <a:r>
                        <a:rPr lang="en-AU" dirty="0"/>
                        <a:t>ORA – 60%</a:t>
                      </a:r>
                    </a:p>
                    <a:p>
                      <a:r>
                        <a:rPr lang="en-AU" dirty="0"/>
                        <a:t>CAR – 20%</a:t>
                      </a:r>
                    </a:p>
                    <a:p>
                      <a:r>
                        <a:rPr lang="en-AU" dirty="0"/>
                        <a:t>BHP – 10%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Equal % in</a:t>
                      </a:r>
                    </a:p>
                    <a:p>
                      <a:r>
                        <a:rPr lang="en-AU" dirty="0"/>
                        <a:t>TLS, CQR</a:t>
                      </a:r>
                    </a:p>
                    <a:p>
                      <a:r>
                        <a:rPr lang="en-AU" dirty="0"/>
                        <a:t>ORA, CAR</a:t>
                      </a:r>
                    </a:p>
                    <a:p>
                      <a:r>
                        <a:rPr lang="en-AU" dirty="0"/>
                        <a:t>BHP, LNK</a:t>
                      </a:r>
                    </a:p>
                    <a:p>
                      <a:endParaRPr lang="en-AU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TLS – 63.88%</a:t>
                      </a:r>
                    </a:p>
                    <a:p>
                      <a:r>
                        <a:rPr lang="en-AU" dirty="0"/>
                        <a:t>CAR – 25.69%</a:t>
                      </a:r>
                    </a:p>
                    <a:p>
                      <a:r>
                        <a:rPr lang="en-AU" dirty="0"/>
                        <a:t>BHP – 10.42%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TLS – 68.02%</a:t>
                      </a:r>
                    </a:p>
                    <a:p>
                      <a:r>
                        <a:rPr lang="en-AU" dirty="0"/>
                        <a:t>CAR – 21.35%</a:t>
                      </a:r>
                    </a:p>
                    <a:p>
                      <a:r>
                        <a:rPr lang="en-AU" dirty="0"/>
                        <a:t>BHP – 10.63%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AU" dirty="0"/>
                        <a:t>LNK – 100%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030209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ABC87ED-3043-8DF7-03BF-9E31505CDBE3}"/>
              </a:ext>
            </a:extLst>
          </p:cNvPr>
          <p:cNvSpPr txBox="1"/>
          <p:nvPr/>
        </p:nvSpPr>
        <p:spPr>
          <a:xfrm>
            <a:off x="979714" y="1034143"/>
            <a:ext cx="69668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Summary table of all results</a:t>
            </a:r>
          </a:p>
        </p:txBody>
      </p:sp>
    </p:spTree>
    <p:extLst>
      <p:ext uri="{BB962C8B-B14F-4D97-AF65-F5344CB8AC3E}">
        <p14:creationId xmlns:p14="http://schemas.microsoft.com/office/powerpoint/2010/main" val="6356857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869E8-38E4-9358-5A53-F326B8408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Preferred strategy and Rationale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89FF0-A91F-6D83-AF5A-7B5E70E7C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AU" dirty="0"/>
              <a:t>ILP model has the highest return 5.14% when invested equally but as the risk involved is unknown. I would not prefer to use it.</a:t>
            </a:r>
          </a:p>
          <a:p>
            <a:r>
              <a:rPr lang="en-AU" dirty="0"/>
              <a:t>LP model has lower return than NLP models and the risk is unknown as well, therefore , I would not prefer that either.</a:t>
            </a:r>
          </a:p>
          <a:p>
            <a:r>
              <a:rPr lang="en-AU" dirty="0"/>
              <a:t>Sharpe ratio has a huge rate of risk, I would not prefer to take chance as it might end up being a huge loss.</a:t>
            </a:r>
          </a:p>
          <a:p>
            <a:r>
              <a:rPr lang="en-AU" dirty="0"/>
              <a:t>Comparing between NLP models Maximise return and minimize risk, the results are almost same. The risk is slightly lesser in minimise risk than maximise return. I’m willing to take a little more risk to get a better return.</a:t>
            </a:r>
          </a:p>
          <a:p>
            <a:r>
              <a:rPr lang="en-AU" dirty="0"/>
              <a:t>Therefore, I prefer to use maximise return strategy in this scenario.</a:t>
            </a:r>
          </a:p>
          <a:p>
            <a:pPr marL="0" indent="0">
              <a:buNone/>
            </a:pP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3084608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EA9B6-7B04-1B7F-E4A3-83575401C9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1014"/>
            <a:ext cx="5355771" cy="477837"/>
          </a:xfrm>
        </p:spPr>
        <p:txBody>
          <a:bodyPr>
            <a:noAutofit/>
          </a:bodyPr>
          <a:lstStyle/>
          <a:p>
            <a:r>
              <a:rPr lang="en-AU" sz="2800" dirty="0"/>
              <a:t>Section 2 : Optimisation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435027-5C86-4BBB-94B7-C6279E761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1634" y="913924"/>
            <a:ext cx="10748790" cy="477838"/>
          </a:xfrm>
        </p:spPr>
        <p:txBody>
          <a:bodyPr>
            <a:normAutofit/>
          </a:bodyPr>
          <a:lstStyle/>
          <a:p>
            <a:r>
              <a:rPr lang="en-AU" dirty="0"/>
              <a:t>2.1 LP Models : Conceptual Model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52E090E-7C90-0370-3E08-2880771A11B9}"/>
              </a:ext>
            </a:extLst>
          </p:cNvPr>
          <p:cNvSpPr/>
          <p:nvPr/>
        </p:nvSpPr>
        <p:spPr>
          <a:xfrm>
            <a:off x="1317172" y="2525485"/>
            <a:ext cx="2144486" cy="85997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Sum of investment weights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A150F96-6D06-187B-DD14-6C80FE58C114}"/>
              </a:ext>
            </a:extLst>
          </p:cNvPr>
          <p:cNvSpPr/>
          <p:nvPr/>
        </p:nvSpPr>
        <p:spPr>
          <a:xfrm>
            <a:off x="4887684" y="2427514"/>
            <a:ext cx="2416629" cy="8599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Investment</a:t>
            </a:r>
            <a:r>
              <a:rPr lang="en-AU" dirty="0"/>
              <a:t> </a:t>
            </a:r>
            <a:r>
              <a:rPr lang="en-AU" dirty="0">
                <a:solidFill>
                  <a:schemeClr val="tx1"/>
                </a:solidFill>
              </a:rPr>
              <a:t>weights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AF4A853-F90F-42C6-9F1B-ABB45ABB0A5C}"/>
              </a:ext>
            </a:extLst>
          </p:cNvPr>
          <p:cNvSpPr/>
          <p:nvPr/>
        </p:nvSpPr>
        <p:spPr>
          <a:xfrm>
            <a:off x="9056914" y="2623457"/>
            <a:ext cx="2416629" cy="66402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Maximise portfolio return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BAA0F2B-776D-7BDF-C5BF-A41F681C98E7}"/>
              </a:ext>
            </a:extLst>
          </p:cNvPr>
          <p:cNvSpPr/>
          <p:nvPr/>
        </p:nvSpPr>
        <p:spPr>
          <a:xfrm>
            <a:off x="9252856" y="1287916"/>
            <a:ext cx="2024743" cy="664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Mean returns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65706AD-72AE-8388-81D2-72AB22C079CD}"/>
              </a:ext>
            </a:extLst>
          </p:cNvPr>
          <p:cNvSpPr/>
          <p:nvPr/>
        </p:nvSpPr>
        <p:spPr>
          <a:xfrm>
            <a:off x="5034642" y="3967842"/>
            <a:ext cx="2122714" cy="10232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Sum of investment weights of required categories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108F86F-6045-D0D2-F601-D69E1A1BBD94}"/>
              </a:ext>
            </a:extLst>
          </p:cNvPr>
          <p:cNvSpPr/>
          <p:nvPr/>
        </p:nvSpPr>
        <p:spPr>
          <a:xfrm>
            <a:off x="4963884" y="5682340"/>
            <a:ext cx="2340429" cy="10232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Required %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28033C3-D318-0977-168E-7E72D8EF736A}"/>
              </a:ext>
            </a:extLst>
          </p:cNvPr>
          <p:cNvSpPr/>
          <p:nvPr/>
        </p:nvSpPr>
        <p:spPr>
          <a:xfrm>
            <a:off x="2133599" y="4082143"/>
            <a:ext cx="500743" cy="424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F1BA660-E055-752A-E01D-FF50A4B3C9AA}"/>
              </a:ext>
            </a:extLst>
          </p:cNvPr>
          <p:cNvCxnSpPr>
            <a:stCxn id="5" idx="2"/>
          </p:cNvCxnSpPr>
          <p:nvPr/>
        </p:nvCxnSpPr>
        <p:spPr>
          <a:xfrm flipH="1">
            <a:off x="3461658" y="2857500"/>
            <a:ext cx="14260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5DD275F-5E0F-02EA-5381-25C2E5130D6E}"/>
              </a:ext>
            </a:extLst>
          </p:cNvPr>
          <p:cNvCxnSpPr>
            <a:stCxn id="5" idx="6"/>
          </p:cNvCxnSpPr>
          <p:nvPr/>
        </p:nvCxnSpPr>
        <p:spPr>
          <a:xfrm>
            <a:off x="7304313" y="2857500"/>
            <a:ext cx="17526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02C4BB-E5A4-7A61-9F6D-5600CA300053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0265228" y="1951945"/>
            <a:ext cx="1" cy="671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7EE0530-CA68-F9CB-C5E1-A8B2EAF4CC18}"/>
              </a:ext>
            </a:extLst>
          </p:cNvPr>
          <p:cNvCxnSpPr>
            <a:stCxn id="5" idx="4"/>
            <a:endCxn id="8" idx="0"/>
          </p:cNvCxnSpPr>
          <p:nvPr/>
        </p:nvCxnSpPr>
        <p:spPr>
          <a:xfrm>
            <a:off x="6095999" y="3287486"/>
            <a:ext cx="0" cy="6803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C2215362-D7CD-1883-E262-63949F1E1922}"/>
              </a:ext>
            </a:extLst>
          </p:cNvPr>
          <p:cNvCxnSpPr>
            <a:stCxn id="4" idx="2"/>
          </p:cNvCxnSpPr>
          <p:nvPr/>
        </p:nvCxnSpPr>
        <p:spPr>
          <a:xfrm flipH="1">
            <a:off x="2383971" y="3385457"/>
            <a:ext cx="5444" cy="696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E297B271-0447-1C93-C6C7-AE23F4BB81A5}"/>
              </a:ext>
            </a:extLst>
          </p:cNvPr>
          <p:cNvSpPr txBox="1"/>
          <p:nvPr/>
        </p:nvSpPr>
        <p:spPr>
          <a:xfrm>
            <a:off x="2547257" y="3627664"/>
            <a:ext cx="22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=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6B2B9D1-B278-68F3-8599-06968D3E46BA}"/>
              </a:ext>
            </a:extLst>
          </p:cNvPr>
          <p:cNvCxnSpPr>
            <a:cxnSpLocks/>
            <a:endCxn id="10" idx="0"/>
          </p:cNvCxnSpPr>
          <p:nvPr/>
        </p:nvCxnSpPr>
        <p:spPr>
          <a:xfrm>
            <a:off x="6134099" y="4991100"/>
            <a:ext cx="0" cy="6912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027490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17718681-A12E-49D6-9925-DD7C68176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FBD77573-9EF2-4C35-8285-A1CF6FBB0E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5511704" cy="6858000"/>
          </a:xfrm>
          <a:custGeom>
            <a:avLst/>
            <a:gdLst>
              <a:gd name="connsiteX0" fmla="*/ 5511704 w 5511704"/>
              <a:gd name="connsiteY0" fmla="*/ 0 h 6886576"/>
              <a:gd name="connsiteX1" fmla="*/ 1008599 w 5511704"/>
              <a:gd name="connsiteY1" fmla="*/ 0 h 6886576"/>
              <a:gd name="connsiteX2" fmla="*/ 1310975 w 5511704"/>
              <a:gd name="connsiteY2" fmla="*/ 110728 h 6886576"/>
              <a:gd name="connsiteX3" fmla="*/ 1267362 w 5511704"/>
              <a:gd name="connsiteY3" fmla="*/ 135731 h 6886576"/>
              <a:gd name="connsiteX4" fmla="*/ 1005692 w 5511704"/>
              <a:gd name="connsiteY4" fmla="*/ 71437 h 6886576"/>
              <a:gd name="connsiteX5" fmla="*/ 953358 w 5511704"/>
              <a:gd name="connsiteY5" fmla="*/ 89297 h 6886576"/>
              <a:gd name="connsiteX6" fmla="*/ 979525 w 5511704"/>
              <a:gd name="connsiteY6" fmla="*/ 164307 h 6886576"/>
              <a:gd name="connsiteX7" fmla="*/ 1092915 w 5511704"/>
              <a:gd name="connsiteY7" fmla="*/ 192882 h 6886576"/>
              <a:gd name="connsiteX8" fmla="*/ 1270270 w 5511704"/>
              <a:gd name="connsiteY8" fmla="*/ 375047 h 6886576"/>
              <a:gd name="connsiteX9" fmla="*/ 1002784 w 5511704"/>
              <a:gd name="connsiteY9" fmla="*/ 353615 h 6886576"/>
              <a:gd name="connsiteX10" fmla="*/ 956265 w 5511704"/>
              <a:gd name="connsiteY10" fmla="*/ 396479 h 6886576"/>
              <a:gd name="connsiteX11" fmla="*/ 938820 w 5511704"/>
              <a:gd name="connsiteY11" fmla="*/ 453629 h 6886576"/>
              <a:gd name="connsiteX12" fmla="*/ 860319 w 5511704"/>
              <a:gd name="connsiteY12" fmla="*/ 360759 h 6886576"/>
              <a:gd name="connsiteX13" fmla="*/ 793447 w 5511704"/>
              <a:gd name="connsiteY13" fmla="*/ 335757 h 6886576"/>
              <a:gd name="connsiteX14" fmla="*/ 773095 w 5511704"/>
              <a:gd name="connsiteY14" fmla="*/ 417910 h 6886576"/>
              <a:gd name="connsiteX15" fmla="*/ 834151 w 5511704"/>
              <a:gd name="connsiteY15" fmla="*/ 507206 h 6886576"/>
              <a:gd name="connsiteX16" fmla="*/ 996969 w 5511704"/>
              <a:gd name="connsiteY16" fmla="*/ 560785 h 6886576"/>
              <a:gd name="connsiteX17" fmla="*/ 822522 w 5511704"/>
              <a:gd name="connsiteY17" fmla="*/ 560785 h 6886576"/>
              <a:gd name="connsiteX18" fmla="*/ 621908 w 5511704"/>
              <a:gd name="connsiteY18" fmla="*/ 525066 h 6886576"/>
              <a:gd name="connsiteX19" fmla="*/ 409664 w 5511704"/>
              <a:gd name="connsiteY19" fmla="*/ 535781 h 6886576"/>
              <a:gd name="connsiteX20" fmla="*/ 209049 w 5511704"/>
              <a:gd name="connsiteY20" fmla="*/ 464344 h 6886576"/>
              <a:gd name="connsiteX21" fmla="*/ 5527 w 5511704"/>
              <a:gd name="connsiteY21" fmla="*/ 467916 h 6886576"/>
              <a:gd name="connsiteX22" fmla="*/ 906838 w 5511704"/>
              <a:gd name="connsiteY22" fmla="*/ 914400 h 6886576"/>
              <a:gd name="connsiteX23" fmla="*/ 863226 w 5511704"/>
              <a:gd name="connsiteY23" fmla="*/ 925116 h 6886576"/>
              <a:gd name="connsiteX24" fmla="*/ 805077 w 5511704"/>
              <a:gd name="connsiteY24" fmla="*/ 953691 h 6886576"/>
              <a:gd name="connsiteX25" fmla="*/ 848689 w 5511704"/>
              <a:gd name="connsiteY25" fmla="*/ 1010841 h 6886576"/>
              <a:gd name="connsiteX26" fmla="*/ 1084193 w 5511704"/>
              <a:gd name="connsiteY26" fmla="*/ 1117997 h 6886576"/>
              <a:gd name="connsiteX27" fmla="*/ 1142342 w 5511704"/>
              <a:gd name="connsiteY27" fmla="*/ 1225153 h 6886576"/>
              <a:gd name="connsiteX28" fmla="*/ 1069655 w 5511704"/>
              <a:gd name="connsiteY28" fmla="*/ 1214438 h 6886576"/>
              <a:gd name="connsiteX29" fmla="*/ 1005692 w 5511704"/>
              <a:gd name="connsiteY29" fmla="*/ 1235869 h 6886576"/>
              <a:gd name="connsiteX30" fmla="*/ 1031858 w 5511704"/>
              <a:gd name="connsiteY30" fmla="*/ 1371600 h 6886576"/>
              <a:gd name="connsiteX31" fmla="*/ 1366216 w 5511704"/>
              <a:gd name="connsiteY31" fmla="*/ 1546622 h 6886576"/>
              <a:gd name="connsiteX32" fmla="*/ 1395290 w 5511704"/>
              <a:gd name="connsiteY32" fmla="*/ 1603772 h 6886576"/>
              <a:gd name="connsiteX33" fmla="*/ 1354586 w 5511704"/>
              <a:gd name="connsiteY33" fmla="*/ 1643063 h 6886576"/>
              <a:gd name="connsiteX34" fmla="*/ 1247011 w 5511704"/>
              <a:gd name="connsiteY34" fmla="*/ 1664494 h 6886576"/>
              <a:gd name="connsiteX35" fmla="*/ 1398198 w 5511704"/>
              <a:gd name="connsiteY35" fmla="*/ 1857375 h 6886576"/>
              <a:gd name="connsiteX36" fmla="*/ 1453440 w 5511704"/>
              <a:gd name="connsiteY36" fmla="*/ 1910954 h 6886576"/>
              <a:gd name="connsiteX37" fmla="*/ 1549386 w 5511704"/>
              <a:gd name="connsiteY37" fmla="*/ 1993106 h 6886576"/>
              <a:gd name="connsiteX38" fmla="*/ 1549386 w 5511704"/>
              <a:gd name="connsiteY38" fmla="*/ 2021681 h 6886576"/>
              <a:gd name="connsiteX39" fmla="*/ 1421458 w 5511704"/>
              <a:gd name="connsiteY39" fmla="*/ 2110978 h 6886576"/>
              <a:gd name="connsiteX40" fmla="*/ 1188861 w 5511704"/>
              <a:gd name="connsiteY40" fmla="*/ 2085976 h 6886576"/>
              <a:gd name="connsiteX41" fmla="*/ 1531941 w 5511704"/>
              <a:gd name="connsiteY41" fmla="*/ 2218135 h 6886576"/>
              <a:gd name="connsiteX42" fmla="*/ 421293 w 5511704"/>
              <a:gd name="connsiteY42" fmla="*/ 1900238 h 6886576"/>
              <a:gd name="connsiteX43" fmla="*/ 491072 w 5511704"/>
              <a:gd name="connsiteY43" fmla="*/ 1982391 h 6886576"/>
              <a:gd name="connsiteX44" fmla="*/ 880671 w 5511704"/>
              <a:gd name="connsiteY44" fmla="*/ 2200276 h 6886576"/>
              <a:gd name="connsiteX45" fmla="*/ 991154 w 5511704"/>
              <a:gd name="connsiteY45" fmla="*/ 2336007 h 6886576"/>
              <a:gd name="connsiteX46" fmla="*/ 1107453 w 5511704"/>
              <a:gd name="connsiteY46" fmla="*/ 2411016 h 6886576"/>
              <a:gd name="connsiteX47" fmla="*/ 1270270 w 5511704"/>
              <a:gd name="connsiteY47" fmla="*/ 2411016 h 6886576"/>
              <a:gd name="connsiteX48" fmla="*/ 1386568 w 5511704"/>
              <a:gd name="connsiteY48" fmla="*/ 2528889 h 6886576"/>
              <a:gd name="connsiteX49" fmla="*/ 1267362 w 5511704"/>
              <a:gd name="connsiteY49" fmla="*/ 2553891 h 6886576"/>
              <a:gd name="connsiteX50" fmla="*/ 1127805 w 5511704"/>
              <a:gd name="connsiteY50" fmla="*/ 2536032 h 6886576"/>
              <a:gd name="connsiteX51" fmla="*/ 970802 w 5511704"/>
              <a:gd name="connsiteY51" fmla="*/ 2575322 h 6886576"/>
              <a:gd name="connsiteX52" fmla="*/ 825429 w 5511704"/>
              <a:gd name="connsiteY52" fmla="*/ 2543176 h 6886576"/>
              <a:gd name="connsiteX53" fmla="*/ 650982 w 5511704"/>
              <a:gd name="connsiteY53" fmla="*/ 2564607 h 6886576"/>
              <a:gd name="connsiteX54" fmla="*/ 595740 w 5511704"/>
              <a:gd name="connsiteY54" fmla="*/ 2703909 h 6886576"/>
              <a:gd name="connsiteX55" fmla="*/ 578296 w 5511704"/>
              <a:gd name="connsiteY55" fmla="*/ 2714626 h 6886576"/>
              <a:gd name="connsiteX56" fmla="*/ 255568 w 5511704"/>
              <a:gd name="connsiteY56" fmla="*/ 2936081 h 6886576"/>
              <a:gd name="connsiteX57" fmla="*/ 165437 w 5511704"/>
              <a:gd name="connsiteY57" fmla="*/ 2953941 h 6886576"/>
              <a:gd name="connsiteX58" fmla="*/ 697501 w 5511704"/>
              <a:gd name="connsiteY58" fmla="*/ 3343275 h 6886576"/>
              <a:gd name="connsiteX59" fmla="*/ 339884 w 5511704"/>
              <a:gd name="connsiteY59" fmla="*/ 3243263 h 6886576"/>
              <a:gd name="connsiteX60" fmla="*/ 290458 w 5511704"/>
              <a:gd name="connsiteY60" fmla="*/ 3407569 h 6886576"/>
              <a:gd name="connsiteX61" fmla="*/ 459090 w 5511704"/>
              <a:gd name="connsiteY61" fmla="*/ 3554016 h 6886576"/>
              <a:gd name="connsiteX62" fmla="*/ 520147 w 5511704"/>
              <a:gd name="connsiteY62" fmla="*/ 3843338 h 6886576"/>
              <a:gd name="connsiteX63" fmla="*/ 491072 w 5511704"/>
              <a:gd name="connsiteY63" fmla="*/ 4107657 h 6886576"/>
              <a:gd name="connsiteX64" fmla="*/ 418386 w 5511704"/>
              <a:gd name="connsiteY64" fmla="*/ 4189810 h 6886576"/>
              <a:gd name="connsiteX65" fmla="*/ 313718 w 5511704"/>
              <a:gd name="connsiteY65" fmla="*/ 4339829 h 6886576"/>
              <a:gd name="connsiteX66" fmla="*/ 249753 w 5511704"/>
              <a:gd name="connsiteY66" fmla="*/ 4432698 h 6886576"/>
              <a:gd name="connsiteX67" fmla="*/ 25879 w 5511704"/>
              <a:gd name="connsiteY67" fmla="*/ 4396979 h 6886576"/>
              <a:gd name="connsiteX68" fmla="*/ 325347 w 5511704"/>
              <a:gd name="connsiteY68" fmla="*/ 4632722 h 6886576"/>
              <a:gd name="connsiteX69" fmla="*/ 84029 w 5511704"/>
              <a:gd name="connsiteY69" fmla="*/ 4604147 h 6886576"/>
              <a:gd name="connsiteX70" fmla="*/ 5527 w 5511704"/>
              <a:gd name="connsiteY70" fmla="*/ 4622007 h 6886576"/>
              <a:gd name="connsiteX71" fmla="*/ 49139 w 5511704"/>
              <a:gd name="connsiteY71" fmla="*/ 4697016 h 6886576"/>
              <a:gd name="connsiteX72" fmla="*/ 226494 w 5511704"/>
              <a:gd name="connsiteY72" fmla="*/ 4825604 h 6886576"/>
              <a:gd name="connsiteX73" fmla="*/ 592833 w 5511704"/>
              <a:gd name="connsiteY73" fmla="*/ 5175647 h 6886576"/>
              <a:gd name="connsiteX74" fmla="*/ 238123 w 5511704"/>
              <a:gd name="connsiteY74" fmla="*/ 5014913 h 6886576"/>
              <a:gd name="connsiteX75" fmla="*/ 610278 w 5511704"/>
              <a:gd name="connsiteY75" fmla="*/ 5375673 h 6886576"/>
              <a:gd name="connsiteX76" fmla="*/ 691686 w 5511704"/>
              <a:gd name="connsiteY76" fmla="*/ 5497116 h 6886576"/>
              <a:gd name="connsiteX77" fmla="*/ 860319 w 5511704"/>
              <a:gd name="connsiteY77" fmla="*/ 5793582 h 6886576"/>
              <a:gd name="connsiteX78" fmla="*/ 851597 w 5511704"/>
              <a:gd name="connsiteY78" fmla="*/ 5825729 h 6886576"/>
              <a:gd name="connsiteX79" fmla="*/ 659704 w 5511704"/>
              <a:gd name="connsiteY79" fmla="*/ 5779295 h 6886576"/>
              <a:gd name="connsiteX80" fmla="*/ 909746 w 5511704"/>
              <a:gd name="connsiteY80" fmla="*/ 6029326 h 6886576"/>
              <a:gd name="connsiteX81" fmla="*/ 1168509 w 5511704"/>
              <a:gd name="connsiteY81" fmla="*/ 6222207 h 6886576"/>
              <a:gd name="connsiteX82" fmla="*/ 985339 w 5511704"/>
              <a:gd name="connsiteY82" fmla="*/ 6193632 h 6886576"/>
              <a:gd name="connsiteX83" fmla="*/ 732391 w 5511704"/>
              <a:gd name="connsiteY83" fmla="*/ 6082904 h 6886576"/>
              <a:gd name="connsiteX84" fmla="*/ 645167 w 5511704"/>
              <a:gd name="connsiteY84" fmla="*/ 6125766 h 6886576"/>
              <a:gd name="connsiteX85" fmla="*/ 883579 w 5511704"/>
              <a:gd name="connsiteY85" fmla="*/ 6307932 h 6886576"/>
              <a:gd name="connsiteX86" fmla="*/ 1020229 w 5511704"/>
              <a:gd name="connsiteY86" fmla="*/ 6393657 h 6886576"/>
              <a:gd name="connsiteX87" fmla="*/ 1075471 w 5511704"/>
              <a:gd name="connsiteY87" fmla="*/ 6457950 h 6886576"/>
              <a:gd name="connsiteX88" fmla="*/ 1232473 w 5511704"/>
              <a:gd name="connsiteY88" fmla="*/ 6686551 h 6886576"/>
              <a:gd name="connsiteX89" fmla="*/ 1592997 w 5511704"/>
              <a:gd name="connsiteY89" fmla="*/ 6886576 h 6886576"/>
              <a:gd name="connsiteX90" fmla="*/ 5511704 w 5511704"/>
              <a:gd name="connsiteY90" fmla="*/ 6886576 h 688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</a:cxnLst>
            <a:rect l="l" t="t" r="r" b="b"/>
            <a:pathLst>
              <a:path w="5511704" h="6886576">
                <a:moveTo>
                  <a:pt x="5511704" y="0"/>
                </a:moveTo>
                <a:lnTo>
                  <a:pt x="1008599" y="0"/>
                </a:lnTo>
                <a:cubicBezTo>
                  <a:pt x="1110360" y="35719"/>
                  <a:pt x="1209214" y="78581"/>
                  <a:pt x="1310975" y="110728"/>
                </a:cubicBezTo>
                <a:cubicBezTo>
                  <a:pt x="1296437" y="146447"/>
                  <a:pt x="1281900" y="139303"/>
                  <a:pt x="1267362" y="135731"/>
                </a:cubicBezTo>
                <a:cubicBezTo>
                  <a:pt x="1180139" y="121445"/>
                  <a:pt x="1090008" y="110728"/>
                  <a:pt x="1005692" y="71437"/>
                </a:cubicBezTo>
                <a:cubicBezTo>
                  <a:pt x="985339" y="64294"/>
                  <a:pt x="962080" y="64294"/>
                  <a:pt x="953358" y="89297"/>
                </a:cubicBezTo>
                <a:cubicBezTo>
                  <a:pt x="938820" y="125016"/>
                  <a:pt x="959172" y="146447"/>
                  <a:pt x="979525" y="164307"/>
                </a:cubicBezTo>
                <a:cubicBezTo>
                  <a:pt x="1014414" y="196453"/>
                  <a:pt x="1055118" y="189310"/>
                  <a:pt x="1092915" y="192882"/>
                </a:cubicBezTo>
                <a:cubicBezTo>
                  <a:pt x="1197583" y="210741"/>
                  <a:pt x="1247011" y="260747"/>
                  <a:pt x="1270270" y="375047"/>
                </a:cubicBezTo>
                <a:cubicBezTo>
                  <a:pt x="1180139" y="328613"/>
                  <a:pt x="1090008" y="385763"/>
                  <a:pt x="1002784" y="353615"/>
                </a:cubicBezTo>
                <a:cubicBezTo>
                  <a:pt x="979525" y="346472"/>
                  <a:pt x="944635" y="357188"/>
                  <a:pt x="956265" y="396479"/>
                </a:cubicBezTo>
                <a:cubicBezTo>
                  <a:pt x="967894" y="432198"/>
                  <a:pt x="1005692" y="460772"/>
                  <a:pt x="938820" y="453629"/>
                </a:cubicBezTo>
                <a:cubicBezTo>
                  <a:pt x="889393" y="450056"/>
                  <a:pt x="874856" y="407194"/>
                  <a:pt x="860319" y="360759"/>
                </a:cubicBezTo>
                <a:cubicBezTo>
                  <a:pt x="848689" y="335757"/>
                  <a:pt x="816707" y="321469"/>
                  <a:pt x="793447" y="335757"/>
                </a:cubicBezTo>
                <a:cubicBezTo>
                  <a:pt x="764373" y="350044"/>
                  <a:pt x="773095" y="389335"/>
                  <a:pt x="773095" y="417910"/>
                </a:cubicBezTo>
                <a:cubicBezTo>
                  <a:pt x="770187" y="471488"/>
                  <a:pt x="793447" y="496491"/>
                  <a:pt x="834151" y="507206"/>
                </a:cubicBezTo>
                <a:cubicBezTo>
                  <a:pt x="883579" y="521494"/>
                  <a:pt x="933005" y="539354"/>
                  <a:pt x="996969" y="560785"/>
                </a:cubicBezTo>
                <a:cubicBezTo>
                  <a:pt x="927190" y="596503"/>
                  <a:pt x="874856" y="589360"/>
                  <a:pt x="822522" y="560785"/>
                </a:cubicBezTo>
                <a:cubicBezTo>
                  <a:pt x="758558" y="528637"/>
                  <a:pt x="674242" y="485775"/>
                  <a:pt x="621908" y="525066"/>
                </a:cubicBezTo>
                <a:cubicBezTo>
                  <a:pt x="543407" y="582216"/>
                  <a:pt x="479443" y="546497"/>
                  <a:pt x="409664" y="535781"/>
                </a:cubicBezTo>
                <a:cubicBezTo>
                  <a:pt x="264290" y="514350"/>
                  <a:pt x="354422" y="482204"/>
                  <a:pt x="209049" y="464344"/>
                </a:cubicBezTo>
                <a:cubicBezTo>
                  <a:pt x="150900" y="457200"/>
                  <a:pt x="89843" y="428625"/>
                  <a:pt x="5527" y="467916"/>
                </a:cubicBezTo>
                <a:cubicBezTo>
                  <a:pt x="386404" y="675085"/>
                  <a:pt x="566666" y="660797"/>
                  <a:pt x="906838" y="914400"/>
                </a:cubicBezTo>
                <a:cubicBezTo>
                  <a:pt x="892301" y="939404"/>
                  <a:pt x="877764" y="928688"/>
                  <a:pt x="863226" y="925116"/>
                </a:cubicBezTo>
                <a:cubicBezTo>
                  <a:pt x="839967" y="921544"/>
                  <a:pt x="810892" y="907256"/>
                  <a:pt x="805077" y="953691"/>
                </a:cubicBezTo>
                <a:cubicBezTo>
                  <a:pt x="802169" y="989410"/>
                  <a:pt x="819615" y="1007269"/>
                  <a:pt x="848689" y="1010841"/>
                </a:cubicBezTo>
                <a:cubicBezTo>
                  <a:pt x="933005" y="1025129"/>
                  <a:pt x="1008599" y="1075135"/>
                  <a:pt x="1084193" y="1117997"/>
                </a:cubicBezTo>
                <a:cubicBezTo>
                  <a:pt x="1119082" y="1135857"/>
                  <a:pt x="1156879" y="1160860"/>
                  <a:pt x="1142342" y="1225153"/>
                </a:cubicBezTo>
                <a:cubicBezTo>
                  <a:pt x="1113268" y="1243013"/>
                  <a:pt x="1092915" y="1218009"/>
                  <a:pt x="1069655" y="1214438"/>
                </a:cubicBezTo>
                <a:cubicBezTo>
                  <a:pt x="1046396" y="1210866"/>
                  <a:pt x="991154" y="1225153"/>
                  <a:pt x="1005692" y="1235869"/>
                </a:cubicBezTo>
                <a:cubicBezTo>
                  <a:pt x="1072563" y="1275159"/>
                  <a:pt x="950450" y="1371600"/>
                  <a:pt x="1031858" y="1371600"/>
                </a:cubicBezTo>
                <a:cubicBezTo>
                  <a:pt x="1165601" y="1371600"/>
                  <a:pt x="1238288" y="1543050"/>
                  <a:pt x="1366216" y="1546622"/>
                </a:cubicBezTo>
                <a:cubicBezTo>
                  <a:pt x="1386568" y="1546622"/>
                  <a:pt x="1395290" y="1578770"/>
                  <a:pt x="1395290" y="1603772"/>
                </a:cubicBezTo>
                <a:cubicBezTo>
                  <a:pt x="1395290" y="1635920"/>
                  <a:pt x="1374939" y="1639491"/>
                  <a:pt x="1354586" y="1643063"/>
                </a:cubicBezTo>
                <a:cubicBezTo>
                  <a:pt x="1322604" y="1646635"/>
                  <a:pt x="1287715" y="1603772"/>
                  <a:pt x="1247011" y="1664494"/>
                </a:cubicBezTo>
                <a:cubicBezTo>
                  <a:pt x="1322604" y="1700213"/>
                  <a:pt x="1401105" y="1735932"/>
                  <a:pt x="1398198" y="1857375"/>
                </a:cubicBezTo>
                <a:cubicBezTo>
                  <a:pt x="1398198" y="1889523"/>
                  <a:pt x="1430180" y="1903810"/>
                  <a:pt x="1453440" y="1910954"/>
                </a:cubicBezTo>
                <a:cubicBezTo>
                  <a:pt x="1494144" y="1925241"/>
                  <a:pt x="1526126" y="1946673"/>
                  <a:pt x="1549386" y="1993106"/>
                </a:cubicBezTo>
                <a:cubicBezTo>
                  <a:pt x="1549386" y="2003822"/>
                  <a:pt x="1549386" y="2010966"/>
                  <a:pt x="1549386" y="2021681"/>
                </a:cubicBezTo>
                <a:cubicBezTo>
                  <a:pt x="1543571" y="2132410"/>
                  <a:pt x="1485422" y="2128838"/>
                  <a:pt x="1421458" y="2110978"/>
                </a:cubicBezTo>
                <a:cubicBezTo>
                  <a:pt x="1345864" y="2089547"/>
                  <a:pt x="1270270" y="2046685"/>
                  <a:pt x="1188861" y="2085976"/>
                </a:cubicBezTo>
                <a:cubicBezTo>
                  <a:pt x="1302252" y="2139554"/>
                  <a:pt x="1427272" y="2143126"/>
                  <a:pt x="1531941" y="2218135"/>
                </a:cubicBezTo>
                <a:cubicBezTo>
                  <a:pt x="1142342" y="2232422"/>
                  <a:pt x="799262" y="1993106"/>
                  <a:pt x="421293" y="1900238"/>
                </a:cubicBezTo>
                <a:cubicBezTo>
                  <a:pt x="432923" y="1960960"/>
                  <a:pt x="464905" y="1975247"/>
                  <a:pt x="491072" y="1982391"/>
                </a:cubicBezTo>
                <a:cubicBezTo>
                  <a:pt x="630630" y="2028825"/>
                  <a:pt x="752743" y="2121695"/>
                  <a:pt x="880671" y="2200276"/>
                </a:cubicBezTo>
                <a:cubicBezTo>
                  <a:pt x="933005" y="2232422"/>
                  <a:pt x="970802" y="2268142"/>
                  <a:pt x="991154" y="2336007"/>
                </a:cubicBezTo>
                <a:cubicBezTo>
                  <a:pt x="1008599" y="2400300"/>
                  <a:pt x="1043489" y="2428875"/>
                  <a:pt x="1107453" y="2411016"/>
                </a:cubicBezTo>
                <a:cubicBezTo>
                  <a:pt x="1159787" y="2396729"/>
                  <a:pt x="1215029" y="2403873"/>
                  <a:pt x="1270270" y="2411016"/>
                </a:cubicBezTo>
                <a:cubicBezTo>
                  <a:pt x="1331326" y="2418160"/>
                  <a:pt x="1401105" y="2489597"/>
                  <a:pt x="1386568" y="2528889"/>
                </a:cubicBezTo>
                <a:cubicBezTo>
                  <a:pt x="1357494" y="2593182"/>
                  <a:pt x="1308067" y="2561035"/>
                  <a:pt x="1267362" y="2553891"/>
                </a:cubicBezTo>
                <a:cubicBezTo>
                  <a:pt x="1217936" y="2546748"/>
                  <a:pt x="1127805" y="2528889"/>
                  <a:pt x="1127805" y="2536032"/>
                </a:cubicBezTo>
                <a:cubicBezTo>
                  <a:pt x="1095822" y="2696766"/>
                  <a:pt x="1023136" y="2575322"/>
                  <a:pt x="970802" y="2575322"/>
                </a:cubicBezTo>
                <a:cubicBezTo>
                  <a:pt x="921375" y="2575322"/>
                  <a:pt x="871949" y="2557463"/>
                  <a:pt x="825429" y="2543176"/>
                </a:cubicBezTo>
                <a:cubicBezTo>
                  <a:pt x="764373" y="2525316"/>
                  <a:pt x="709132" y="2557463"/>
                  <a:pt x="650982" y="2564607"/>
                </a:cubicBezTo>
                <a:cubicBezTo>
                  <a:pt x="598648" y="2571751"/>
                  <a:pt x="627722" y="2664620"/>
                  <a:pt x="595740" y="2703909"/>
                </a:cubicBezTo>
                <a:cubicBezTo>
                  <a:pt x="589926" y="2714626"/>
                  <a:pt x="584111" y="2714626"/>
                  <a:pt x="578296" y="2714626"/>
                </a:cubicBezTo>
                <a:cubicBezTo>
                  <a:pt x="560851" y="2993232"/>
                  <a:pt x="255568" y="2925366"/>
                  <a:pt x="255568" y="2936081"/>
                </a:cubicBezTo>
                <a:cubicBezTo>
                  <a:pt x="229401" y="2953941"/>
                  <a:pt x="197419" y="2911079"/>
                  <a:pt x="165437" y="2953941"/>
                </a:cubicBezTo>
                <a:cubicBezTo>
                  <a:pt x="302087" y="3150394"/>
                  <a:pt x="511425" y="3196828"/>
                  <a:pt x="697501" y="3343275"/>
                </a:cubicBezTo>
                <a:cubicBezTo>
                  <a:pt x="543407" y="3393282"/>
                  <a:pt x="453275" y="3221832"/>
                  <a:pt x="339884" y="3243263"/>
                </a:cubicBezTo>
                <a:cubicBezTo>
                  <a:pt x="284643" y="3296842"/>
                  <a:pt x="450368" y="3382566"/>
                  <a:pt x="290458" y="3407569"/>
                </a:cubicBezTo>
                <a:cubicBezTo>
                  <a:pt x="360236" y="3454004"/>
                  <a:pt x="409664" y="3500439"/>
                  <a:pt x="459090" y="3554016"/>
                </a:cubicBezTo>
                <a:cubicBezTo>
                  <a:pt x="543407" y="3650457"/>
                  <a:pt x="560851" y="3714751"/>
                  <a:pt x="520147" y="3843338"/>
                </a:cubicBezTo>
                <a:cubicBezTo>
                  <a:pt x="493979" y="3929063"/>
                  <a:pt x="456183" y="4007645"/>
                  <a:pt x="491072" y="4107657"/>
                </a:cubicBezTo>
                <a:cubicBezTo>
                  <a:pt x="514332" y="4175522"/>
                  <a:pt x="505609" y="4221957"/>
                  <a:pt x="418386" y="4189810"/>
                </a:cubicBezTo>
                <a:cubicBezTo>
                  <a:pt x="325347" y="4157663"/>
                  <a:pt x="290458" y="4218386"/>
                  <a:pt x="313718" y="4339829"/>
                </a:cubicBezTo>
                <a:cubicBezTo>
                  <a:pt x="328254" y="4418410"/>
                  <a:pt x="313718" y="4443413"/>
                  <a:pt x="249753" y="4432698"/>
                </a:cubicBezTo>
                <a:cubicBezTo>
                  <a:pt x="179975" y="4421982"/>
                  <a:pt x="113103" y="4371976"/>
                  <a:pt x="25879" y="4396979"/>
                </a:cubicBezTo>
                <a:cubicBezTo>
                  <a:pt x="95658" y="4539854"/>
                  <a:pt x="243939" y="4496991"/>
                  <a:pt x="325347" y="4632722"/>
                </a:cubicBezTo>
                <a:cubicBezTo>
                  <a:pt x="229401" y="4632722"/>
                  <a:pt x="153807" y="4632722"/>
                  <a:pt x="84029" y="4604147"/>
                </a:cubicBezTo>
                <a:cubicBezTo>
                  <a:pt x="54954" y="4593433"/>
                  <a:pt x="22972" y="4579145"/>
                  <a:pt x="5527" y="4622007"/>
                </a:cubicBezTo>
                <a:cubicBezTo>
                  <a:pt x="-14826" y="4672014"/>
                  <a:pt x="25879" y="4689872"/>
                  <a:pt x="49139" y="4697016"/>
                </a:cubicBezTo>
                <a:cubicBezTo>
                  <a:pt x="116011" y="4722019"/>
                  <a:pt x="168344" y="4779170"/>
                  <a:pt x="226494" y="4825604"/>
                </a:cubicBezTo>
                <a:cubicBezTo>
                  <a:pt x="351514" y="4925616"/>
                  <a:pt x="488165" y="5011341"/>
                  <a:pt x="592833" y="5175647"/>
                </a:cubicBezTo>
                <a:cubicBezTo>
                  <a:pt x="461997" y="5132785"/>
                  <a:pt x="363144" y="5032772"/>
                  <a:pt x="238123" y="5014913"/>
                </a:cubicBezTo>
                <a:cubicBezTo>
                  <a:pt x="345700" y="5164932"/>
                  <a:pt x="482350" y="5264944"/>
                  <a:pt x="610278" y="5375673"/>
                </a:cubicBezTo>
                <a:cubicBezTo>
                  <a:pt x="648075" y="5407819"/>
                  <a:pt x="685872" y="5429250"/>
                  <a:pt x="691686" y="5497116"/>
                </a:cubicBezTo>
                <a:cubicBezTo>
                  <a:pt x="709132" y="5629276"/>
                  <a:pt x="755650" y="5736432"/>
                  <a:pt x="860319" y="5793582"/>
                </a:cubicBezTo>
                <a:cubicBezTo>
                  <a:pt x="860319" y="5793582"/>
                  <a:pt x="854504" y="5815013"/>
                  <a:pt x="851597" y="5825729"/>
                </a:cubicBezTo>
                <a:cubicBezTo>
                  <a:pt x="787632" y="5829301"/>
                  <a:pt x="738206" y="5750720"/>
                  <a:pt x="659704" y="5779295"/>
                </a:cubicBezTo>
                <a:cubicBezTo>
                  <a:pt x="738206" y="5886451"/>
                  <a:pt x="802169" y="5979319"/>
                  <a:pt x="909746" y="6029326"/>
                </a:cubicBezTo>
                <a:cubicBezTo>
                  <a:pt x="996969" y="6068616"/>
                  <a:pt x="1104545" y="6093620"/>
                  <a:pt x="1168509" y="6222207"/>
                </a:cubicBezTo>
                <a:cubicBezTo>
                  <a:pt x="1095822" y="6247210"/>
                  <a:pt x="1040581" y="6215063"/>
                  <a:pt x="985339" y="6193632"/>
                </a:cubicBezTo>
                <a:cubicBezTo>
                  <a:pt x="901023" y="6157913"/>
                  <a:pt x="816707" y="6118623"/>
                  <a:pt x="732391" y="6082904"/>
                </a:cubicBezTo>
                <a:cubicBezTo>
                  <a:pt x="700408" y="6068616"/>
                  <a:pt x="665519" y="6061472"/>
                  <a:pt x="645167" y="6125766"/>
                </a:cubicBezTo>
                <a:cubicBezTo>
                  <a:pt x="752743" y="6140053"/>
                  <a:pt x="816707" y="6225779"/>
                  <a:pt x="883579" y="6307932"/>
                </a:cubicBezTo>
                <a:cubicBezTo>
                  <a:pt x="921375" y="6354366"/>
                  <a:pt x="953358" y="6415088"/>
                  <a:pt x="1020229" y="6393657"/>
                </a:cubicBezTo>
                <a:cubicBezTo>
                  <a:pt x="1055118" y="6382942"/>
                  <a:pt x="1078378" y="6415088"/>
                  <a:pt x="1075471" y="6457950"/>
                </a:cubicBezTo>
                <a:cubicBezTo>
                  <a:pt x="1060933" y="6607970"/>
                  <a:pt x="1145250" y="6657976"/>
                  <a:pt x="1232473" y="6686551"/>
                </a:cubicBezTo>
                <a:cubicBezTo>
                  <a:pt x="1360401" y="6729413"/>
                  <a:pt x="1473792" y="6815138"/>
                  <a:pt x="1592997" y="6886576"/>
                </a:cubicBezTo>
                <a:lnTo>
                  <a:pt x="5511704" y="6886576"/>
                </a:ln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FB607D-BFB7-5904-24A4-3E50E4C47A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13312"/>
            <a:ext cx="4038600" cy="543137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LP Model : Algebraic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DAB2E6-BED3-EFF6-8FE8-EE7DFB58858E}"/>
              </a:ext>
            </a:extLst>
          </p:cNvPr>
          <p:cNvSpPr txBox="1"/>
          <p:nvPr/>
        </p:nvSpPr>
        <p:spPr>
          <a:xfrm>
            <a:off x="6095999" y="713313"/>
            <a:ext cx="5257801" cy="54313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• Define n decision variables: X1, X2, X3, X4, X5, X6, X7, X8.(8 stocks)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• MAX objective function: c1X1 + c2X2 + c3X3 +c4X4 + c5X5+ c6X6 + c7X7 + c8X8.(where ci = average return values)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• Subject to: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X1 + X2 ≤ 10% (constraint 1)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X1 + X2 (=) X5+X6+X7+X8 (constraint 2)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X5 +X6+X7+X8 &lt;= 30% (constraint 3)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X4 +X8 &lt;= 20% (constraint 3)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X3+ X5 &gt;= 10% (constraint 4)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X1 + X7 &gt;= 0 (constraint 5)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X2 +X6 &gt;= 5% (constraint 6)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 err="1"/>
              <a:t>Xj</a:t>
            </a:r>
            <a:r>
              <a:rPr lang="en-US" sz="1700" dirty="0"/>
              <a:t> = 100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     and </a:t>
            </a:r>
            <a:r>
              <a:rPr lang="en-US" sz="1700" dirty="0" err="1"/>
              <a:t>Xj</a:t>
            </a:r>
            <a:r>
              <a:rPr lang="en-US" sz="1700" dirty="0"/>
              <a:t> ≥ 0 (j = 1, 2, …, n) (non-negativity conditions)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dirty="0"/>
              <a:t>• The </a:t>
            </a:r>
            <a:r>
              <a:rPr lang="en-US" sz="1700" dirty="0" err="1"/>
              <a:t>aij</a:t>
            </a:r>
            <a:r>
              <a:rPr lang="en-US" sz="1700" dirty="0"/>
              <a:t>  , </a:t>
            </a:r>
            <a:r>
              <a:rPr lang="en-US" sz="1700" dirty="0" err="1"/>
              <a:t>cj</a:t>
            </a:r>
            <a:r>
              <a:rPr lang="en-US" sz="1700" dirty="0"/>
              <a:t> are assumed to be known constants or percentages. </a:t>
            </a:r>
          </a:p>
        </p:txBody>
      </p:sp>
    </p:spTree>
    <p:extLst>
      <p:ext uri="{BB962C8B-B14F-4D97-AF65-F5344CB8AC3E}">
        <p14:creationId xmlns:p14="http://schemas.microsoft.com/office/powerpoint/2010/main" val="18010892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6906F-0D30-8C12-B1F2-81B108DB95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28938"/>
          </a:xfrm>
        </p:spPr>
        <p:txBody>
          <a:bodyPr>
            <a:normAutofit fontScale="90000"/>
          </a:bodyPr>
          <a:lstStyle/>
          <a:p>
            <a:r>
              <a:rPr lang="en-AU" dirty="0"/>
              <a:t>LP Model: Optimal Solution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50D3A88-55E5-F108-565C-CB8D085DC700}"/>
              </a:ext>
            </a:extLst>
          </p:cNvPr>
          <p:cNvSpPr txBox="1"/>
          <p:nvPr/>
        </p:nvSpPr>
        <p:spPr>
          <a:xfrm>
            <a:off x="8383836" y="1322024"/>
            <a:ext cx="34262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When you invest in TLS(5%), CQR(5%), ORA(60%), CAR(20%), BHP(10%), you get a maximum return of 0.97%.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C705DF-2C74-4998-98EE-99817E9E1FD7}"/>
              </a:ext>
            </a:extLst>
          </p:cNvPr>
          <p:cNvSpPr txBox="1"/>
          <p:nvPr/>
        </p:nvSpPr>
        <p:spPr>
          <a:xfrm>
            <a:off x="8383836" y="3734718"/>
            <a:ext cx="31398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sz="2400" dirty="0"/>
              <a:t>The optimum values are given in </a:t>
            </a:r>
            <a:r>
              <a:rPr lang="en-AU" sz="2400" dirty="0">
                <a:highlight>
                  <a:srgbClr val="00FF00"/>
                </a:highlight>
              </a:rPr>
              <a:t>green </a:t>
            </a:r>
            <a:r>
              <a:rPr lang="en-AU" sz="2400" dirty="0"/>
              <a:t>cells</a:t>
            </a:r>
          </a:p>
        </p:txBody>
      </p:sp>
      <p:pic>
        <p:nvPicPr>
          <p:cNvPr id="8" name="Picture 7" descr="A screenshot of a spreadsheet&#10;&#10;Description automatically generated">
            <a:extLst>
              <a:ext uri="{FF2B5EF4-FFF2-40B4-BE49-F238E27FC236}">
                <a16:creationId xmlns:a16="http://schemas.microsoft.com/office/drawing/2014/main" id="{87491FD7-5D3F-CB97-1ECF-B362FB7DC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918" y="1049501"/>
            <a:ext cx="7717053" cy="5253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945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DECE6-3DC0-69D1-1335-B09285AE7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256032"/>
            <a:ext cx="10506456" cy="1014984"/>
          </a:xfrm>
        </p:spPr>
        <p:txBody>
          <a:bodyPr anchor="b">
            <a:normAutofit/>
          </a:bodyPr>
          <a:lstStyle/>
          <a:p>
            <a:r>
              <a:rPr lang="en-GB" dirty="0"/>
              <a:t>LP Optimal Solution- interpretation</a:t>
            </a:r>
            <a:endParaRPr lang="en-AU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BA4F779-8749-1279-FE20-1FD549BA95D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8405214"/>
              </p:ext>
            </p:extLst>
          </p:nvPr>
        </p:nvGraphicFramePr>
        <p:xfrm>
          <a:off x="838200" y="1926266"/>
          <a:ext cx="105156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94604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DD0B34-372F-6906-C510-889D98613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233589"/>
          </a:xfrm>
        </p:spPr>
        <p:txBody>
          <a:bodyPr>
            <a:normAutofit fontScale="90000"/>
          </a:bodyPr>
          <a:lstStyle/>
          <a:p>
            <a:r>
              <a:rPr lang="en-AU" dirty="0"/>
              <a:t>Sensitivity report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9569E86-8037-5EAC-5B92-65FCDFBADA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4569" y="958467"/>
            <a:ext cx="10994833" cy="545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936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10243-5C7F-7F17-6DEB-B5E9CF467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Sensitivity report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51A39-5207-00FD-AA44-B491AB46D9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AU" dirty="0"/>
              <a:t>As the report is for 8 stocks, we will cut short to major impacts if there is a change to coefficients or RHS of the constraint.</a:t>
            </a:r>
          </a:p>
          <a:p>
            <a:r>
              <a:rPr lang="en-AU" dirty="0"/>
              <a:t>Unit margin of TLS can range between 0.58%-2% without changing the optimal solution.</a:t>
            </a:r>
          </a:p>
          <a:p>
            <a:r>
              <a:rPr lang="en-AU" dirty="0"/>
              <a:t>If low risk category RHS constraint is increased to 20%, the average return will increase by 0.012%.</a:t>
            </a:r>
          </a:p>
          <a:p>
            <a:r>
              <a:rPr lang="en-AU" dirty="0"/>
              <a:t>If the RHS of technology sector constraint is decreased to 10%, the average return will decrease by 0.1%.</a:t>
            </a:r>
          </a:p>
          <a:p>
            <a:r>
              <a:rPr lang="en-AU" dirty="0"/>
              <a:t>If RHS of real estate category constraint is increased by 6%, we will have to run solver again to find the optimal solution.</a:t>
            </a:r>
          </a:p>
          <a:p>
            <a:endParaRPr lang="en-AU" dirty="0"/>
          </a:p>
          <a:p>
            <a:endParaRPr lang="en-AU" dirty="0"/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32541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592E-C640-3C31-25F7-340AE166C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ILP Model : Conceptual Diagram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6535614-14E0-035C-7272-C14B416111C8}"/>
              </a:ext>
            </a:extLst>
          </p:cNvPr>
          <p:cNvSpPr/>
          <p:nvPr/>
        </p:nvSpPr>
        <p:spPr>
          <a:xfrm>
            <a:off x="1317172" y="2525485"/>
            <a:ext cx="2144486" cy="859972"/>
          </a:xfrm>
          <a:prstGeom prst="round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Sum of investment weights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7768BA-E9E7-885D-7FFF-FD8553AEABAA}"/>
              </a:ext>
            </a:extLst>
          </p:cNvPr>
          <p:cNvSpPr/>
          <p:nvPr/>
        </p:nvSpPr>
        <p:spPr>
          <a:xfrm>
            <a:off x="4887684" y="2427514"/>
            <a:ext cx="2416629" cy="859972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Investment</a:t>
            </a:r>
            <a:r>
              <a:rPr lang="en-AU" dirty="0"/>
              <a:t> </a:t>
            </a:r>
            <a:r>
              <a:rPr lang="en-AU" dirty="0">
                <a:solidFill>
                  <a:schemeClr val="tx1"/>
                </a:solidFill>
              </a:rPr>
              <a:t>weights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421DBF0-3D52-0CBD-2610-EAD740435AE9}"/>
              </a:ext>
            </a:extLst>
          </p:cNvPr>
          <p:cNvSpPr/>
          <p:nvPr/>
        </p:nvSpPr>
        <p:spPr>
          <a:xfrm>
            <a:off x="9056914" y="2623457"/>
            <a:ext cx="2416629" cy="664029"/>
          </a:xfrm>
          <a:prstGeom prst="round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Average portfolio return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2AE7A3-64FE-8E41-8AA5-E14C175ECEDD}"/>
              </a:ext>
            </a:extLst>
          </p:cNvPr>
          <p:cNvSpPr/>
          <p:nvPr/>
        </p:nvSpPr>
        <p:spPr>
          <a:xfrm>
            <a:off x="9252856" y="1287916"/>
            <a:ext cx="2024743" cy="6640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Mean returns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01E2FC4-267E-4588-4CE2-69EC1C2EDD4F}"/>
              </a:ext>
            </a:extLst>
          </p:cNvPr>
          <p:cNvSpPr/>
          <p:nvPr/>
        </p:nvSpPr>
        <p:spPr>
          <a:xfrm>
            <a:off x="4204607" y="3996996"/>
            <a:ext cx="2122714" cy="102325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>
                <a:solidFill>
                  <a:schemeClr val="tx1"/>
                </a:solidFill>
              </a:rPr>
              <a:t>Sum of investment weights of required categories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09BA1B1-638C-154E-53D0-30DDCF859A0F}"/>
              </a:ext>
            </a:extLst>
          </p:cNvPr>
          <p:cNvSpPr/>
          <p:nvPr/>
        </p:nvSpPr>
        <p:spPr>
          <a:xfrm>
            <a:off x="3034392" y="5648120"/>
            <a:ext cx="2340429" cy="102325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Required number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0EA279-0C6F-A208-BE7D-6E14410689D5}"/>
              </a:ext>
            </a:extLst>
          </p:cNvPr>
          <p:cNvSpPr/>
          <p:nvPr/>
        </p:nvSpPr>
        <p:spPr>
          <a:xfrm>
            <a:off x="2133599" y="4082143"/>
            <a:ext cx="500743" cy="4245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38E04D-1C9E-87E5-8A3E-21DD0E48E863}"/>
              </a:ext>
            </a:extLst>
          </p:cNvPr>
          <p:cNvCxnSpPr>
            <a:stCxn id="5" idx="2"/>
          </p:cNvCxnSpPr>
          <p:nvPr/>
        </p:nvCxnSpPr>
        <p:spPr>
          <a:xfrm flipH="1">
            <a:off x="3461658" y="2857500"/>
            <a:ext cx="142602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131B156-1ACA-A4FA-2C56-2F01CF2B0634}"/>
              </a:ext>
            </a:extLst>
          </p:cNvPr>
          <p:cNvCxnSpPr>
            <a:stCxn id="5" idx="6"/>
          </p:cNvCxnSpPr>
          <p:nvPr/>
        </p:nvCxnSpPr>
        <p:spPr>
          <a:xfrm>
            <a:off x="7304313" y="2857500"/>
            <a:ext cx="175260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E2B4D66-0AE3-BBB0-E957-AC1DF65FD641}"/>
              </a:ext>
            </a:extLst>
          </p:cNvPr>
          <p:cNvCxnSpPr>
            <a:stCxn id="7" idx="2"/>
            <a:endCxn id="6" idx="0"/>
          </p:cNvCxnSpPr>
          <p:nvPr/>
        </p:nvCxnSpPr>
        <p:spPr>
          <a:xfrm>
            <a:off x="10265228" y="1951945"/>
            <a:ext cx="1" cy="671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FCDA1E1-036C-8F3F-84B1-971E689BFED1}"/>
              </a:ext>
            </a:extLst>
          </p:cNvPr>
          <p:cNvCxnSpPr>
            <a:stCxn id="5" idx="4"/>
            <a:endCxn id="8" idx="0"/>
          </p:cNvCxnSpPr>
          <p:nvPr/>
        </p:nvCxnSpPr>
        <p:spPr>
          <a:xfrm flipH="1">
            <a:off x="5265964" y="3287486"/>
            <a:ext cx="830035" cy="709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F7DBC8-D278-95F5-B2FF-85C481F7CF67}"/>
              </a:ext>
            </a:extLst>
          </p:cNvPr>
          <p:cNvCxnSpPr>
            <a:stCxn id="4" idx="2"/>
          </p:cNvCxnSpPr>
          <p:nvPr/>
        </p:nvCxnSpPr>
        <p:spPr>
          <a:xfrm flipH="1">
            <a:off x="2383971" y="3385457"/>
            <a:ext cx="5444" cy="6966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A389869-E581-0ADA-E89D-88D919B78607}"/>
              </a:ext>
            </a:extLst>
          </p:cNvPr>
          <p:cNvSpPr txBox="1"/>
          <p:nvPr/>
        </p:nvSpPr>
        <p:spPr>
          <a:xfrm>
            <a:off x="2547257" y="3627664"/>
            <a:ext cx="2231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AU" dirty="0"/>
              <a:t>=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06B0CC7-5444-713E-529B-F5696B0A642B}"/>
              </a:ext>
            </a:extLst>
          </p:cNvPr>
          <p:cNvSpPr/>
          <p:nvPr/>
        </p:nvSpPr>
        <p:spPr>
          <a:xfrm>
            <a:off x="7094863" y="3812330"/>
            <a:ext cx="1752597" cy="634484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AU" dirty="0"/>
              <a:t>Whether to invest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FA6D0A-35F7-4E4B-9BFD-E9636AEDC143}"/>
              </a:ext>
            </a:extLst>
          </p:cNvPr>
          <p:cNvCxnSpPr>
            <a:stCxn id="5" idx="5"/>
            <a:endCxn id="23" idx="0"/>
          </p:cNvCxnSpPr>
          <p:nvPr/>
        </p:nvCxnSpPr>
        <p:spPr>
          <a:xfrm>
            <a:off x="6950406" y="3161546"/>
            <a:ext cx="1020756" cy="65078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633F63E-45BF-4D35-3FC0-48330249B14F}"/>
              </a:ext>
            </a:extLst>
          </p:cNvPr>
          <p:cNvCxnSpPr>
            <a:cxnSpLocks/>
            <a:stCxn id="23" idx="6"/>
          </p:cNvCxnSpPr>
          <p:nvPr/>
        </p:nvCxnSpPr>
        <p:spPr>
          <a:xfrm flipV="1">
            <a:off x="8847460" y="3382345"/>
            <a:ext cx="1298026" cy="74722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B450F82-17D6-1C9D-527D-6AAF7A38F23A}"/>
              </a:ext>
            </a:extLst>
          </p:cNvPr>
          <p:cNvCxnSpPr>
            <a:stCxn id="8" idx="2"/>
            <a:endCxn id="10" idx="0"/>
          </p:cNvCxnSpPr>
          <p:nvPr/>
        </p:nvCxnSpPr>
        <p:spPr>
          <a:xfrm flipH="1">
            <a:off x="4204607" y="5020254"/>
            <a:ext cx="1061357" cy="6278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66732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7D070CE77BCE49B742B5F1C5866168" ma:contentTypeVersion="8" ma:contentTypeDescription="Create a new document." ma:contentTypeScope="" ma:versionID="ae74379d06e054f11edc21b332335f3d">
  <xsd:schema xmlns:xsd="http://www.w3.org/2001/XMLSchema" xmlns:xs="http://www.w3.org/2001/XMLSchema" xmlns:p="http://schemas.microsoft.com/office/2006/metadata/properties" xmlns:ns3="f17578de-4c3a-4177-ba1a-080f8e5ae9fa" xmlns:ns4="40aa30e1-1693-4211-a9f2-9785abd9074a" targetNamespace="http://schemas.microsoft.com/office/2006/metadata/properties" ma:root="true" ma:fieldsID="c6f3cce10cb5bac3df7f8026a8a482b2" ns3:_="" ns4:_="">
    <xsd:import namespace="f17578de-4c3a-4177-ba1a-080f8e5ae9fa"/>
    <xsd:import namespace="40aa30e1-1693-4211-a9f2-9785abd9074a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ObjectDetectorVersions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7578de-4c3a-4177-ba1a-080f8e5ae9f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_activity" ma:index="10" nillable="true" ma:displayName="_activity" ma:hidden="true" ma:internalName="_activity">
      <xsd:simpleType>
        <xsd:restriction base="dms:Note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aa30e1-1693-4211-a9f2-9785abd9074a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3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f17578de-4c3a-4177-ba1a-080f8e5ae9fa" xsi:nil="true"/>
  </documentManagement>
</p:properties>
</file>

<file path=customXml/itemProps1.xml><?xml version="1.0" encoding="utf-8"?>
<ds:datastoreItem xmlns:ds="http://schemas.openxmlformats.org/officeDocument/2006/customXml" ds:itemID="{2A77D480-4FBA-442C-9D54-A7CF69EE2A4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17578de-4c3a-4177-ba1a-080f8e5ae9fa"/>
    <ds:schemaRef ds:uri="40aa30e1-1693-4211-a9f2-9785abd9074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3DB042A-759E-4BD5-9A08-3C8BD06A71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CABF426-6E70-48FE-ACD9-BF3EFCC4CA38}">
  <ds:schemaRefs>
    <ds:schemaRef ds:uri="http://schemas.microsoft.com/office/2006/metadata/properties"/>
    <ds:schemaRef ds:uri="http://www.w3.org/XML/1998/namespace"/>
    <ds:schemaRef ds:uri="http://schemas.microsoft.com/office/2006/documentManagement/types"/>
    <ds:schemaRef ds:uri="f17578de-4c3a-4177-ba1a-080f8e5ae9fa"/>
    <ds:schemaRef ds:uri="http://purl.org/dc/terms/"/>
    <ds:schemaRef ds:uri="http://purl.org/dc/elements/1.1/"/>
    <ds:schemaRef ds:uri="http://purl.org/dc/dcmitype/"/>
    <ds:schemaRef ds:uri="http://schemas.microsoft.com/office/infopath/2007/PartnerControls"/>
    <ds:schemaRef ds:uri="http://schemas.openxmlformats.org/package/2006/metadata/core-properties"/>
    <ds:schemaRef ds:uri="40aa30e1-1693-4211-a9f2-9785abd9074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1593</TotalTime>
  <Words>2344</Words>
  <Application>Microsoft Office PowerPoint</Application>
  <PresentationFormat>Widescreen</PresentationFormat>
  <Paragraphs>209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Aptos</vt:lpstr>
      <vt:lpstr>Aptos Display</vt:lpstr>
      <vt:lpstr>Arial</vt:lpstr>
      <vt:lpstr>Office Theme</vt:lpstr>
      <vt:lpstr>MIS775</vt:lpstr>
      <vt:lpstr>Risk classification</vt:lpstr>
      <vt:lpstr>Section 2 : Optimisation models</vt:lpstr>
      <vt:lpstr>LP Model : Algebraic Model</vt:lpstr>
      <vt:lpstr>LP Model: Optimal Solution</vt:lpstr>
      <vt:lpstr>LP Optimal Solution- interpretation</vt:lpstr>
      <vt:lpstr>Sensitivity report</vt:lpstr>
      <vt:lpstr>Sensitivity report</vt:lpstr>
      <vt:lpstr>ILP Model : Conceptual Diagram</vt:lpstr>
      <vt:lpstr>ILP: Algebraic model</vt:lpstr>
      <vt:lpstr>IILP-OPTIMAL SOLUTION: Optimal solution</vt:lpstr>
      <vt:lpstr>ILP-OPTIMAL SOLUTION(INTERPRETATION)</vt:lpstr>
      <vt:lpstr>NLP: MAXIMISE RETURN – CONCEPTUAL MODEL</vt:lpstr>
      <vt:lpstr>NLP-MAXIMISE RETURN- ALGEBRAIC MODEL</vt:lpstr>
      <vt:lpstr>Optimal Solution</vt:lpstr>
      <vt:lpstr>OPTIMAL SOLUTION-INTERPRETATION</vt:lpstr>
      <vt:lpstr>NLP (Minimize risk)– Conceptual model</vt:lpstr>
      <vt:lpstr>Algebraic Model</vt:lpstr>
      <vt:lpstr>Optimal Solution</vt:lpstr>
      <vt:lpstr>OPTIMAL SOLUTION-INTERPRETATION</vt:lpstr>
      <vt:lpstr>NLP (Sharpe ratio) – CONCEPTUAL MODEL</vt:lpstr>
      <vt:lpstr>Algebraic model-sharpe ratio</vt:lpstr>
      <vt:lpstr>OPTIMAL SOLUTION</vt:lpstr>
      <vt:lpstr>Sharpe ratio solution-interpretation</vt:lpstr>
      <vt:lpstr>Optimisation results and recommended strategy</vt:lpstr>
      <vt:lpstr>Preferred strategy and Rationale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MIS775</dc:title>
  <dc:creator>JEREMIYAH MATHEW PETER</dc:creator>
  <cp:lastModifiedBy>JEREMIYAH MATHEW PETER</cp:lastModifiedBy>
  <cp:revision>7</cp:revision>
  <dcterms:created xsi:type="dcterms:W3CDTF">2024-04-05T04:00:07Z</dcterms:created>
  <dcterms:modified xsi:type="dcterms:W3CDTF">2024-04-10T03:10:06Z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0x010100447D070CE77BCE49B742B5F1C5866168</vt:lpwstr>
  </property>
</Properties>
</file>