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fba7c3006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fba7c3006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Human visual cortex consists of visual areas (V1, V2) capture orientation and edge detection and the later visual areas (V4, Lat Occ) govern initial steps of object recognition. 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Differential representation has been reported for natural and urban landscapes in previous studies (Andrews </a:t>
            </a:r>
            <a:r>
              <a:rPr i="1" lang="en" sz="900">
                <a:solidFill>
                  <a:schemeClr val="dk1"/>
                </a:solidFill>
              </a:rPr>
              <a:t>et al</a:t>
            </a:r>
            <a:r>
              <a:rPr lang="en" sz="900">
                <a:solidFill>
                  <a:schemeClr val="dk1"/>
                </a:solidFill>
              </a:rPr>
              <a:t>. 2015, Gwang-Won Kim </a:t>
            </a:r>
            <a:r>
              <a:rPr i="1" lang="en" sz="900">
                <a:solidFill>
                  <a:schemeClr val="dk1"/>
                </a:solidFill>
              </a:rPr>
              <a:t>et al.</a:t>
            </a:r>
            <a:r>
              <a:rPr lang="en" sz="900">
                <a:solidFill>
                  <a:schemeClr val="dk1"/>
                </a:solidFill>
              </a:rPr>
              <a:t> 2010).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fa96dd1fa_9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fa96dd1fa_9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fba7c300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fba7c300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fba7c300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fba7c300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fad37f88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fad37f88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fba7c3006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fba7c3006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6.jpg"/><Relationship Id="rId5" Type="http://schemas.openxmlformats.org/officeDocument/2006/relationships/image" Target="../media/image15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46200" y="3207988"/>
            <a:ext cx="845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%% work_horses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eam = [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Fabio Bauer, Mrugsen Gopnarayan, Prerita Chawla,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Jasper Hilliard, Deeksha Rai, Rafe Sharif, Animikha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Ghosh]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entor = [Kohitij Kar]   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#Ko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Project_ta = [Emeka Ogbuju]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 = [Alish Dipani]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50" y="151300"/>
            <a:ext cx="1252700" cy="11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770200" y="357700"/>
            <a:ext cx="67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428750" y="679053"/>
            <a:ext cx="7560136" cy="2573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Roboto Mono"/>
              </a:rPr>
              <a:t>IMAGERY OF THE BRAIN AND THE MACHINE</a:t>
            </a:r>
          </a:p>
        </p:txBody>
      </p:sp>
      <p:sp>
        <p:nvSpPr>
          <p:cNvPr id="58" name="Google Shape;58;p13"/>
          <p:cNvSpPr/>
          <p:nvPr/>
        </p:nvSpPr>
        <p:spPr>
          <a:xfrm>
            <a:off x="1863683" y="2155250"/>
            <a:ext cx="1592962" cy="6597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741B47"/>
                </a:solidFill>
                <a:latin typeface="Amatic SC"/>
              </a:rPr>
              <a:t>ASIDA</a:t>
            </a:r>
          </a:p>
        </p:txBody>
      </p:sp>
      <p:sp>
        <p:nvSpPr>
          <p:cNvPr id="59" name="Google Shape;59;p13"/>
          <p:cNvSpPr/>
          <p:nvPr/>
        </p:nvSpPr>
        <p:spPr>
          <a:xfrm flipH="1">
            <a:off x="5659709" y="2155250"/>
            <a:ext cx="1430053" cy="6597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741B47"/>
                </a:solidFill>
                <a:latin typeface="Amatic SC"/>
              </a:rPr>
              <a:t>ASIDA</a:t>
            </a:r>
          </a:p>
        </p:txBody>
      </p:sp>
      <p:cxnSp>
        <p:nvCxnSpPr>
          <p:cNvPr id="60" name="Google Shape;60;p13"/>
          <p:cNvCxnSpPr/>
          <p:nvPr/>
        </p:nvCxnSpPr>
        <p:spPr>
          <a:xfrm>
            <a:off x="-18450" y="1595300"/>
            <a:ext cx="91809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0375" y="1758962"/>
            <a:ext cx="2177352" cy="145228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1023450" y="2308100"/>
            <a:ext cx="617700" cy="35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pod</a:t>
            </a:r>
            <a:endParaRPr b="1"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7263850" y="2281775"/>
            <a:ext cx="617700" cy="35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#team</a:t>
            </a:r>
            <a:endParaRPr b="1"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4572000" y="-15750"/>
            <a:ext cx="4572000" cy="517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-7800" y="-7425"/>
            <a:ext cx="4572000" cy="5141100"/>
          </a:xfrm>
          <a:prstGeom prst="rect">
            <a:avLst/>
          </a:prstGeom>
          <a:solidFill>
            <a:srgbClr val="F2DCE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4816500" y="1197750"/>
            <a:ext cx="40830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Different </a:t>
            </a:r>
            <a:r>
              <a:rPr lang="en" sz="1500"/>
              <a:t>correlation between BOLD </a:t>
            </a:r>
            <a:r>
              <a:rPr b="1" lang="en" sz="1500"/>
              <a:t>responses to natural vs. man-made stimuli </a:t>
            </a:r>
            <a:r>
              <a:rPr lang="en" sz="1500"/>
              <a:t>in the visual cortex?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Are BOLD responses of lower visual areas less correlated</a:t>
            </a:r>
            <a:r>
              <a:rPr lang="en" sz="1500"/>
              <a:t> than higher visual areas c for natural vs man-made stimuli?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Similarly present in the CNN</a:t>
            </a:r>
            <a:r>
              <a:rPr lang="en" sz="1500"/>
              <a:t> CORnet-S?</a:t>
            </a:r>
            <a:endParaRPr sz="1500"/>
          </a:p>
        </p:txBody>
      </p:sp>
      <p:sp>
        <p:nvSpPr>
          <p:cNvPr id="71" name="Google Shape;71;p14"/>
          <p:cNvSpPr txBox="1"/>
          <p:nvPr/>
        </p:nvSpPr>
        <p:spPr>
          <a:xfrm>
            <a:off x="116050" y="1243950"/>
            <a:ext cx="4083000" cy="27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Early visual areas V1, V2 </a:t>
            </a:r>
            <a:br>
              <a:rPr lang="en" sz="1500"/>
            </a:br>
            <a:r>
              <a:rPr lang="en" sz="1500"/>
              <a:t>→ Low level features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Later visual areas V4, Lat Occ, IT</a:t>
            </a:r>
            <a:br>
              <a:rPr lang="en" sz="1500"/>
            </a:br>
            <a:r>
              <a:rPr lang="en" sz="1500"/>
              <a:t>→ Object recognition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Differential representation has been reported for natural and </a:t>
            </a:r>
            <a:br>
              <a:rPr b="1" lang="en" sz="1500"/>
            </a:br>
            <a:r>
              <a:rPr b="1" lang="en" sz="1500"/>
              <a:t>urban landscapes </a:t>
            </a:r>
            <a:br>
              <a:rPr b="1" lang="en" sz="1500"/>
            </a:br>
            <a:r>
              <a:rPr lang="en" sz="900"/>
              <a:t>(Andrews </a:t>
            </a:r>
            <a:r>
              <a:rPr i="1" lang="en" sz="900"/>
              <a:t>et al</a:t>
            </a:r>
            <a:r>
              <a:rPr lang="en" sz="900"/>
              <a:t>. 2015, Gwang-Won Kim </a:t>
            </a:r>
            <a:r>
              <a:rPr i="1" lang="en" sz="900"/>
              <a:t>et al.</a:t>
            </a:r>
            <a:r>
              <a:rPr lang="en" sz="900"/>
              <a:t> 2010).</a:t>
            </a:r>
            <a:endParaRPr sz="900"/>
          </a:p>
        </p:txBody>
      </p:sp>
      <p:sp>
        <p:nvSpPr>
          <p:cNvPr id="72" name="Google Shape;72;p14"/>
          <p:cNvSpPr txBox="1"/>
          <p:nvPr/>
        </p:nvSpPr>
        <p:spPr>
          <a:xfrm>
            <a:off x="116050" y="79900"/>
            <a:ext cx="1570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#Background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768950" y="79900"/>
            <a:ext cx="1570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#Questions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1621" y="3591150"/>
            <a:ext cx="1220473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801175" y="2533300"/>
            <a:ext cx="5422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An excellent exercise in the neuroscience of: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672225" y="3030075"/>
            <a:ext cx="7351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Matrix manipulation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Image processing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structures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Correlation analysis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Testing a hypothesis numerically</a:t>
            </a:r>
            <a:endParaRPr sz="15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374" y="637175"/>
            <a:ext cx="1514650" cy="15104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5930825" y="2951014"/>
            <a:ext cx="23574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000"/>
              <a:t>1750 Kay  image stimuli</a:t>
            </a:r>
            <a:endParaRPr sz="10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000"/>
              <a:t>normalized grayscale</a:t>
            </a:r>
            <a:endParaRPr sz="10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000"/>
              <a:t>passively viewed</a:t>
            </a:r>
            <a:endParaRPr sz="10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No</a:t>
            </a:r>
            <a:r>
              <a:rPr lang="en" sz="1000"/>
              <a:t> behavioral task</a:t>
            </a:r>
            <a:endParaRPr sz="1000"/>
          </a:p>
        </p:txBody>
      </p:sp>
      <p:sp>
        <p:nvSpPr>
          <p:cNvPr id="83" name="Google Shape;83;p15"/>
          <p:cNvSpPr txBox="1"/>
          <p:nvPr/>
        </p:nvSpPr>
        <p:spPr>
          <a:xfrm>
            <a:off x="8023000" y="4828000"/>
            <a:ext cx="103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*Kay </a:t>
            </a:r>
            <a:r>
              <a:rPr i="1" lang="en" sz="900"/>
              <a:t>et al.</a:t>
            </a:r>
            <a:r>
              <a:rPr lang="en" sz="900"/>
              <a:t> 2008</a:t>
            </a:r>
            <a:endParaRPr sz="90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3375" y="330123"/>
            <a:ext cx="1700550" cy="20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317650" y="79900"/>
            <a:ext cx="31536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fMRI Dataset: Kay-images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9950" y="441800"/>
            <a:ext cx="3914050" cy="18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6001175" y="1529401"/>
            <a:ext cx="2823949" cy="21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1955364" y="2066838"/>
            <a:ext cx="116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</a:t>
            </a:r>
            <a:r>
              <a:rPr lang="en" sz="800"/>
              <a:t>atural stimuli 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(animal, forest, etc.)</a:t>
            </a:r>
            <a:endParaRPr sz="800"/>
          </a:p>
        </p:txBody>
      </p:sp>
      <p:sp>
        <p:nvSpPr>
          <p:cNvPr id="93" name="Google Shape;93;p16"/>
          <p:cNvSpPr txBox="1"/>
          <p:nvPr/>
        </p:nvSpPr>
        <p:spPr>
          <a:xfrm>
            <a:off x="502325" y="2066838"/>
            <a:ext cx="116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</a:t>
            </a:r>
            <a:r>
              <a:rPr lang="en" sz="800"/>
              <a:t>an-made stimuli 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(bridge, house, etc.)</a:t>
            </a:r>
            <a:endParaRPr sz="800"/>
          </a:p>
        </p:txBody>
      </p:sp>
      <p:sp>
        <p:nvSpPr>
          <p:cNvPr id="94" name="Google Shape;94;p16"/>
          <p:cNvSpPr txBox="1"/>
          <p:nvPr/>
        </p:nvSpPr>
        <p:spPr>
          <a:xfrm>
            <a:off x="434723" y="3166375"/>
            <a:ext cx="2806800" cy="52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Feed </a:t>
            </a:r>
            <a:r>
              <a:rPr lang="en" sz="1100"/>
              <a:t>all the images</a:t>
            </a:r>
            <a:r>
              <a:rPr b="1" lang="en" sz="1100"/>
              <a:t> into CORnet-S</a:t>
            </a:r>
            <a:r>
              <a:rPr lang="en" sz="1100"/>
              <a:t> and compute correlations for V1, V2, V4</a:t>
            </a:r>
            <a:endParaRPr sz="1100"/>
          </a:p>
        </p:txBody>
      </p:sp>
      <p:sp>
        <p:nvSpPr>
          <p:cNvPr id="95" name="Google Shape;95;p16"/>
          <p:cNvSpPr txBox="1"/>
          <p:nvPr/>
        </p:nvSpPr>
        <p:spPr>
          <a:xfrm>
            <a:off x="5784250" y="3166363"/>
            <a:ext cx="2970600" cy="52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Compute </a:t>
            </a:r>
            <a:r>
              <a:rPr lang="en" sz="1100"/>
              <a:t>layerwise correlations from the z-scored fMRI BOLD </a:t>
            </a:r>
            <a:r>
              <a:rPr b="1" lang="en" sz="1100"/>
              <a:t>responses</a:t>
            </a:r>
            <a:endParaRPr b="1" sz="1100"/>
          </a:p>
        </p:txBody>
      </p:sp>
      <p:sp>
        <p:nvSpPr>
          <p:cNvPr id="96" name="Google Shape;96;p16"/>
          <p:cNvSpPr txBox="1"/>
          <p:nvPr/>
        </p:nvSpPr>
        <p:spPr>
          <a:xfrm>
            <a:off x="3791988" y="2997025"/>
            <a:ext cx="1560000" cy="86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Representational Dissimilarity Matrices </a:t>
            </a:r>
            <a:br>
              <a:rPr b="1" lang="en" sz="1100"/>
            </a:br>
            <a:r>
              <a:rPr lang="en" sz="1100"/>
              <a:t>for the CNN and brain </a:t>
            </a:r>
            <a:endParaRPr sz="1100"/>
          </a:p>
        </p:txBody>
      </p:sp>
      <p:sp>
        <p:nvSpPr>
          <p:cNvPr id="97" name="Google Shape;97;p16"/>
          <p:cNvSpPr txBox="1"/>
          <p:nvPr/>
        </p:nvSpPr>
        <p:spPr>
          <a:xfrm>
            <a:off x="583800" y="4288825"/>
            <a:ext cx="7976400" cy="400200"/>
          </a:xfrm>
          <a:prstGeom prst="rect">
            <a:avLst/>
          </a:prstGeom>
          <a:solidFill>
            <a:srgbClr val="F2DCE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RDMs and analyse interclass distance between the natural and man made stimuli</a:t>
            </a:r>
            <a:endParaRPr b="1"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400" y="664024"/>
            <a:ext cx="4129200" cy="1839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6"/>
          <p:cNvCxnSpPr>
            <a:endCxn id="94" idx="0"/>
          </p:cNvCxnSpPr>
          <p:nvPr/>
        </p:nvCxnSpPr>
        <p:spPr>
          <a:xfrm flipH="1">
            <a:off x="1838123" y="2592475"/>
            <a:ext cx="3000" cy="5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6"/>
          <p:cNvCxnSpPr>
            <a:stCxn id="94" idx="3"/>
            <a:endCxn id="96" idx="1"/>
          </p:cNvCxnSpPr>
          <p:nvPr/>
        </p:nvCxnSpPr>
        <p:spPr>
          <a:xfrm>
            <a:off x="3241523" y="3427975"/>
            <a:ext cx="55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6"/>
          <p:cNvCxnSpPr/>
          <p:nvPr/>
        </p:nvCxnSpPr>
        <p:spPr>
          <a:xfrm flipH="1">
            <a:off x="7040950" y="2616763"/>
            <a:ext cx="14700" cy="5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6"/>
          <p:cNvCxnSpPr>
            <a:stCxn id="95" idx="1"/>
            <a:endCxn id="96" idx="3"/>
          </p:cNvCxnSpPr>
          <p:nvPr/>
        </p:nvCxnSpPr>
        <p:spPr>
          <a:xfrm rot="10800000">
            <a:off x="5351950" y="3427963"/>
            <a:ext cx="43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6"/>
          <p:cNvCxnSpPr>
            <a:stCxn id="96" idx="2"/>
            <a:endCxn id="97" idx="0"/>
          </p:cNvCxnSpPr>
          <p:nvPr/>
        </p:nvCxnSpPr>
        <p:spPr>
          <a:xfrm>
            <a:off x="4571988" y="3858925"/>
            <a:ext cx="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6"/>
          <p:cNvSpPr txBox="1"/>
          <p:nvPr/>
        </p:nvSpPr>
        <p:spPr>
          <a:xfrm>
            <a:off x="317650" y="156100"/>
            <a:ext cx="48627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METHODS: MODEL OF THE  ENCODING PROBLEM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048525" y="1087725"/>
            <a:ext cx="2008200" cy="523200"/>
          </a:xfrm>
          <a:prstGeom prst="rect">
            <a:avLst/>
          </a:prstGeom>
          <a:solidFill>
            <a:srgbClr val="000000">
              <a:alpha val="6684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fMRI responses to the Kay Images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8929" y="740900"/>
            <a:ext cx="1237319" cy="1412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5">
            <a:alphaModFix/>
          </a:blip>
          <a:srcRect b="14405" l="48950" r="0" t="0"/>
          <a:stretch/>
        </p:blipFill>
        <p:spPr>
          <a:xfrm>
            <a:off x="2581373" y="650838"/>
            <a:ext cx="742052" cy="682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6">
            <a:alphaModFix/>
          </a:blip>
          <a:srcRect b="13882" l="0" r="51557" t="0"/>
          <a:stretch/>
        </p:blipFill>
        <p:spPr>
          <a:xfrm>
            <a:off x="371775" y="650838"/>
            <a:ext cx="704152" cy="682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6">
            <a:alphaModFix/>
          </a:blip>
          <a:srcRect b="18213" l="48948" r="0" t="0"/>
          <a:stretch/>
        </p:blipFill>
        <p:spPr>
          <a:xfrm>
            <a:off x="352826" y="1380197"/>
            <a:ext cx="742052" cy="648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 rotWithShape="1">
          <a:blip r:embed="rId5">
            <a:alphaModFix/>
          </a:blip>
          <a:srcRect b="14405" l="0" r="51557" t="0"/>
          <a:stretch/>
        </p:blipFill>
        <p:spPr>
          <a:xfrm>
            <a:off x="2600323" y="1412419"/>
            <a:ext cx="704154" cy="68249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783788" y="1074538"/>
            <a:ext cx="2127600" cy="523200"/>
          </a:xfrm>
          <a:prstGeom prst="rect">
            <a:avLst/>
          </a:prstGeom>
          <a:solidFill>
            <a:srgbClr val="000000">
              <a:alpha val="6684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Manual Relabelling into natural and man-made stimuli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297625" y="3681950"/>
            <a:ext cx="4623600" cy="1152300"/>
          </a:xfrm>
          <a:prstGeom prst="rect">
            <a:avLst/>
          </a:prstGeom>
          <a:solidFill>
            <a:srgbClr val="F2DC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142" y="581500"/>
            <a:ext cx="3861332" cy="264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3875" y="154650"/>
            <a:ext cx="3362100" cy="26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991025" y="3236038"/>
            <a:ext cx="2976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RDMs of the image dataset from the deep net</a:t>
            </a:r>
            <a:endParaRPr sz="900"/>
          </a:p>
        </p:txBody>
      </p:sp>
      <p:sp>
        <p:nvSpPr>
          <p:cNvPr id="120" name="Google Shape;120;p17"/>
          <p:cNvSpPr txBox="1"/>
          <p:nvPr/>
        </p:nvSpPr>
        <p:spPr>
          <a:xfrm>
            <a:off x="5424675" y="2757175"/>
            <a:ext cx="287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Correlation differences across the model layers </a:t>
            </a:r>
            <a:endParaRPr sz="900"/>
          </a:p>
        </p:txBody>
      </p:sp>
      <p:sp>
        <p:nvSpPr>
          <p:cNvPr id="121" name="Google Shape;121;p17"/>
          <p:cNvSpPr txBox="1"/>
          <p:nvPr/>
        </p:nvSpPr>
        <p:spPr>
          <a:xfrm>
            <a:off x="165250" y="3635350"/>
            <a:ext cx="4623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Dissimilarity</a:t>
            </a:r>
            <a:r>
              <a:rPr b="1" lang="en" sz="1200"/>
              <a:t> </a:t>
            </a:r>
            <a:r>
              <a:rPr lang="en" sz="1200"/>
              <a:t>between the natural and </a:t>
            </a:r>
            <a:r>
              <a:rPr lang="en" sz="1200"/>
              <a:t>manmade </a:t>
            </a:r>
            <a:r>
              <a:rPr lang="en" sz="1200"/>
              <a:t>images </a:t>
            </a:r>
            <a:r>
              <a:rPr b="1" lang="en" sz="1200"/>
              <a:t>increases </a:t>
            </a:r>
            <a:r>
              <a:rPr lang="en" sz="1200"/>
              <a:t>hierarchically </a:t>
            </a:r>
            <a:r>
              <a:rPr b="1" lang="en" sz="1200"/>
              <a:t>from V1 to IT</a:t>
            </a:r>
            <a:endParaRPr b="1"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Highest dissimilarity in IT</a:t>
            </a:r>
            <a:r>
              <a:rPr lang="en" sz="1200"/>
              <a:t> layer which also is responsible for </a:t>
            </a:r>
            <a:r>
              <a:rPr b="1" lang="en" sz="1200"/>
              <a:t>object recognition </a:t>
            </a:r>
            <a:r>
              <a:rPr lang="en" sz="1200"/>
              <a:t>in the visual cortex</a:t>
            </a:r>
            <a:endParaRPr sz="1200"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6624" y="3080276"/>
            <a:ext cx="2976600" cy="184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317650" y="79900"/>
            <a:ext cx="22821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RESULTS: CORnet-S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26225" y="4834250"/>
            <a:ext cx="129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Kubilius </a:t>
            </a:r>
            <a:r>
              <a:rPr i="1" lang="en" sz="800"/>
              <a:t>et al. </a:t>
            </a:r>
            <a:r>
              <a:rPr lang="en" sz="800"/>
              <a:t>2018</a:t>
            </a:r>
            <a:endParaRPr sz="800"/>
          </a:p>
        </p:txBody>
      </p:sp>
      <p:sp>
        <p:nvSpPr>
          <p:cNvPr id="125" name="Google Shape;125;p17"/>
          <p:cNvSpPr/>
          <p:nvPr/>
        </p:nvSpPr>
        <p:spPr>
          <a:xfrm>
            <a:off x="5868050" y="1929325"/>
            <a:ext cx="561600" cy="538200"/>
          </a:xfrm>
          <a:prstGeom prst="ellipse">
            <a:avLst/>
          </a:prstGeom>
          <a:noFill/>
          <a:ln cap="flat" cmpd="sng" w="76200">
            <a:solidFill>
              <a:srgbClr val="C03D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>
            <a:off x="297625" y="3681950"/>
            <a:ext cx="4623600" cy="1152300"/>
          </a:xfrm>
          <a:prstGeom prst="rect">
            <a:avLst/>
          </a:prstGeom>
          <a:solidFill>
            <a:srgbClr val="F2DC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29" y="575475"/>
            <a:ext cx="4003548" cy="26683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293825" y="111650"/>
            <a:ext cx="3448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RESULTS: fMRI BOLD responses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651025" y="3246950"/>
            <a:ext cx="330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RDMs of the image dataset from BOLD responses</a:t>
            </a:r>
            <a:endParaRPr sz="900"/>
          </a:p>
        </p:txBody>
      </p:sp>
      <p:sp>
        <p:nvSpPr>
          <p:cNvPr id="134" name="Google Shape;134;p18"/>
          <p:cNvSpPr txBox="1"/>
          <p:nvPr/>
        </p:nvSpPr>
        <p:spPr>
          <a:xfrm>
            <a:off x="4905875" y="3086175"/>
            <a:ext cx="337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Correlation differences across the visual areas</a:t>
            </a:r>
            <a:endParaRPr sz="900"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1638"/>
            <a:ext cx="3739600" cy="29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9125" y="3431216"/>
            <a:ext cx="2540250" cy="159400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145225" y="3654075"/>
            <a:ext cx="4623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Dissimilarity </a:t>
            </a:r>
            <a:r>
              <a:rPr lang="en" sz="1200"/>
              <a:t>appears to be </a:t>
            </a:r>
            <a:r>
              <a:rPr b="1" lang="en" sz="1200"/>
              <a:t>uniform </a:t>
            </a:r>
            <a:r>
              <a:rPr lang="en" sz="1200"/>
              <a:t>across all layers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V4, LatOcc</a:t>
            </a:r>
            <a:r>
              <a:rPr lang="en" sz="1200"/>
              <a:t> show correlation </a:t>
            </a:r>
            <a:r>
              <a:rPr b="1" lang="en" sz="1200"/>
              <a:t>differences </a:t>
            </a:r>
            <a:endParaRPr b="1"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Low correlations might be a result of </a:t>
            </a:r>
            <a:r>
              <a:rPr b="1" lang="en" sz="1200"/>
              <a:t>too much noise</a:t>
            </a:r>
            <a:endParaRPr b="1"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Could be addressed by PCA (time constraints)</a:t>
            </a:r>
            <a:endParaRPr sz="1200"/>
          </a:p>
        </p:txBody>
      </p:sp>
      <p:sp>
        <p:nvSpPr>
          <p:cNvPr id="138" name="Google Shape;138;p18"/>
          <p:cNvSpPr/>
          <p:nvPr/>
        </p:nvSpPr>
        <p:spPr>
          <a:xfrm>
            <a:off x="6388025" y="2069875"/>
            <a:ext cx="561600" cy="538200"/>
          </a:xfrm>
          <a:prstGeom prst="ellipse">
            <a:avLst/>
          </a:prstGeom>
          <a:noFill/>
          <a:ln cap="flat" cmpd="sng" w="76200">
            <a:solidFill>
              <a:srgbClr val="B55D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367550" y="352225"/>
            <a:ext cx="20202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Interpretation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2630550" y="2392700"/>
            <a:ext cx="388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Differential representation of the natural and manmade images!</a:t>
            </a:r>
            <a:endParaRPr sz="1000"/>
          </a:p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 b="8558" l="0" r="6261" t="0"/>
          <a:stretch/>
        </p:blipFill>
        <p:spPr>
          <a:xfrm>
            <a:off x="2543625" y="615025"/>
            <a:ext cx="1301700" cy="1777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08395"/>
            <a:ext cx="1301700" cy="13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367550" y="2873425"/>
            <a:ext cx="4904700" cy="19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Open Question:</a:t>
            </a:r>
            <a:endParaRPr sz="12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Does evolution have to play a role in this?</a:t>
            </a:r>
            <a:endParaRPr b="1"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Over the course of evolution, brain might have developed two-distinct systems for their representations.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Further analysis needed </a:t>
            </a:r>
            <a:endParaRPr sz="1100"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t</a:t>
            </a:r>
            <a:r>
              <a:rPr lang="en" sz="1100"/>
              <a:t>o evaluate the contributory role of evolution</a:t>
            </a:r>
            <a:endParaRPr sz="1100"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i</a:t>
            </a:r>
            <a:r>
              <a:rPr lang="en" sz="1100"/>
              <a:t>n  IT (layer) of fMRI data</a:t>
            </a:r>
            <a:endParaRPr sz="1100"/>
          </a:p>
        </p:txBody>
      </p:sp>
      <p:sp>
        <p:nvSpPr>
          <p:cNvPr id="148" name="Google Shape;148;p19"/>
          <p:cNvSpPr txBox="1"/>
          <p:nvPr/>
        </p:nvSpPr>
        <p:spPr>
          <a:xfrm>
            <a:off x="5623100" y="3254275"/>
            <a:ext cx="3171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Comments:</a:t>
            </a:r>
            <a:endParaRPr sz="12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Include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</a:t>
            </a:r>
            <a:r>
              <a:rPr lang="en" sz="1100"/>
              <a:t>rial wise data 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</a:t>
            </a:r>
            <a:r>
              <a:rPr lang="en" sz="1100"/>
              <a:t>ata of other brain regions like IT layer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