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1550" r:id="rId2"/>
    <p:sldId id="1674" r:id="rId3"/>
    <p:sldId id="1675" r:id="rId4"/>
    <p:sldId id="1676" r:id="rId5"/>
    <p:sldId id="1677" r:id="rId6"/>
    <p:sldId id="1688" r:id="rId7"/>
    <p:sldId id="1673" r:id="rId8"/>
    <p:sldId id="1691" r:id="rId9"/>
    <p:sldId id="1692" r:id="rId10"/>
    <p:sldId id="1693" r:id="rId11"/>
    <p:sldId id="1687" r:id="rId12"/>
    <p:sldId id="1694" r:id="rId13"/>
    <p:sldId id="1685" r:id="rId14"/>
    <p:sldId id="1689" r:id="rId15"/>
    <p:sldId id="1690" r:id="rId16"/>
    <p:sldId id="1551" r:id="rId17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446">
          <p15:clr>
            <a:srgbClr val="A4A3A4"/>
          </p15:clr>
        </p15:guide>
        <p15:guide id="3" orient="horz" pos="3850">
          <p15:clr>
            <a:srgbClr val="A4A3A4"/>
          </p15:clr>
        </p15:guide>
        <p15:guide id="4" orient="horz" pos="2128">
          <p15:clr>
            <a:srgbClr val="A4A3A4"/>
          </p15:clr>
        </p15:guide>
        <p15:guide id="5" pos="3872">
          <p15:clr>
            <a:srgbClr val="A4A3A4"/>
          </p15:clr>
        </p15:guide>
        <p15:guide id="6" pos="727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FD_163" initials="B" lastIdx="1" clrIdx="0"/>
  <p:cmAuthor id="2" name="BFD_452" initials="B" lastIdx="2" clrIdx="1"/>
  <p:cmAuthor id="3" name="lantianyi" initials="l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B9BD5"/>
    <a:srgbClr val="FF66CC"/>
    <a:srgbClr val="000000"/>
    <a:srgbClr val="FFFF99"/>
    <a:srgbClr val="5AD65A"/>
    <a:srgbClr val="CDF3CD"/>
    <a:srgbClr val="0000CC"/>
    <a:srgbClr val="FF66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3939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798" y="108"/>
      </p:cViewPr>
      <p:guideLst>
        <p:guide orient="horz" pos="391"/>
        <p:guide pos="446"/>
        <p:guide orient="horz" pos="3850"/>
        <p:guide orient="horz" pos="2128"/>
        <p:guide pos="3872"/>
        <p:guide pos="72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48749-DD28-9442-9004-61D8F5CFAA65}" type="datetimeFigureOut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D5CC1-1D60-D545-9AB6-E147DAF422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53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39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4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0164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243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07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068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38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50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03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17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68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91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044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671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D5CC1-1D60-D545-9AB6-E147DAF4226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307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右下角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2700000">
            <a:off x="286479" y="462678"/>
            <a:ext cx="473277" cy="473277"/>
          </a:xfrm>
          <a:prstGeom prst="rect">
            <a:avLst/>
          </a:prstGeom>
          <a:solidFill>
            <a:srgbClr val="29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980380" y="807261"/>
            <a:ext cx="10658464" cy="0"/>
          </a:xfrm>
          <a:prstGeom prst="line">
            <a:avLst/>
          </a:prstGeom>
          <a:ln w="19050"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81264" y="628980"/>
            <a:ext cx="0" cy="1436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534358" y="545191"/>
            <a:ext cx="0" cy="225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381470" y="703194"/>
            <a:ext cx="0" cy="723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 userDrawn="1"/>
        </p:nvCxnSpPr>
        <p:spPr>
          <a:xfrm>
            <a:off x="589860" y="627470"/>
            <a:ext cx="0" cy="1436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>
            <a:off x="434014" y="691330"/>
            <a:ext cx="0" cy="865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0311360" y="6536377"/>
            <a:ext cx="1905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B6B6B6"/>
                </a:solidFill>
                <a:ea typeface="Lantinghei SC Demibold" charset="-122"/>
                <a:cs typeface="Lantinghei SC Demibold" charset="-122"/>
              </a:rPr>
              <a:t>www.aispeech.com</a:t>
            </a:r>
            <a:endParaRPr lang="zh-CN" altLang="en-US" sz="1200" b="1" dirty="0">
              <a:solidFill>
                <a:srgbClr val="B6B6B6"/>
              </a:solidFill>
              <a:ea typeface="Lantinghei SC Demibold" charset="-122"/>
              <a:cs typeface="Lantinghei SC Demibold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9089201" y="165420"/>
            <a:ext cx="2617852" cy="756000"/>
            <a:chOff x="9089201" y="165420"/>
            <a:chExt cx="2617852" cy="7560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 cstate="print"/>
            <a:srcRect r="11337"/>
            <a:stretch>
              <a:fillRect/>
            </a:stretch>
          </p:blipFill>
          <p:spPr>
            <a:xfrm>
              <a:off x="9089201" y="388149"/>
              <a:ext cx="1471295" cy="37655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10550944" y="197758"/>
              <a:ext cx="273371" cy="697767"/>
            </a:xfrm>
            <a:prstGeom prst="rect">
              <a:avLst/>
            </a:prstGeom>
            <a:noFill/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829484" y="165420"/>
              <a:ext cx="877569" cy="756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7011-408C-4945-961C-575160FBB2F3}" type="datetime1">
              <a:rPr kumimoji="1" lang="zh-CN" altLang="en-US" smtClean="0"/>
              <a:t>2022/7/21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BCED-863A-5A4E-AADF-13B6AC646B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右下角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2700000">
            <a:off x="286479" y="462678"/>
            <a:ext cx="473277" cy="473277"/>
          </a:xfrm>
          <a:prstGeom prst="rect">
            <a:avLst/>
          </a:prstGeom>
          <a:solidFill>
            <a:srgbClr val="29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980380" y="807261"/>
            <a:ext cx="10658464" cy="0"/>
          </a:xfrm>
          <a:prstGeom prst="line">
            <a:avLst/>
          </a:prstGeom>
          <a:ln w="19050"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481264" y="628980"/>
            <a:ext cx="0" cy="1436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534358" y="545191"/>
            <a:ext cx="0" cy="225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381470" y="703194"/>
            <a:ext cx="0" cy="723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 userDrawn="1"/>
        </p:nvCxnSpPr>
        <p:spPr>
          <a:xfrm>
            <a:off x="589860" y="627470"/>
            <a:ext cx="0" cy="1436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>
            <a:off x="434014" y="691330"/>
            <a:ext cx="0" cy="865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9089201" y="165420"/>
            <a:ext cx="2617852" cy="756000"/>
            <a:chOff x="9089201" y="165420"/>
            <a:chExt cx="2617852" cy="7560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 cstate="print"/>
            <a:srcRect r="11337"/>
            <a:stretch>
              <a:fillRect/>
            </a:stretch>
          </p:blipFill>
          <p:spPr>
            <a:xfrm>
              <a:off x="9089201" y="388149"/>
              <a:ext cx="1471295" cy="37655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10550944" y="197758"/>
              <a:ext cx="273371" cy="697767"/>
            </a:xfrm>
            <a:prstGeom prst="rect">
              <a:avLst/>
            </a:prstGeom>
            <a:noFill/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829484" y="165420"/>
              <a:ext cx="877569" cy="756000"/>
            </a:xfrm>
            <a:prstGeom prst="rect">
              <a:avLst/>
            </a:prstGeom>
            <a:noFill/>
          </p:spPr>
        </p:pic>
      </p:grpSp>
      <p:sp>
        <p:nvSpPr>
          <p:cNvPr id="22" name="矩形 21"/>
          <p:cNvSpPr/>
          <p:nvPr userDrawn="1"/>
        </p:nvSpPr>
        <p:spPr>
          <a:xfrm>
            <a:off x="10311360" y="6536377"/>
            <a:ext cx="1905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B6B6B6"/>
                </a:solidFill>
                <a:ea typeface="Lantinghei SC Demibold" charset="-122"/>
                <a:cs typeface="Lantinghei SC Demibold" charset="-122"/>
              </a:rPr>
              <a:t>www.aispeech.com</a:t>
            </a:r>
            <a:endParaRPr lang="zh-CN" altLang="en-US" sz="1200" b="1" dirty="0">
              <a:solidFill>
                <a:srgbClr val="B6B6B6"/>
              </a:solidFill>
              <a:ea typeface="Lantinghei SC Demibold" charset="-122"/>
              <a:cs typeface="Lantinghei SC Demibold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右下角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2700000">
            <a:off x="286479" y="462678"/>
            <a:ext cx="473277" cy="473277"/>
          </a:xfrm>
          <a:prstGeom prst="rect">
            <a:avLst/>
          </a:prstGeom>
          <a:solidFill>
            <a:srgbClr val="297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</a:endParaRPr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980380" y="807261"/>
            <a:ext cx="10658464" cy="0"/>
          </a:xfrm>
          <a:prstGeom prst="line">
            <a:avLst/>
          </a:prstGeom>
          <a:ln w="19050">
            <a:solidFill>
              <a:srgbClr val="B6B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 userDrawn="1"/>
        </p:nvCxnSpPr>
        <p:spPr>
          <a:xfrm>
            <a:off x="481264" y="628980"/>
            <a:ext cx="0" cy="1436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534358" y="545191"/>
            <a:ext cx="0" cy="22597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81470" y="703194"/>
            <a:ext cx="0" cy="723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 userDrawn="1"/>
        </p:nvCxnSpPr>
        <p:spPr>
          <a:xfrm>
            <a:off x="589860" y="627470"/>
            <a:ext cx="0" cy="14369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434014" y="691330"/>
            <a:ext cx="0" cy="865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9089201" y="165420"/>
            <a:ext cx="2617852" cy="756000"/>
            <a:chOff x="9089201" y="165420"/>
            <a:chExt cx="2617852" cy="7560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 cstate="print"/>
            <a:srcRect r="11337"/>
            <a:stretch>
              <a:fillRect/>
            </a:stretch>
          </p:blipFill>
          <p:spPr>
            <a:xfrm>
              <a:off x="9089201" y="388149"/>
              <a:ext cx="1471295" cy="37655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 cstate="print"/>
            <a:srcRect/>
            <a:stretch>
              <a:fillRect/>
            </a:stretch>
          </p:blipFill>
          <p:spPr>
            <a:xfrm>
              <a:off x="10550944" y="197758"/>
              <a:ext cx="273371" cy="697767"/>
            </a:xfrm>
            <a:prstGeom prst="rect">
              <a:avLst/>
            </a:prstGeom>
            <a:noFill/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10829484" y="165420"/>
              <a:ext cx="877569" cy="756000"/>
            </a:xfrm>
            <a:prstGeom prst="rect">
              <a:avLst/>
            </a:prstGeom>
            <a:noFill/>
          </p:spPr>
        </p:pic>
      </p:grpSp>
      <p:sp>
        <p:nvSpPr>
          <p:cNvPr id="20" name="矩形 19"/>
          <p:cNvSpPr/>
          <p:nvPr userDrawn="1"/>
        </p:nvSpPr>
        <p:spPr>
          <a:xfrm>
            <a:off x="10311360" y="6536377"/>
            <a:ext cx="1905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B6B6B6"/>
                </a:solidFill>
                <a:ea typeface="Lantinghei SC Demibold" charset="-122"/>
                <a:cs typeface="Lantinghei SC Demibold" charset="-122"/>
              </a:rPr>
              <a:t>www.aispeech.com</a:t>
            </a:r>
            <a:endParaRPr lang="zh-CN" altLang="en-US" sz="1200" b="1" dirty="0">
              <a:solidFill>
                <a:srgbClr val="B6B6B6"/>
              </a:solidFill>
              <a:ea typeface="Lantinghei SC Demibold" charset="-122"/>
              <a:cs typeface="Lantinghei SC Demibold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右下角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noProof="0" dirty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441960" y="313419"/>
            <a:ext cx="10822941" cy="574516"/>
          </a:xfrm>
        </p:spPr>
        <p:txBody>
          <a:bodyPr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altLang="zh-CN" noProof="0" dirty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2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思必驰机密文件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BECC-7197-4301-BCC6-EF674D6A7B8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思必驰机密文件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899"/>
            <a:ext cx="12197812" cy="6867899"/>
          </a:xfrm>
          <a:prstGeom prst="rect">
            <a:avLst/>
          </a:prstGeom>
        </p:spPr>
      </p:pic>
      <p:cxnSp>
        <p:nvCxnSpPr>
          <p:cNvPr id="7" name="直线连接符 12"/>
          <p:cNvCxnSpPr/>
          <p:nvPr/>
        </p:nvCxnSpPr>
        <p:spPr>
          <a:xfrm>
            <a:off x="885666" y="3599908"/>
            <a:ext cx="5914379" cy="0"/>
          </a:xfrm>
          <a:prstGeom prst="line">
            <a:avLst/>
          </a:prstGeom>
          <a:ln>
            <a:solidFill>
              <a:srgbClr val="414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7588" y="3747436"/>
            <a:ext cx="1937965" cy="3875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t="17929" r="13771" b="19185"/>
          <a:stretch>
            <a:fillRect/>
          </a:stretch>
        </p:blipFill>
        <p:spPr>
          <a:xfrm>
            <a:off x="3709110" y="3648881"/>
            <a:ext cx="1287889" cy="59392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BCED-863A-5A4E-AADF-13B6AC646BEB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5474" y="1736923"/>
            <a:ext cx="8563050" cy="960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265" b="1" dirty="0">
                <a:solidFill>
                  <a:srgbClr val="399C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YT2228 HW Application Notes</a:t>
            </a:r>
            <a:endParaRPr lang="en-US" altLang="zh-CN" sz="2935" dirty="0">
              <a:solidFill>
                <a:srgbClr val="41414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B7EE4BB-1A3A-E38F-47B9-C2232EAF7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382474"/>
              </p:ext>
            </p:extLst>
          </p:nvPr>
        </p:nvGraphicFramePr>
        <p:xfrm>
          <a:off x="4772968" y="1057691"/>
          <a:ext cx="68580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858000" imgH="5219640" progId="PBrush">
                  <p:embed/>
                </p:oleObj>
              </mc:Choice>
              <mc:Fallback>
                <p:oleObj name="Bitmap Image" r:id="rId3" imgW="6858000" imgH="5219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2968" y="1057691"/>
                        <a:ext cx="6858000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D533125-6A44-4708-A7C8-8FC3162D1FA2}"/>
              </a:ext>
            </a:extLst>
          </p:cNvPr>
          <p:cNvSpPr txBox="1"/>
          <p:nvPr/>
        </p:nvSpPr>
        <p:spPr>
          <a:xfrm>
            <a:off x="869131" y="783018"/>
            <a:ext cx="74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YT2228 Mic</a:t>
            </a:r>
            <a:r>
              <a:rPr lang="zh-CN" altLang="en-US" dirty="0">
                <a:solidFill>
                  <a:srgbClr val="0000FF"/>
                </a:solidFill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Mic</a:t>
            </a:r>
            <a:r>
              <a:rPr lang="zh-CN" altLang="en-US" dirty="0">
                <a:solidFill>
                  <a:srgbClr val="0000FF"/>
                </a:solidFill>
              </a:rPr>
              <a:t>偏置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0CE69C-8AED-4B31-BF53-3B0E0D5CA7CC}"/>
              </a:ext>
            </a:extLst>
          </p:cNvPr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338FD7-6B6E-061B-9A26-76DFDDBAD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699" y="1428750"/>
            <a:ext cx="1066800" cy="949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ADE751-B9E5-603A-A49C-AF2FFED58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440" y="3667541"/>
            <a:ext cx="3363291" cy="2786936"/>
          </a:xfrm>
          <a:prstGeom prst="rect">
            <a:avLst/>
          </a:prstGeom>
        </p:spPr>
      </p:pic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F77EF93A-5E4E-B56A-A725-D48AE71B803C}"/>
              </a:ext>
            </a:extLst>
          </p:cNvPr>
          <p:cNvSpPr/>
          <p:nvPr/>
        </p:nvSpPr>
        <p:spPr>
          <a:xfrm>
            <a:off x="1055440" y="1152350"/>
            <a:ext cx="2297360" cy="990775"/>
          </a:xfrm>
          <a:prstGeom prst="wedgeRoundRectCallout">
            <a:avLst>
              <a:gd name="adj1" fmla="val 142242"/>
              <a:gd name="adj2" fmla="val 26914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PC6</a:t>
            </a:r>
            <a:r>
              <a:rPr lang="zh-CN" altLang="en-US" sz="1200" dirty="0"/>
              <a:t>为</a:t>
            </a:r>
            <a:r>
              <a:rPr lang="en-US" altLang="zh-CN" sz="1200" dirty="0"/>
              <a:t>Mic ADC </a:t>
            </a:r>
            <a:r>
              <a:rPr lang="zh-CN" altLang="en-US" sz="1200" dirty="0"/>
              <a:t>输入接口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PC7</a:t>
            </a:r>
            <a:r>
              <a:rPr lang="zh-CN" altLang="en-US" sz="1200" dirty="0"/>
              <a:t>为</a:t>
            </a:r>
            <a:r>
              <a:rPr lang="en-US" altLang="zh-CN" sz="1200" dirty="0"/>
              <a:t>Mic Bias</a:t>
            </a:r>
            <a:r>
              <a:rPr lang="zh-CN" altLang="en-US" sz="1200" dirty="0"/>
              <a:t>输出接口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推荐电路如下，</a:t>
            </a:r>
            <a:r>
              <a:rPr lang="en-US" altLang="zh-CN" sz="1200" dirty="0"/>
              <a:t>AGND</a:t>
            </a:r>
            <a:r>
              <a:rPr lang="zh-CN" altLang="en-US" sz="1200" dirty="0"/>
              <a:t>与</a:t>
            </a:r>
            <a:r>
              <a:rPr lang="en-US" altLang="zh-CN" sz="1200" dirty="0"/>
              <a:t>Pin27 HPVSS</a:t>
            </a:r>
            <a:r>
              <a:rPr lang="zh-CN" altLang="en-US" sz="1200" dirty="0"/>
              <a:t>连接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2033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DC02F3-EA01-EFD0-9976-7361C0AB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1541660"/>
            <a:ext cx="3471694" cy="28899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533125-6A44-4708-A7C8-8FC3162D1FA2}"/>
              </a:ext>
            </a:extLst>
          </p:cNvPr>
          <p:cNvSpPr txBox="1"/>
          <p:nvPr/>
        </p:nvSpPr>
        <p:spPr>
          <a:xfrm>
            <a:off x="923451" y="846499"/>
            <a:ext cx="74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YT2228 Mic</a:t>
            </a:r>
            <a:r>
              <a:rPr lang="zh-CN" altLang="en-US" dirty="0">
                <a:solidFill>
                  <a:srgbClr val="0000FF"/>
                </a:solidFill>
              </a:rPr>
              <a:t>电路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7EF587F-F277-4646-9349-56EEA1D8125E}"/>
              </a:ext>
            </a:extLst>
          </p:cNvPr>
          <p:cNvSpPr/>
          <p:nvPr/>
        </p:nvSpPr>
        <p:spPr>
          <a:xfrm>
            <a:off x="1055440" y="1247257"/>
            <a:ext cx="2211635" cy="1076843"/>
          </a:xfrm>
          <a:prstGeom prst="wedgeRoundRectCallout">
            <a:avLst>
              <a:gd name="adj1" fmla="val 98156"/>
              <a:gd name="adj2" fmla="val 10054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PC6</a:t>
            </a:r>
            <a:r>
              <a:rPr lang="zh-CN" altLang="en-US" sz="1200" dirty="0"/>
              <a:t>为</a:t>
            </a:r>
            <a:r>
              <a:rPr lang="en-US" altLang="zh-CN" sz="1200" dirty="0"/>
              <a:t>Mic ADC </a:t>
            </a:r>
            <a:r>
              <a:rPr lang="zh-CN" altLang="en-US" sz="1200" dirty="0"/>
              <a:t>输入接口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PC7</a:t>
            </a:r>
            <a:r>
              <a:rPr lang="zh-CN" altLang="en-US" sz="1200" dirty="0"/>
              <a:t>为</a:t>
            </a:r>
            <a:r>
              <a:rPr lang="en-US" altLang="zh-CN" sz="1200" dirty="0"/>
              <a:t>Mic Bias</a:t>
            </a:r>
            <a:r>
              <a:rPr lang="zh-CN" altLang="en-US" sz="1200" dirty="0"/>
              <a:t>输出接口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推荐电路如下，</a:t>
            </a:r>
            <a:r>
              <a:rPr lang="en-US" altLang="zh-CN" sz="1200" dirty="0"/>
              <a:t>AGND</a:t>
            </a:r>
            <a:r>
              <a:rPr lang="zh-CN" altLang="en-US" sz="1200" dirty="0"/>
              <a:t>与</a:t>
            </a:r>
            <a:r>
              <a:rPr lang="en-US" altLang="zh-CN" sz="1200" dirty="0"/>
              <a:t>HPVSS</a:t>
            </a:r>
            <a:r>
              <a:rPr lang="zh-CN" altLang="en-US" sz="1200" dirty="0"/>
              <a:t>连接</a:t>
            </a:r>
            <a:endParaRPr lang="en-US" altLang="zh-CN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A18E4C-9512-4827-97D3-73FDCC799D54}"/>
              </a:ext>
            </a:extLst>
          </p:cNvPr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F215A8-9FB6-42D6-FA1F-ECE9A4EF6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614" y="1674997"/>
            <a:ext cx="1311845" cy="116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3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1BDCE3D-8610-97AF-686A-74DF660F0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04285"/>
              </p:ext>
            </p:extLst>
          </p:nvPr>
        </p:nvGraphicFramePr>
        <p:xfrm>
          <a:off x="1747838" y="769938"/>
          <a:ext cx="8696325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696160" imgH="5315040" progId="PBrush">
                  <p:embed/>
                </p:oleObj>
              </mc:Choice>
              <mc:Fallback>
                <p:oleObj name="Bitmap Image" r:id="rId3" imgW="8696160" imgH="5315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838" y="769938"/>
                        <a:ext cx="8696325" cy="531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D533125-6A44-4708-A7C8-8FC3162D1FA2}"/>
              </a:ext>
            </a:extLst>
          </p:cNvPr>
          <p:cNvSpPr txBox="1"/>
          <p:nvPr/>
        </p:nvSpPr>
        <p:spPr>
          <a:xfrm>
            <a:off x="964381" y="802599"/>
            <a:ext cx="74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YT2228 </a:t>
            </a:r>
            <a:r>
              <a:rPr lang="zh-CN" altLang="en-US" dirty="0">
                <a:solidFill>
                  <a:srgbClr val="0000FF"/>
                </a:solidFill>
              </a:rPr>
              <a:t>音频输出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0CE69C-8AED-4B31-BF53-3B0E0D5CA7CC}"/>
              </a:ext>
            </a:extLst>
          </p:cNvPr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C4FAA5-583C-458B-B8DF-DB69EE271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126" y="2719734"/>
            <a:ext cx="1385887" cy="1147762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B06A6A8C-62E0-680D-1408-FBBCB8F45014}"/>
              </a:ext>
            </a:extLst>
          </p:cNvPr>
          <p:cNvSpPr/>
          <p:nvPr/>
        </p:nvSpPr>
        <p:spPr>
          <a:xfrm>
            <a:off x="9173383" y="1120425"/>
            <a:ext cx="2475692" cy="822675"/>
          </a:xfrm>
          <a:prstGeom prst="wedgeRoundRectCallout">
            <a:avLst>
              <a:gd name="adj1" fmla="val -57248"/>
              <a:gd name="adj2" fmla="val 12437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DACR(</a:t>
            </a:r>
            <a:r>
              <a:rPr lang="zh-CN" altLang="en-US" sz="1200" dirty="0"/>
              <a:t>与</a:t>
            </a:r>
            <a:r>
              <a:rPr lang="en-US" altLang="zh-CN" sz="1200" dirty="0"/>
              <a:t>PB11</a:t>
            </a:r>
            <a:r>
              <a:rPr lang="zh-CN" altLang="en-US" sz="1200" dirty="0"/>
              <a:t>连接</a:t>
            </a:r>
            <a:r>
              <a:rPr lang="en-US" altLang="zh-CN" sz="1200" dirty="0"/>
              <a:t>)</a:t>
            </a:r>
            <a:r>
              <a:rPr lang="zh-CN" altLang="en-US" sz="1200" dirty="0"/>
              <a:t>，</a:t>
            </a:r>
            <a:r>
              <a:rPr lang="en-US" altLang="zh-CN" sz="1200" dirty="0"/>
              <a:t>DARL</a:t>
            </a:r>
            <a:r>
              <a:rPr lang="zh-CN" altLang="en-US" sz="1200" dirty="0"/>
              <a:t>为音频输出；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音频功放推荐电路如下页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9675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BFD515-923E-372E-1BAD-7D65D626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265" y="1813555"/>
            <a:ext cx="7289801" cy="32308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533125-6A44-4708-A7C8-8FC3162D1FA2}"/>
              </a:ext>
            </a:extLst>
          </p:cNvPr>
          <p:cNvSpPr txBox="1"/>
          <p:nvPr/>
        </p:nvSpPr>
        <p:spPr>
          <a:xfrm>
            <a:off x="923451" y="846499"/>
            <a:ext cx="74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YT2228 </a:t>
            </a:r>
            <a:r>
              <a:rPr lang="zh-CN" altLang="en-US" dirty="0">
                <a:solidFill>
                  <a:srgbClr val="0000FF"/>
                </a:solidFill>
              </a:rPr>
              <a:t>音频功放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7EF587F-F277-4646-9349-56EEA1D8125E}"/>
              </a:ext>
            </a:extLst>
          </p:cNvPr>
          <p:cNvSpPr/>
          <p:nvPr/>
        </p:nvSpPr>
        <p:spPr>
          <a:xfrm>
            <a:off x="9124396" y="4129321"/>
            <a:ext cx="1896029" cy="1051412"/>
          </a:xfrm>
          <a:prstGeom prst="wedgeRoundRectCallout">
            <a:avLst>
              <a:gd name="adj1" fmla="val -201699"/>
              <a:gd name="adj2" fmla="val -11466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在设计中，客户可自行选择功放及喇叭的规格</a:t>
            </a:r>
            <a:endParaRPr lang="en-US" altLang="zh-CN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B1579F-1A15-429A-8788-8FBA215138BA}"/>
              </a:ext>
            </a:extLst>
          </p:cNvPr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17511C3-B7FB-441D-AC62-937A0D8FF4A3}"/>
              </a:ext>
            </a:extLst>
          </p:cNvPr>
          <p:cNvSpPr/>
          <p:nvPr/>
        </p:nvSpPr>
        <p:spPr>
          <a:xfrm>
            <a:off x="923451" y="4129320"/>
            <a:ext cx="2149486" cy="1051413"/>
          </a:xfrm>
          <a:prstGeom prst="wedgeRoundRectCallout">
            <a:avLst>
              <a:gd name="adj1" fmla="val 30984"/>
              <a:gd name="adj2" fmla="val -13306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在</a:t>
            </a:r>
            <a:r>
              <a:rPr lang="en-US" altLang="zh-CN" sz="1200" dirty="0"/>
              <a:t>SDK</a:t>
            </a:r>
            <a:r>
              <a:rPr lang="zh-CN" altLang="en-US" sz="1200" dirty="0"/>
              <a:t>中默认</a:t>
            </a:r>
            <a:r>
              <a:rPr lang="en-US" altLang="zh-CN" sz="1200" dirty="0"/>
              <a:t>PB11</a:t>
            </a:r>
            <a:r>
              <a:rPr lang="zh-CN" altLang="en-US" sz="1200" dirty="0"/>
              <a:t>为功放控制管脚，</a:t>
            </a:r>
            <a:r>
              <a:rPr lang="en-US" altLang="zh-CN" sz="1200" dirty="0"/>
              <a:t>DACR</a:t>
            </a:r>
            <a:r>
              <a:rPr lang="zh-CN" altLang="en-US" sz="1200" dirty="0"/>
              <a:t>设为高阻态；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SDK</a:t>
            </a:r>
            <a:r>
              <a:rPr lang="zh-CN" altLang="en-US" sz="1200" dirty="0"/>
              <a:t>默认音频输出为</a:t>
            </a:r>
            <a:r>
              <a:rPr lang="en-US" altLang="zh-CN" sz="1200" dirty="0"/>
              <a:t>DACL</a:t>
            </a:r>
          </a:p>
        </p:txBody>
      </p:sp>
    </p:spTree>
    <p:extLst>
      <p:ext uri="{BB962C8B-B14F-4D97-AF65-F5344CB8AC3E}">
        <p14:creationId xmlns:p14="http://schemas.microsoft.com/office/powerpoint/2010/main" val="239373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533125-6A44-4708-A7C8-8FC3162D1FA2}"/>
              </a:ext>
            </a:extLst>
          </p:cNvPr>
          <p:cNvSpPr txBox="1"/>
          <p:nvPr/>
        </p:nvSpPr>
        <p:spPr>
          <a:xfrm>
            <a:off x="950612" y="959667"/>
            <a:ext cx="74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YT2228 SDK</a:t>
            </a:r>
            <a:r>
              <a:rPr lang="zh-CN" altLang="en-US" dirty="0">
                <a:solidFill>
                  <a:srgbClr val="0000FF"/>
                </a:solidFill>
              </a:rPr>
              <a:t>资源限定及可以调整的</a:t>
            </a:r>
            <a:r>
              <a:rPr lang="en-US" altLang="zh-CN" dirty="0">
                <a:solidFill>
                  <a:srgbClr val="0000FF"/>
                </a:solidFill>
              </a:rPr>
              <a:t>IO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FBBE28-7E5B-5CAC-8FC8-AA1D79FF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91" y="1247775"/>
            <a:ext cx="4813742" cy="53495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336BA5-83D6-4CF9-AC5D-84B24BBDFF68}"/>
              </a:ext>
            </a:extLst>
          </p:cNvPr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B0EF099E-10BF-8C58-DD69-ED1D14DECABD}"/>
              </a:ext>
            </a:extLst>
          </p:cNvPr>
          <p:cNvSpPr/>
          <p:nvPr/>
        </p:nvSpPr>
        <p:spPr>
          <a:xfrm>
            <a:off x="6609796" y="5419726"/>
            <a:ext cx="1896029" cy="600074"/>
          </a:xfrm>
          <a:prstGeom prst="wedgeRoundRectCallout">
            <a:avLst>
              <a:gd name="adj1" fmla="val -111274"/>
              <a:gd name="adj2" fmla="val -678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在设计中，如需使用</a:t>
            </a:r>
            <a:r>
              <a:rPr lang="en-US" altLang="zh-CN" sz="1200" dirty="0"/>
              <a:t>SDK</a:t>
            </a:r>
            <a:r>
              <a:rPr lang="zh-CN" altLang="en-US" sz="1200" dirty="0"/>
              <a:t>不可变动接口，请与深聪技术沟通；</a:t>
            </a:r>
            <a:endParaRPr lang="en-US" altLang="zh-CN" sz="12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7CE5CD0-2B34-A04F-1224-4C1AF76B7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279685"/>
              </p:ext>
            </p:extLst>
          </p:nvPr>
        </p:nvGraphicFramePr>
        <p:xfrm>
          <a:off x="6545326" y="1290533"/>
          <a:ext cx="5123793" cy="389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858000" imgH="5219640" progId="PBrush">
                  <p:embed/>
                </p:oleObj>
              </mc:Choice>
              <mc:Fallback>
                <p:oleObj name="Bitmap Image" r:id="rId4" imgW="6858000" imgH="5219640" progId="PBrus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B7EE4BB-1A3A-E38F-47B9-C2232EAF7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5326" y="1290533"/>
                        <a:ext cx="5123793" cy="3899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70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533125-6A44-4708-A7C8-8FC3162D1FA2}"/>
              </a:ext>
            </a:extLst>
          </p:cNvPr>
          <p:cNvSpPr txBox="1"/>
          <p:nvPr/>
        </p:nvSpPr>
        <p:spPr>
          <a:xfrm>
            <a:off x="950612" y="959667"/>
            <a:ext cx="74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YT2228 Layout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336BA5-83D6-4CF9-AC5D-84B24BBDFF68}"/>
              </a:ext>
            </a:extLst>
          </p:cNvPr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9C65CE7-6FEF-5141-EBCB-F32186C704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7547"/>
              </p:ext>
            </p:extLst>
          </p:nvPr>
        </p:nvGraphicFramePr>
        <p:xfrm>
          <a:off x="498887" y="1633401"/>
          <a:ext cx="8429897" cy="4346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192120" imgH="6286680" progId="PBrush">
                  <p:embed/>
                </p:oleObj>
              </mc:Choice>
              <mc:Fallback>
                <p:oleObj name="Bitmap Image" r:id="rId3" imgW="12192120" imgH="6286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887" y="1633401"/>
                        <a:ext cx="8429897" cy="4346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13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9899"/>
            <a:ext cx="12197812" cy="68678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5414" y="2073236"/>
            <a:ext cx="2561920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265" b="1" dirty="0">
                <a:solidFill>
                  <a:srgbClr val="399C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cxnSp>
        <p:nvCxnSpPr>
          <p:cNvPr id="7" name="直线连接符 12"/>
          <p:cNvCxnSpPr/>
          <p:nvPr/>
        </p:nvCxnSpPr>
        <p:spPr>
          <a:xfrm>
            <a:off x="911424" y="3599908"/>
            <a:ext cx="4742401" cy="0"/>
          </a:xfrm>
          <a:prstGeom prst="line">
            <a:avLst/>
          </a:prstGeom>
          <a:ln>
            <a:solidFill>
              <a:srgbClr val="4141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7588" y="3747436"/>
            <a:ext cx="1937965" cy="3875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t="17929" r="13771" b="19185"/>
          <a:stretch>
            <a:fillRect/>
          </a:stretch>
        </p:blipFill>
        <p:spPr>
          <a:xfrm>
            <a:off x="3709110" y="3648881"/>
            <a:ext cx="1287889" cy="59392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BCED-863A-5A4E-AADF-13B6AC646BEB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FC0273-0DBA-4289-9205-66EC994681AA}"/>
              </a:ext>
            </a:extLst>
          </p:cNvPr>
          <p:cNvSpPr txBox="1"/>
          <p:nvPr/>
        </p:nvSpPr>
        <p:spPr>
          <a:xfrm>
            <a:off x="880476" y="782618"/>
            <a:ext cx="5128858" cy="4306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x-none" altLang="zh-CN" sz="1400" b="1" dirty="0">
                <a:ea typeface="微软雅黑" panose="020B0503020204020204" pitchFamily="34" charset="-122"/>
              </a:rPr>
              <a:t>CPU</a:t>
            </a:r>
            <a:endParaRPr lang="zh-CN" altLang="zh-CN" sz="1400" b="1" dirty="0"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32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位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DSP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FPU (Hardware Float Point Unit)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高达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240MHz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可编程处理器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64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向量中断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级别中断优先级</a:t>
            </a:r>
            <a:endParaRPr lang="en-US" altLang="zh-CN" sz="1200" dirty="0"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lvl="0" algn="just">
              <a:lnSpc>
                <a:spcPct val="150000"/>
              </a:lnSpc>
            </a:pPr>
            <a:r>
              <a:rPr lang="x-none" altLang="zh-CN" sz="1400" b="1" dirty="0">
                <a:effectLst/>
                <a:ea typeface="微软雅黑" panose="020B0503020204020204" pitchFamily="34" charset="-122"/>
              </a:rPr>
              <a:t>DSP </a:t>
            </a:r>
            <a:endParaRPr lang="zh-CN" altLang="zh-CN" sz="1200" dirty="0">
              <a:effectLst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BT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音频的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SBC,AAC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音频解码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BT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电话的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mSBC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语音编解码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MP2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MP3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WMA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APE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FLAC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AAC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MP4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M4A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WAV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AIF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AIFC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音频解码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语音处理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PLC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回声抵消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抑制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(AEC,AES)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单模拟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MIC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环境噪声消除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(ENC)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多频段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DRC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压缩器 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30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频段 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EQ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配置语音效果</a:t>
            </a:r>
            <a:endParaRPr lang="zh-CN" altLang="zh-CN" sz="1200" dirty="0">
              <a:effectLst/>
              <a:latin typeface="Times New Roman" panose="02020603050405020304" pitchFamily="18" charset="0"/>
              <a:ea typeface="Microsoft YaHei Light" panose="020B0502040204020203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D9E88B-855E-42E9-B713-B6968C37D751}"/>
              </a:ext>
            </a:extLst>
          </p:cNvPr>
          <p:cNvSpPr txBox="1"/>
          <p:nvPr/>
        </p:nvSpPr>
        <p:spPr>
          <a:xfrm>
            <a:off x="6398275" y="778110"/>
            <a:ext cx="4663425" cy="513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400" b="1" dirty="0">
                <a:ea typeface="微软雅黑" panose="020B0503020204020204" pitchFamily="34" charset="-122"/>
              </a:rPr>
              <a:t>外设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一个全速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USB 2.0 OTG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控制器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四个多功能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16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位定时器，支持捕获和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PWM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三个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16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位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PWM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发生器用于电机驱动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三个全双工基本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UART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UART0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UART1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DMA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两个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SPI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接口支持主机模式和设备模式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一个硬件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IIC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接口，支持主机模式和设备模式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内置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Cap Sense Key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控制器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10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位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ADC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模拟采样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所有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GPIO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支持外部唤醒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中断</a:t>
            </a:r>
          </a:p>
          <a:p>
            <a:pPr algn="just">
              <a:lnSpc>
                <a:spcPct val="150000"/>
              </a:lnSpc>
            </a:pPr>
            <a:r>
              <a:rPr lang="x-none" altLang="zh-CN" sz="1400" b="1" dirty="0">
                <a:ea typeface="微软雅黑" panose="020B0503020204020204" pitchFamily="34" charset="-122"/>
              </a:rPr>
              <a:t>PMU</a:t>
            </a:r>
            <a:endParaRPr lang="zh-CN" altLang="zh-CN" sz="1400" b="1" dirty="0"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用于内部数字和模拟电路电源的低压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LDO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软件关闭模式下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3ua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电流消耗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内置的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LDO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I/O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，蓝牙和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Flash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SRAM 192KB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Flash 1MB/2MB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VBAT 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范围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2.2V -5.5V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VDDIO 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范围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2.2V -3.6V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9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9C5A44-0032-43F4-ACCA-48B1EC595565}"/>
              </a:ext>
            </a:extLst>
          </p:cNvPr>
          <p:cNvSpPr txBox="1"/>
          <p:nvPr/>
        </p:nvSpPr>
        <p:spPr>
          <a:xfrm>
            <a:off x="880476" y="782618"/>
            <a:ext cx="5128858" cy="2598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ea typeface="微软雅黑" panose="020B0503020204020204" pitchFamily="34" charset="-122"/>
              </a:rPr>
              <a:t>蓝牙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支持蓝牙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V5.3 +BR+ EDR +BLE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规范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满足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class2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class3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输送功率的要求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GFSK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l-GR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π/4 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DQPSK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所有数据包类型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提供最大发射功率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+6dbm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接收器最小灵敏度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-90dBm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快速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ADC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增强动态范围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a2dp 1.3.2\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avctp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1.4\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avdtp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1.3\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avrcp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1.6.2\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hfp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1.8 \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spp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1.2\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rfcomm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1.1\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pnp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1.3\hid 1.1.1\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sdp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core5.3\l2cap core 5.3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1EE432-848C-4E05-A791-DDF4C21EB618}"/>
              </a:ext>
            </a:extLst>
          </p:cNvPr>
          <p:cNvSpPr txBox="1"/>
          <p:nvPr/>
        </p:nvSpPr>
        <p:spPr>
          <a:xfrm>
            <a:off x="6398275" y="775930"/>
            <a:ext cx="6096000" cy="315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400" b="1" dirty="0">
                <a:ea typeface="微软雅黑" panose="020B0503020204020204" pitchFamily="34" charset="-122"/>
              </a:rPr>
              <a:t> </a:t>
            </a:r>
            <a:r>
              <a:rPr lang="x-none" altLang="zh-CN" sz="1400" b="1" dirty="0">
                <a:ea typeface="微软雅黑" panose="020B0503020204020204" pitchFamily="34" charset="-122"/>
              </a:rPr>
              <a:t>Audio Codec</a:t>
            </a:r>
            <a:endParaRPr lang="zh-CN" altLang="zh-CN" sz="1400" b="1" dirty="0"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两通道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16-bit DAC, SNR &gt;= 95dB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三通道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16-bit ADC , SNR &gt;= 90dB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采样率支持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8Hz/11.025KHz/16KHz/22.05KHz/24KHz/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32KHz/44.1KHz/48KHz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一个模拟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MIC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放大器，内置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MIC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偏置发生器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路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PDM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数字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MIC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输入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三通道立体声模拟多路复用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DAC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路径上支持无输出电容模式，单端和差分模式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"/>
            </a:pP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支持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16ohm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32ohm</a:t>
            </a:r>
            <a:r>
              <a:rPr lang="zh-CN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扬声器</a:t>
            </a:r>
          </a:p>
        </p:txBody>
      </p:sp>
    </p:spTree>
    <p:extLst>
      <p:ext uri="{BB962C8B-B14F-4D97-AF65-F5344CB8AC3E}">
        <p14:creationId xmlns:p14="http://schemas.microsoft.com/office/powerpoint/2010/main" val="22722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F5209C-A59F-4E23-8CF5-4C0A3ADC8613}"/>
              </a:ext>
            </a:extLst>
          </p:cNvPr>
          <p:cNvSpPr txBox="1"/>
          <p:nvPr/>
        </p:nvSpPr>
        <p:spPr>
          <a:xfrm>
            <a:off x="880476" y="830725"/>
            <a:ext cx="4533496" cy="3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Pin Definition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A39588-A93A-44E7-AFC2-A550B8C43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99" y="1440000"/>
            <a:ext cx="6507956" cy="492204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4EBAA52-92CF-EEBC-1C32-E44C3C56B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955" y="1439999"/>
            <a:ext cx="4199845" cy="31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5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F5209C-A59F-4E23-8CF5-4C0A3ADC8613}"/>
              </a:ext>
            </a:extLst>
          </p:cNvPr>
          <p:cNvSpPr txBox="1"/>
          <p:nvPr/>
        </p:nvSpPr>
        <p:spPr>
          <a:xfrm>
            <a:off x="880476" y="830725"/>
            <a:ext cx="4533496" cy="3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Pin Definition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6087FC-0710-4FE8-8BE8-F778806D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1440000"/>
            <a:ext cx="6515100" cy="49577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4E63BEA-F7EA-97D1-C995-C14E4223D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100" y="1499267"/>
            <a:ext cx="4164343" cy="31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F5209C-A59F-4E23-8CF5-4C0A3ADC8613}"/>
              </a:ext>
            </a:extLst>
          </p:cNvPr>
          <p:cNvSpPr txBox="1"/>
          <p:nvPr/>
        </p:nvSpPr>
        <p:spPr>
          <a:xfrm>
            <a:off x="880476" y="830725"/>
            <a:ext cx="4533496" cy="3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ea typeface="微软雅黑" panose="020B0503020204020204" pitchFamily="34" charset="-122"/>
              </a:rPr>
              <a:t>Pin Definition</a:t>
            </a:r>
            <a:endParaRPr lang="zh-CN" altLang="en-US" sz="1400" b="1" dirty="0"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5B904F-3C40-40EA-BD79-9055EDD78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00" y="1440000"/>
            <a:ext cx="6507956" cy="41719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2A6B79B-679D-E6A3-FCB8-A81A10D74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956" y="1439999"/>
            <a:ext cx="4239221" cy="316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5E49921-EF3E-CA78-8985-315259A9B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1362"/>
              </p:ext>
            </p:extLst>
          </p:nvPr>
        </p:nvGraphicFramePr>
        <p:xfrm>
          <a:off x="1550670" y="1152350"/>
          <a:ext cx="87249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724960" imgH="5438880" progId="PBrush">
                  <p:embed/>
                </p:oleObj>
              </mc:Choice>
              <mc:Fallback>
                <p:oleObj name="Bitmap Image" r:id="rId3" imgW="8724960" imgH="5438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0670" y="1152350"/>
                        <a:ext cx="8724900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D533125-6A44-4708-A7C8-8FC3162D1FA2}"/>
              </a:ext>
            </a:extLst>
          </p:cNvPr>
          <p:cNvSpPr txBox="1"/>
          <p:nvPr/>
        </p:nvSpPr>
        <p:spPr>
          <a:xfrm>
            <a:off x="869131" y="783018"/>
            <a:ext cx="74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YT2228 </a:t>
            </a:r>
            <a:r>
              <a:rPr lang="zh-CN" altLang="en-US" dirty="0">
                <a:solidFill>
                  <a:srgbClr val="0000FF"/>
                </a:solidFill>
              </a:rPr>
              <a:t>电源及</a:t>
            </a:r>
            <a:r>
              <a:rPr lang="en-US" altLang="zh-CN" dirty="0">
                <a:solidFill>
                  <a:srgbClr val="0000FF"/>
                </a:solidFill>
              </a:rPr>
              <a:t>GND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AGND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533AD95-63F7-4C6F-B44E-94AB078BB812}"/>
              </a:ext>
            </a:extLst>
          </p:cNvPr>
          <p:cNvSpPr/>
          <p:nvPr/>
        </p:nvSpPr>
        <p:spPr>
          <a:xfrm flipH="1">
            <a:off x="8545904" y="1056522"/>
            <a:ext cx="3024992" cy="863350"/>
          </a:xfrm>
          <a:prstGeom prst="wedgeRoundRectCallout">
            <a:avLst>
              <a:gd name="adj1" fmla="val 125160"/>
              <a:gd name="adj2" fmla="val 600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IOVDD</a:t>
            </a:r>
            <a:r>
              <a:rPr lang="zh-CN" altLang="en-US" sz="1200" dirty="0"/>
              <a:t>由内部</a:t>
            </a:r>
            <a:r>
              <a:rPr lang="en-US" altLang="zh-CN" sz="1200" dirty="0"/>
              <a:t>LDO</a:t>
            </a:r>
            <a:r>
              <a:rPr lang="zh-CN" altLang="en-US" sz="1200" dirty="0"/>
              <a:t>提供，输出电压可调</a:t>
            </a:r>
            <a:r>
              <a:rPr lang="en-US" altLang="zh-CN" sz="1200" dirty="0"/>
              <a:t>,</a:t>
            </a:r>
            <a:r>
              <a:rPr lang="zh-CN" altLang="en-US" sz="1200" dirty="0"/>
              <a:t>需增加</a:t>
            </a:r>
            <a:r>
              <a:rPr lang="en-US" altLang="zh-CN" sz="1200" dirty="0"/>
              <a:t>1uF</a:t>
            </a:r>
            <a:r>
              <a:rPr lang="zh-CN" altLang="en-US" sz="1200" dirty="0"/>
              <a:t>退耦电容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BT_AVDD</a:t>
            </a:r>
            <a:r>
              <a:rPr lang="zh-CN" altLang="en-US" sz="1200" dirty="0"/>
              <a:t>由内部</a:t>
            </a:r>
            <a:r>
              <a:rPr lang="en-US" altLang="zh-CN" sz="1200" dirty="0"/>
              <a:t>LDO</a:t>
            </a:r>
            <a:r>
              <a:rPr lang="zh-CN" altLang="en-US" sz="1200" dirty="0"/>
              <a:t>提供，需增加</a:t>
            </a:r>
            <a:r>
              <a:rPr lang="en-US" altLang="zh-CN" sz="1200" dirty="0"/>
              <a:t>1uF</a:t>
            </a:r>
            <a:r>
              <a:rPr lang="zh-CN" altLang="en-US" sz="1200" dirty="0"/>
              <a:t>退耦电容</a:t>
            </a:r>
            <a:endParaRPr lang="en-US" altLang="zh-CN" sz="1200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7EF587F-F277-4646-9349-56EEA1D8125E}"/>
              </a:ext>
            </a:extLst>
          </p:cNvPr>
          <p:cNvSpPr/>
          <p:nvPr/>
        </p:nvSpPr>
        <p:spPr>
          <a:xfrm>
            <a:off x="1053941" y="4268847"/>
            <a:ext cx="2203609" cy="1970028"/>
          </a:xfrm>
          <a:prstGeom prst="wedgeRoundRectCallout">
            <a:avLst>
              <a:gd name="adj1" fmla="val 91600"/>
              <a:gd name="adj2" fmla="val -9686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当</a:t>
            </a:r>
            <a:r>
              <a:rPr lang="en-US" altLang="zh-CN" sz="1200" dirty="0"/>
              <a:t>VBAT</a:t>
            </a:r>
            <a:r>
              <a:rPr lang="zh-CN" altLang="en-US" sz="1200" dirty="0"/>
              <a:t>接锂电池时，</a:t>
            </a:r>
            <a:r>
              <a:rPr lang="en-US" altLang="zh-CN" sz="1200" dirty="0"/>
              <a:t>VPWR/PB5</a:t>
            </a:r>
            <a:r>
              <a:rPr lang="zh-CN" altLang="en-US" sz="1200" dirty="0"/>
              <a:t>为充电口，经芯片内部向</a:t>
            </a:r>
            <a:r>
              <a:rPr lang="en-US" altLang="zh-CN" sz="1200" dirty="0"/>
              <a:t>VBAT</a:t>
            </a:r>
            <a:r>
              <a:rPr lang="zh-CN" altLang="en-US" sz="1200" dirty="0"/>
              <a:t>充电，充电参数软件可调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VPWR/PB5</a:t>
            </a:r>
            <a:r>
              <a:rPr lang="zh-CN" altLang="en-US" sz="1200" dirty="0"/>
              <a:t>也可为</a:t>
            </a:r>
            <a:r>
              <a:rPr lang="en-US" altLang="zh-CN" sz="1200" dirty="0"/>
              <a:t>GPIO PB5</a:t>
            </a:r>
            <a:r>
              <a:rPr lang="zh-CN" altLang="en-US" sz="1200" dirty="0"/>
              <a:t>，可承受高电压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VPWR/PB5</a:t>
            </a:r>
            <a:r>
              <a:rPr lang="zh-CN" altLang="en-US" sz="1200" dirty="0"/>
              <a:t>默认为</a:t>
            </a:r>
            <a:r>
              <a:rPr lang="en-US" altLang="zh-CN" sz="1200" dirty="0"/>
              <a:t>Logo</a:t>
            </a:r>
            <a:r>
              <a:rPr lang="zh-CN" altLang="en-US" sz="1200" dirty="0"/>
              <a:t>打印口</a:t>
            </a:r>
            <a:endParaRPr lang="en-US" altLang="zh-CN" sz="1200" dirty="0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7353C39-F632-4AFF-8F5D-C645FA60C0C5}"/>
              </a:ext>
            </a:extLst>
          </p:cNvPr>
          <p:cNvSpPr/>
          <p:nvPr/>
        </p:nvSpPr>
        <p:spPr>
          <a:xfrm flipH="1">
            <a:off x="8545904" y="2073379"/>
            <a:ext cx="3024992" cy="339340"/>
          </a:xfrm>
          <a:prstGeom prst="wedgeRoundRectCallout">
            <a:avLst>
              <a:gd name="adj1" fmla="val 80803"/>
              <a:gd name="adj2" fmla="val 27326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AGND</a:t>
            </a:r>
            <a:r>
              <a:rPr lang="zh-CN" altLang="en-US" sz="1200" dirty="0"/>
              <a:t>与</a:t>
            </a:r>
            <a:r>
              <a:rPr lang="en-US" altLang="zh-CN" sz="1200" dirty="0"/>
              <a:t>GND</a:t>
            </a:r>
            <a:r>
              <a:rPr lang="zh-CN" altLang="en-US" sz="1200" dirty="0"/>
              <a:t>单点连接，参考如下</a:t>
            </a:r>
            <a:endParaRPr lang="en-US" altLang="zh-CN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0CE69C-8AED-4B31-BF53-3B0E0D5CA7CC}"/>
              </a:ext>
            </a:extLst>
          </p:cNvPr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C4FAA5-583C-458B-B8DF-DB69EE271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126" y="2719734"/>
            <a:ext cx="1385887" cy="1147762"/>
          </a:xfrm>
          <a:prstGeom prst="rect">
            <a:avLst/>
          </a:prstGeom>
        </p:spPr>
      </p:pic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B144AFC3-B5E1-4FC6-B96F-D2E2383AAF67}"/>
              </a:ext>
            </a:extLst>
          </p:cNvPr>
          <p:cNvSpPr/>
          <p:nvPr/>
        </p:nvSpPr>
        <p:spPr>
          <a:xfrm>
            <a:off x="1053942" y="1371815"/>
            <a:ext cx="2046083" cy="1205395"/>
          </a:xfrm>
          <a:prstGeom prst="wedgeRoundRectCallout">
            <a:avLst>
              <a:gd name="adj1" fmla="val 116211"/>
              <a:gd name="adj2" fmla="val 8058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YT2228</a:t>
            </a:r>
            <a:r>
              <a:rPr lang="zh-CN" altLang="en-US" sz="1200" dirty="0"/>
              <a:t>单点供电，范围参考管脚定义，建议纹波优于</a:t>
            </a:r>
            <a:r>
              <a:rPr lang="en-US" altLang="zh-CN" sz="1200" dirty="0"/>
              <a:t>5%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需增加</a:t>
            </a:r>
            <a:r>
              <a:rPr lang="en-US" altLang="zh-CN" sz="1200" dirty="0"/>
              <a:t>4.7uF</a:t>
            </a:r>
            <a:r>
              <a:rPr lang="zh-CN" altLang="en-US" sz="1200" dirty="0"/>
              <a:t>，</a:t>
            </a:r>
            <a:r>
              <a:rPr lang="en-US" altLang="zh-CN" sz="1200" dirty="0"/>
              <a:t>100nF</a:t>
            </a:r>
            <a:r>
              <a:rPr lang="zh-CN" altLang="en-US" sz="1200" dirty="0"/>
              <a:t>退耦电容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6131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CEA639D-4222-FCDF-5E66-20DE703EE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345508"/>
              </p:ext>
            </p:extLst>
          </p:nvPr>
        </p:nvGraphicFramePr>
        <p:xfrm>
          <a:off x="1579245" y="1224308"/>
          <a:ext cx="866775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667720" imgH="5286240" progId="PBrush">
                  <p:embed/>
                </p:oleObj>
              </mc:Choice>
              <mc:Fallback>
                <p:oleObj name="Bitmap Image" r:id="rId3" imgW="8667720" imgH="5286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9245" y="1224308"/>
                        <a:ext cx="8667750" cy="528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D533125-6A44-4708-A7C8-8FC3162D1FA2}"/>
              </a:ext>
            </a:extLst>
          </p:cNvPr>
          <p:cNvSpPr txBox="1"/>
          <p:nvPr/>
        </p:nvSpPr>
        <p:spPr>
          <a:xfrm>
            <a:off x="869131" y="783018"/>
            <a:ext cx="74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YT2228 </a:t>
            </a:r>
            <a:r>
              <a:rPr lang="zh-CN" altLang="en-US" dirty="0">
                <a:solidFill>
                  <a:srgbClr val="0000FF"/>
                </a:solidFill>
              </a:rPr>
              <a:t>晶体，</a:t>
            </a:r>
            <a:r>
              <a:rPr lang="en-US" altLang="zh-CN" dirty="0">
                <a:solidFill>
                  <a:srgbClr val="0000FF"/>
                </a:solidFill>
              </a:rPr>
              <a:t>BT</a:t>
            </a:r>
            <a:r>
              <a:rPr lang="zh-CN" altLang="en-US" dirty="0">
                <a:solidFill>
                  <a:srgbClr val="0000FF"/>
                </a:solidFill>
              </a:rPr>
              <a:t>天线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0CE69C-8AED-4B31-BF53-3B0E0D5CA7CC}"/>
              </a:ext>
            </a:extLst>
          </p:cNvPr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C4FAA5-583C-458B-B8DF-DB69EE271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126" y="2719734"/>
            <a:ext cx="1385887" cy="1147762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47F643A-21DB-DC02-C8E7-9F5D4B5C475E}"/>
              </a:ext>
            </a:extLst>
          </p:cNvPr>
          <p:cNvSpPr/>
          <p:nvPr/>
        </p:nvSpPr>
        <p:spPr>
          <a:xfrm>
            <a:off x="1061633" y="1352550"/>
            <a:ext cx="2046083" cy="2582501"/>
          </a:xfrm>
          <a:prstGeom prst="wedgeRoundRectCallout">
            <a:avLst>
              <a:gd name="adj1" fmla="val 86856"/>
              <a:gd name="adj2" fmla="val 982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YT2228</a:t>
            </a:r>
            <a:r>
              <a:rPr lang="zh-CN" altLang="en-US" sz="1200" dirty="0"/>
              <a:t>提供石英晶体振荡器接口；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晶体频率为</a:t>
            </a:r>
            <a:r>
              <a:rPr lang="en-US" altLang="zh-CN" sz="1200" dirty="0"/>
              <a:t>24MHz</a:t>
            </a:r>
            <a:r>
              <a:rPr lang="zh-CN" altLang="en-US" sz="1200" dirty="0"/>
              <a:t>；当需要应用于蓝牙的场景时，精度至少满足</a:t>
            </a:r>
            <a:r>
              <a:rPr lang="en-US" altLang="zh-CN" sz="1200" dirty="0"/>
              <a:t>20ppm</a:t>
            </a:r>
            <a:r>
              <a:rPr lang="zh-CN" altLang="en-US" sz="1200" dirty="0"/>
              <a:t>；当不使用</a:t>
            </a:r>
            <a:r>
              <a:rPr lang="en-US" altLang="zh-CN" sz="1200" dirty="0"/>
              <a:t>BT</a:t>
            </a:r>
            <a:r>
              <a:rPr lang="zh-CN" altLang="en-US" sz="1200" dirty="0"/>
              <a:t>时，晶体精度可适当降低，需满足</a:t>
            </a:r>
            <a:r>
              <a:rPr lang="en-US" altLang="zh-CN" sz="1200" dirty="0"/>
              <a:t>50ppm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YT2228</a:t>
            </a:r>
            <a:r>
              <a:rPr lang="zh-CN" altLang="en-US" sz="1200" dirty="0"/>
              <a:t>对晶体封装无要求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负载电容根据晶体参数调整</a:t>
            </a:r>
            <a:endParaRPr lang="en-US" altLang="zh-CN" sz="1200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9469AF62-3314-83C5-9A59-6FD631EA93D2}"/>
              </a:ext>
            </a:extLst>
          </p:cNvPr>
          <p:cNvSpPr/>
          <p:nvPr/>
        </p:nvSpPr>
        <p:spPr>
          <a:xfrm>
            <a:off x="9398173" y="1352550"/>
            <a:ext cx="2241518" cy="1147762"/>
          </a:xfrm>
          <a:prstGeom prst="wedgeRoundRectCallout">
            <a:avLst>
              <a:gd name="adj1" fmla="val -100696"/>
              <a:gd name="adj2" fmla="val 2431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YT2228</a:t>
            </a:r>
            <a:r>
              <a:rPr lang="zh-CN" altLang="en-US" sz="1200" dirty="0"/>
              <a:t>可应用</a:t>
            </a:r>
            <a:r>
              <a:rPr lang="en-US" altLang="zh-CN" sz="1200" dirty="0"/>
              <a:t>PCB ant</a:t>
            </a:r>
            <a:r>
              <a:rPr lang="zh-CN" altLang="en-US" sz="1200" dirty="0"/>
              <a:t>，需</a:t>
            </a:r>
            <a:r>
              <a:rPr lang="en-US" altLang="zh-CN" sz="1200" dirty="0"/>
              <a:t>50</a:t>
            </a:r>
            <a:r>
              <a:rPr lang="zh-CN" altLang="en-US" sz="1200" dirty="0"/>
              <a:t>欧姆阻抗控制，天线规格参考相应文档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当不使用</a:t>
            </a:r>
            <a:r>
              <a:rPr lang="en-US" altLang="zh-CN" sz="1200" dirty="0"/>
              <a:t>BT</a:t>
            </a:r>
            <a:r>
              <a:rPr lang="zh-CN" altLang="en-US" sz="1200" dirty="0"/>
              <a:t>功能时，该管脚悬空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76802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65A56E4-9E42-FDC0-FEE9-5E91FDFD6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970958"/>
              </p:ext>
            </p:extLst>
          </p:nvPr>
        </p:nvGraphicFramePr>
        <p:xfrm>
          <a:off x="1762125" y="1045482"/>
          <a:ext cx="866775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667720" imgH="5286240" progId="PBrush">
                  <p:embed/>
                </p:oleObj>
              </mc:Choice>
              <mc:Fallback>
                <p:oleObj name="Bitmap Image" r:id="rId3" imgW="8667720" imgH="5286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1045482"/>
                        <a:ext cx="8667750" cy="528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D533125-6A44-4708-A7C8-8FC3162D1FA2}"/>
              </a:ext>
            </a:extLst>
          </p:cNvPr>
          <p:cNvSpPr txBox="1"/>
          <p:nvPr/>
        </p:nvSpPr>
        <p:spPr>
          <a:xfrm>
            <a:off x="869131" y="783018"/>
            <a:ext cx="747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YT2228 USB</a:t>
            </a:r>
            <a:r>
              <a:rPr lang="zh-CN" altLang="en-US" dirty="0">
                <a:solidFill>
                  <a:srgbClr val="0000FF"/>
                </a:solidFill>
              </a:rPr>
              <a:t>，串口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0CE69C-8AED-4B31-BF53-3B0E0D5CA7CC}"/>
              </a:ext>
            </a:extLst>
          </p:cNvPr>
          <p:cNvSpPr/>
          <p:nvPr/>
        </p:nvSpPr>
        <p:spPr>
          <a:xfrm>
            <a:off x="1055440" y="260648"/>
            <a:ext cx="86755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9788C"/>
                </a:solidFill>
                <a:latin typeface="Lantinghei SC Demibold" charset="-122"/>
                <a:ea typeface="Lantinghei SC Demibold" charset="-122"/>
                <a:cs typeface="Lantinghei SC Demibold" charset="-122"/>
              </a:rPr>
              <a:t>YT2228 HW Application Notes</a:t>
            </a:r>
            <a:endParaRPr lang="zh-CN" altLang="en-US" sz="2000" dirty="0">
              <a:latin typeface="+mj-ea"/>
              <a:cs typeface="Arial Unicode MS" panose="020B0604020202020204" pitchFamily="34" charset="-122"/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27C5610-34BF-6E44-71F8-515D4BBA57B3}"/>
              </a:ext>
            </a:extLst>
          </p:cNvPr>
          <p:cNvSpPr/>
          <p:nvPr/>
        </p:nvSpPr>
        <p:spPr>
          <a:xfrm>
            <a:off x="1053942" y="1152350"/>
            <a:ext cx="2241518" cy="717570"/>
          </a:xfrm>
          <a:prstGeom prst="wedgeRoundRectCallout">
            <a:avLst>
              <a:gd name="adj1" fmla="val 92050"/>
              <a:gd name="adj2" fmla="val 22293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在标准</a:t>
            </a:r>
            <a:r>
              <a:rPr lang="en-US" altLang="zh-CN" sz="1200" dirty="0"/>
              <a:t>SDK</a:t>
            </a:r>
            <a:r>
              <a:rPr lang="zh-CN" altLang="en-US" sz="1200" dirty="0"/>
              <a:t>中，</a:t>
            </a:r>
            <a:r>
              <a:rPr lang="en-US" altLang="zh-CN" sz="1200" dirty="0"/>
              <a:t>PB5</a:t>
            </a:r>
            <a:r>
              <a:rPr lang="zh-CN" altLang="en-US" sz="1200" dirty="0"/>
              <a:t>定义为</a:t>
            </a:r>
            <a:r>
              <a:rPr lang="en-US" altLang="zh-CN" sz="1200" dirty="0"/>
              <a:t> Debug</a:t>
            </a:r>
            <a:r>
              <a:rPr lang="zh-CN" altLang="en-US" sz="1200" dirty="0"/>
              <a:t>串口，建议至少作测试点保留</a:t>
            </a:r>
            <a:endParaRPr lang="en-US" altLang="zh-CN" sz="1200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BA5B5FA-3AB9-AB0E-6590-8E200F9E96DF}"/>
              </a:ext>
            </a:extLst>
          </p:cNvPr>
          <p:cNvSpPr/>
          <p:nvPr/>
        </p:nvSpPr>
        <p:spPr>
          <a:xfrm>
            <a:off x="9398173" y="2858604"/>
            <a:ext cx="2241518" cy="1140791"/>
          </a:xfrm>
          <a:prstGeom prst="wedgeRoundRectCallout">
            <a:avLst>
              <a:gd name="adj1" fmla="val -92854"/>
              <a:gd name="adj2" fmla="val 73404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en-US" altLang="zh-CN" sz="1200" dirty="0"/>
              <a:t>USB</a:t>
            </a:r>
            <a:r>
              <a:rPr lang="zh-CN" altLang="en-US" sz="1200" dirty="0"/>
              <a:t>为</a:t>
            </a:r>
            <a:r>
              <a:rPr lang="en-US" altLang="zh-CN" sz="1200" dirty="0"/>
              <a:t>USB 2.0</a:t>
            </a:r>
            <a:r>
              <a:rPr lang="zh-CN" altLang="en-US" sz="1200" dirty="0"/>
              <a:t>接口，在应用过程中满足</a:t>
            </a:r>
            <a:r>
              <a:rPr lang="en-US" altLang="zh-CN" sz="1200" dirty="0"/>
              <a:t>USB 2.0</a:t>
            </a:r>
            <a:r>
              <a:rPr lang="zh-CN" altLang="en-US" sz="1200" dirty="0"/>
              <a:t>标准即可；</a:t>
            </a:r>
            <a:endParaRPr lang="en-US" altLang="zh-CN" sz="1200" dirty="0"/>
          </a:p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固件升级和烧录会用到本</a:t>
            </a:r>
            <a:r>
              <a:rPr lang="en-US" altLang="zh-CN" sz="1200" dirty="0"/>
              <a:t>USB</a:t>
            </a:r>
            <a:r>
              <a:rPr lang="zh-CN" altLang="en-US" sz="1200" dirty="0"/>
              <a:t>口，建议至少作测试点保留</a:t>
            </a:r>
            <a:endParaRPr lang="en-US" altLang="zh-CN" sz="1200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C02BF8E-9F1B-6FE8-C46A-F223CCF785FC}"/>
              </a:ext>
            </a:extLst>
          </p:cNvPr>
          <p:cNvSpPr/>
          <p:nvPr/>
        </p:nvSpPr>
        <p:spPr>
          <a:xfrm>
            <a:off x="9244771" y="1045082"/>
            <a:ext cx="2241518" cy="717571"/>
          </a:xfrm>
          <a:prstGeom prst="wedgeRoundRectCallout">
            <a:avLst>
              <a:gd name="adj1" fmla="val -97760"/>
              <a:gd name="adj2" fmla="val 27880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80975" indent="-180975">
              <a:buFont typeface="Wingdings" panose="05000000000000000000" pitchFamily="2" charset="2"/>
              <a:buChar char="Ø"/>
            </a:pPr>
            <a:r>
              <a:rPr lang="zh-CN" altLang="en-US" sz="1200" dirty="0"/>
              <a:t>在标准</a:t>
            </a:r>
            <a:r>
              <a:rPr lang="en-US" altLang="zh-CN" sz="1200" dirty="0"/>
              <a:t>SDK</a:t>
            </a:r>
            <a:r>
              <a:rPr lang="zh-CN" altLang="en-US" sz="1200" dirty="0"/>
              <a:t>中，</a:t>
            </a:r>
            <a:r>
              <a:rPr lang="en-US" altLang="zh-CN" sz="1200" dirty="0"/>
              <a:t> PA0</a:t>
            </a:r>
            <a:r>
              <a:rPr lang="zh-CN" altLang="en-US" sz="1200" dirty="0"/>
              <a:t>，</a:t>
            </a:r>
            <a:r>
              <a:rPr lang="en-US" altLang="zh-CN" sz="1200" dirty="0"/>
              <a:t>PA1</a:t>
            </a:r>
            <a:r>
              <a:rPr lang="zh-CN" altLang="en-US" sz="1200" dirty="0"/>
              <a:t>定义为</a:t>
            </a:r>
            <a:r>
              <a:rPr lang="en-US" altLang="zh-CN" sz="1200" dirty="0"/>
              <a:t> </a:t>
            </a:r>
            <a:r>
              <a:rPr lang="zh-CN" altLang="en-US" sz="1200" dirty="0"/>
              <a:t>业务串口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3657669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18988</TotalTime>
  <Words>878</Words>
  <Application>Microsoft Office PowerPoint</Application>
  <PresentationFormat>宽屏</PresentationFormat>
  <Paragraphs>128</Paragraphs>
  <Slides>16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HP Simplified</vt:lpstr>
      <vt:lpstr>Lantinghei SC Demibold</vt:lpstr>
      <vt:lpstr>华文楷体</vt:lpstr>
      <vt:lpstr>微软雅黑</vt:lpstr>
      <vt:lpstr>Arial</vt:lpstr>
      <vt:lpstr>Calibri</vt:lpstr>
      <vt:lpstr>Consolas</vt:lpstr>
      <vt:lpstr>Times New Roman</vt:lpstr>
      <vt:lpstr>Verdana</vt:lpstr>
      <vt:lpstr>Wingdings</vt:lpstr>
      <vt:lpstr>2_Office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shiny_zhu@sina.com</dc:creator>
  <cp:lastModifiedBy>Stone</cp:lastModifiedBy>
  <cp:revision>3434</cp:revision>
  <cp:lastPrinted>2022-04-19T04:06:37Z</cp:lastPrinted>
  <dcterms:created xsi:type="dcterms:W3CDTF">2016-12-22T06:53:00Z</dcterms:created>
  <dcterms:modified xsi:type="dcterms:W3CDTF">2022-07-22T07:32:51Z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