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90" r:id="rId30"/>
    <p:sldId id="291" r:id="rId31"/>
    <p:sldId id="288" r:id="rId32"/>
    <p:sldId id="289" r:id="rId33"/>
    <p:sldId id="292" r:id="rId34"/>
    <p:sldId id="295" r:id="rId35"/>
    <p:sldId id="294" r:id="rId36"/>
    <p:sldId id="293" r:id="rId37"/>
    <p:sldId id="296" r:id="rId38"/>
    <p:sldId id="297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CADA72-9058-4E41-90D1-F5D9BD83DD43}">
          <p14:sldIdLst>
            <p14:sldId id="256"/>
            <p14:sldId id="257"/>
          </p14:sldIdLst>
        </p14:section>
        <p14:section name="1.2" id="{4D856383-2EC0-4954-A479-00F87F2F661A}">
          <p14:sldIdLst>
            <p14:sldId id="258"/>
            <p14:sldId id="259"/>
          </p14:sldIdLst>
        </p14:section>
        <p14:section name="1.3" id="{C46D3BEF-10B6-4A3A-8D2B-85040B1E8BA6}">
          <p14:sldIdLst>
            <p14:sldId id="261"/>
            <p14:sldId id="262"/>
          </p14:sldIdLst>
        </p14:section>
        <p14:section name="1.4" id="{842B7959-2905-49B9-B631-1FD171971B3F}">
          <p14:sldIdLst>
            <p14:sldId id="264"/>
            <p14:sldId id="265"/>
          </p14:sldIdLst>
        </p14:section>
        <p14:section name="1.5" id="{586D7582-D37F-4B6C-A186-BD9E45195100}">
          <p14:sldIdLst>
            <p14:sldId id="266"/>
            <p14:sldId id="267"/>
            <p14:sldId id="268"/>
            <p14:sldId id="269"/>
          </p14:sldIdLst>
        </p14:section>
        <p14:section name="1.6" id="{A7247B29-B0CF-4049-A684-105321123A3A}">
          <p14:sldIdLst>
            <p14:sldId id="270"/>
            <p14:sldId id="272"/>
          </p14:sldIdLst>
        </p14:section>
        <p14:section name="1.7" id="{372EABF1-A629-473F-B458-09056CC66C8A}">
          <p14:sldIdLst>
            <p14:sldId id="273"/>
            <p14:sldId id="274"/>
          </p14:sldIdLst>
        </p14:section>
        <p14:section name="1.8" id="{1CCB6885-2DD8-4429-AE57-1A71893FBFCB}">
          <p14:sldIdLst>
            <p14:sldId id="275"/>
            <p14:sldId id="276"/>
          </p14:sldIdLst>
        </p14:section>
        <p14:section name="1.9" id="{AFB513C3-5E44-4F75-BBB5-0500178A0D89}">
          <p14:sldIdLst>
            <p14:sldId id="277"/>
            <p14:sldId id="278"/>
          </p14:sldIdLst>
        </p14:section>
        <p14:section name="1.10" id="{661B6B74-D127-4E86-8F0D-2D7ED4C269FE}">
          <p14:sldIdLst>
            <p14:sldId id="279"/>
            <p14:sldId id="281"/>
          </p14:sldIdLst>
        </p14:section>
        <p14:section name="1.11" id="{FC0D758E-BD4C-4A76-8ACD-23DE3B844B82}">
          <p14:sldIdLst>
            <p14:sldId id="282"/>
            <p14:sldId id="283"/>
            <p14:sldId id="284"/>
          </p14:sldIdLst>
        </p14:section>
        <p14:section name="1.12" id="{936C2510-C78E-4E6A-9785-69D39F72D254}">
          <p14:sldIdLst>
            <p14:sldId id="285"/>
            <p14:sldId id="286"/>
          </p14:sldIdLst>
        </p14:section>
        <p14:section name="1.13" id="{B07DCA4A-136D-4DC2-AFE6-72165197AD58}">
          <p14:sldIdLst>
            <p14:sldId id="287"/>
          </p14:sldIdLst>
        </p14:section>
        <p14:section name="1.14" id="{2FE8E54E-1906-4AC0-ADCD-F425C289BD40}">
          <p14:sldIdLst>
            <p14:sldId id="290"/>
            <p14:sldId id="291"/>
          </p14:sldIdLst>
        </p14:section>
        <p14:section name="1.15" id="{0ABEF467-9F19-4788-B709-DE55D5FC69EC}">
          <p14:sldIdLst>
            <p14:sldId id="288"/>
            <p14:sldId id="289"/>
          </p14:sldIdLst>
        </p14:section>
        <p14:section name="1.16" id="{6E71ECA6-67E9-42B5-B3D6-F29E9C59FFEE}">
          <p14:sldIdLst>
            <p14:sldId id="292"/>
            <p14:sldId id="295"/>
          </p14:sldIdLst>
        </p14:section>
        <p14:section name="1.17" id="{CD476D83-0D09-4118-B6BD-6E2D04D39CCE}">
          <p14:sldIdLst>
            <p14:sldId id="294"/>
            <p14:sldId id="293"/>
          </p14:sldIdLst>
        </p14:section>
        <p14:section name="1.8" id="{7EFC6296-61FE-4D6B-B9C3-7350201D7953}">
          <p14:sldIdLst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ACA8E-9175-4EF1-82A0-E3CA40002383}" type="datetimeFigureOut">
              <a:rPr lang="de-DE" smtClean="0"/>
              <a:t>25.02.2025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1A323-2387-4976-8D56-6FBABCA9A62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17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1A323-2387-4976-8D56-6FBABCA9A62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9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D6A0B-D969-2B68-D86C-B5EFFF6D7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8C3B7-F339-270F-AC54-DC5E48DDAF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B46490-F54B-6B96-69DD-BAEF16814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80878-9EC6-E331-BC11-FA34191768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1A323-2387-4976-8D56-6FBABCA9A62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4930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27B52-7AB1-B0E9-866F-2F4CC2A23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58AEBB-707D-7B2A-5E1F-9B001C3457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8A54A1-F716-4591-91C4-C8F9457B6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F2634-5E9E-DA5A-4058-051F862218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1A323-2387-4976-8D56-6FBABCA9A625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580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9BFDD-6112-8A95-1C9C-0FD2F6019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776530-99F0-1833-F1E4-018151A824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B43EE3-B132-4790-898A-09DD439CA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73296-8782-BA9D-EB4F-351F9EF1A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1A323-2387-4976-8D56-6FBABCA9A625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215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260F2-8F19-7D45-DC5F-F991226E1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B94E1A-1F10-60E8-906C-805930D93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23A75C-F32F-F66E-DEEE-7F951899D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7D0BA-A77A-FF5A-1F41-D32F1FC9E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1A323-2387-4976-8D56-6FBABCA9A625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071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8585B-19F3-DBB7-B851-D91BD85D8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9B437A-A46A-0073-54BC-E0A572F358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1B7D18-353C-E900-79C1-06849DDAE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4CE0D-223B-E836-69C1-88F5A73847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1A323-2387-4976-8D56-6FBABCA9A625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830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EFF67-0C5E-3374-F453-32274C9C6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2DD019-6985-BCBE-D967-FE9D69A996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A9F0F1-4245-8860-0E7D-78DEF05C7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36770-E6B4-D65C-8118-1358F98A0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1A323-2387-4976-8D56-6FBABCA9A625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898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E5D1D-E4DE-2767-FCB1-DF63EB802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4466CB-A874-C2F5-2CEB-4C6F032E51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A16DF8-F80A-66BF-DB6E-A04A8B6973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85732-CA62-5776-16AA-57514E9B1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1A323-2387-4976-8D56-6FBABCA9A625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237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AA268-9532-9D41-E548-BF8015B60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B59605-E281-4156-5F6B-7D7D3A95A4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D38EAE-1BDB-55B6-0B5C-4ED58BEA5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EFD0F-5E2F-3F8C-3262-11EAA7DCCB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1A323-2387-4976-8D56-6FBABCA9A625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368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01613-3628-660B-A627-4143A47A6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C8B504-DE53-0C83-E827-705E65C104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94750A-481C-D206-818F-3BBFAEE31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E0D6D-0F8B-298B-32F0-BB9411F0A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1A323-2387-4976-8D56-6FBABCA9A625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650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E716C-30D1-0624-C392-7362878A9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D3C399-DA4A-E351-F2F7-2F357462D5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3FABC8-D0CC-276B-8674-64F22C85D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66770-1C67-75CE-784B-A68AC115FC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1A323-2387-4976-8D56-6FBABCA9A625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39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1A323-2387-4976-8D56-6FBABCA9A62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336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844A9-6434-151D-5091-679373AAE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B0F3D9-9EF5-C588-1353-07E835BA14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480238-FECF-A9F5-0D6A-167E33311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461D6-43E3-5E18-CCEA-E14A309B13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1A323-2387-4976-8D56-6FBABCA9A62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747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3C3FA-A0FC-961F-BD38-DA8B67C0D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9024E2-C4AA-A1BF-3EDE-B3E6162D3F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18C384-24B3-2755-F9B3-FBCDED022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AA5AF-7064-6440-99E1-A3E427287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1A323-2387-4976-8D56-6FBABCA9A62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769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9B4A5-0468-3AD1-8A2E-359969FFC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1A41B1-5A35-1C1F-93F4-BB373CCA25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94D14B-E3CE-26BD-7A94-5C98088B7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C75BC-2270-C336-3070-8E503281A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1A323-2387-4976-8D56-6FBABCA9A625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244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9884E-731D-AD29-378B-2B78AC58E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664506-F262-6119-6A03-8A32421931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D37411-140F-DD35-F649-F9A86402B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2EA67-5D6C-E87F-33E5-B557BD0AAB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1A323-2387-4976-8D56-6FBABCA9A62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1779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A4A34-F441-DC95-20F5-CC374F6D0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7B78E7-37DE-B2D9-BF74-EA4E89CBF3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E8E42B-7B77-DF7E-6DB6-F892D517A9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6AA3E-6E9D-2EC2-B0F7-B7894D7CA8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1A323-2387-4976-8D56-6FBABCA9A625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217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13B97-041D-944F-3A16-2E13D3B5F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BC7C1D-BED3-1805-CCD5-9A530F89B3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D9CBD7-FF22-9061-84E3-AC8C0BFD6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8F912-197E-E99C-C0CE-DB7F16AD2F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1A323-2387-4976-8D56-6FBABCA9A62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151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0EDBE-454D-FF9B-236D-BB64C5646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918D19-EEA8-C725-F4EA-4ADF302EC4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615D9B-5DAA-2843-2194-E2A0DC2E5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CDB68-5626-96AD-397C-D473D1FBD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1A323-2387-4976-8D56-6FBABCA9A62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53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0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8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4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8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8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11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7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3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5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5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1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if24b110@technikum-wien.a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0C5547E6-087B-C402-B5CB-DAC2F53078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09" r="756" b="1"/>
          <a:stretch/>
        </p:blipFill>
        <p:spPr>
          <a:xfrm>
            <a:off x="3068" y="-1"/>
            <a:ext cx="12188932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37992A9-1E8C-4E57-B4F4-EE2D38E50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18753-D625-8E2A-FFD3-72A5CB69D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Exercise 1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27B7E-1CB8-77D2-8912-DF5F136B0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7" y="3959936"/>
            <a:ext cx="5040785" cy="172402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BIF2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09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4C2AD8-DB2D-7571-A35F-0993D2613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BAB491-EC4F-C4B5-5CF4-B97A5FF7E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922A6-045D-B68B-61A6-347C785E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Global config</a:t>
            </a: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6A3A1-30BF-73C5-C3B1-8BAB3A532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8" y="2439200"/>
            <a:ext cx="11153213" cy="2199061"/>
          </a:xfrm>
        </p:spPr>
        <p:txBody>
          <a:bodyPr>
            <a:normAutofit/>
          </a:bodyPr>
          <a:lstStyle/>
          <a:p>
            <a:r>
              <a:rPr lang="en-US" sz="2400" b="1" dirty="0"/>
              <a:t>COMMAND</a:t>
            </a:r>
            <a:endParaRPr lang="en-US" sz="1800" dirty="0"/>
          </a:p>
          <a:p>
            <a:r>
              <a:rPr lang="en-US" b="1" i="1" dirty="0"/>
              <a:t>$ git status</a:t>
            </a:r>
          </a:p>
          <a:p>
            <a:r>
              <a:rPr lang="en-US" sz="2400" b="1" dirty="0"/>
              <a:t>Interpretation of result</a:t>
            </a:r>
          </a:p>
          <a:p>
            <a:r>
              <a:rPr lang="en-US" u="sng" dirty="0"/>
              <a:t>Detect dubious ownership</a:t>
            </a:r>
            <a:r>
              <a:rPr lang="en-US" dirty="0"/>
              <a:t>: Due to repository location in external drive</a:t>
            </a:r>
          </a:p>
          <a:p>
            <a:endParaRPr lang="de-DE" sz="1800" b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E00CE37-60B0-5EED-8B34-63F0CFC24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38A1A-B1D1-FF3E-A7E2-738E0B49B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513" y="4826324"/>
            <a:ext cx="9843922" cy="14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2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BF7534-27FF-A576-ADA1-4E8470163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B95459-9507-EE89-5ABA-9EE2D2764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CE679-415B-85F8-4F24-F5E4E57BB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Global config</a:t>
            </a: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49537-6102-63B5-E9AF-81BE9847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8" y="2439200"/>
            <a:ext cx="11153213" cy="2199061"/>
          </a:xfrm>
        </p:spPr>
        <p:txBody>
          <a:bodyPr>
            <a:normAutofit/>
          </a:bodyPr>
          <a:lstStyle/>
          <a:p>
            <a:r>
              <a:rPr lang="en-US" sz="2400" b="1" dirty="0"/>
              <a:t>Solution</a:t>
            </a:r>
          </a:p>
          <a:p>
            <a:r>
              <a:rPr lang="de-DE" dirty="0"/>
              <a:t>Command: </a:t>
            </a:r>
          </a:p>
          <a:p>
            <a:r>
              <a:rPr lang="de-DE" sz="1600" dirty="0"/>
              <a:t>$ </a:t>
            </a: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config</a:t>
            </a:r>
            <a:r>
              <a:rPr lang="de-DE" sz="1600" dirty="0"/>
              <a:t> </a:t>
            </a:r>
            <a:r>
              <a:rPr lang="de-DE" sz="1600" dirty="0" err="1"/>
              <a:t>git</a:t>
            </a:r>
            <a:r>
              <a:rPr lang="de-DE" sz="1600" dirty="0"/>
              <a:t> </a:t>
            </a:r>
            <a:r>
              <a:rPr lang="de-DE" sz="1600" dirty="0" err="1"/>
              <a:t>config</a:t>
            </a:r>
            <a:r>
              <a:rPr lang="de-DE" sz="1600" dirty="0"/>
              <a:t> --global --</a:t>
            </a:r>
            <a:r>
              <a:rPr lang="de-DE" sz="1600" dirty="0" err="1"/>
              <a:t>add</a:t>
            </a:r>
            <a:r>
              <a:rPr lang="de-DE" sz="1600" dirty="0"/>
              <a:t> </a:t>
            </a:r>
            <a:r>
              <a:rPr lang="de-DE" sz="1600" dirty="0" err="1"/>
              <a:t>safe.directory</a:t>
            </a:r>
            <a:r>
              <a:rPr lang="de-DE" sz="1600" dirty="0"/>
              <a:t> 'G:/FHTW/BACHELOR Informatik/SS/</a:t>
            </a:r>
            <a:r>
              <a:rPr lang="de-DE" sz="1600" dirty="0" err="1"/>
              <a:t>konfig</a:t>
            </a:r>
            <a:r>
              <a:rPr lang="de-DE" sz="1600" dirty="0"/>
              <a:t>/exercise1/project1'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5E8558-C6D2-9DB2-74B9-4B7CA00EC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BCBD3-19A0-BFE8-99AC-874EC67CA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74" y="4638261"/>
            <a:ext cx="11257200" cy="67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34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9C26F4-B72E-C92D-3D6E-768380528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384EBEE-24D2-6A3C-9CC3-C3EDB9F56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FB013-3FB9-12CF-1E92-C38C4296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Global config</a:t>
            </a: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A5408-1BFC-D294-6970-128DECFC8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8" y="2439200"/>
            <a:ext cx="11153213" cy="2199061"/>
          </a:xfrm>
        </p:spPr>
        <p:txBody>
          <a:bodyPr>
            <a:normAutofit/>
          </a:bodyPr>
          <a:lstStyle/>
          <a:p>
            <a:r>
              <a:rPr lang="en-US" sz="2400" b="1" dirty="0"/>
              <a:t>Repeating action</a:t>
            </a:r>
            <a:endParaRPr lang="en-US" sz="2400" dirty="0"/>
          </a:p>
          <a:p>
            <a:endParaRPr lang="de-DE" sz="1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7444832-D32D-B815-C7B0-6D7B34092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3469DE-986D-6589-F153-FE6F027EA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3" y="3096569"/>
            <a:ext cx="8510455" cy="137610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5AD04B-B892-AFFF-6D7C-788BC2CDE0F3}"/>
              </a:ext>
            </a:extLst>
          </p:cNvPr>
          <p:cNvSpPr txBox="1">
            <a:spLocks/>
          </p:cNvSpPr>
          <p:nvPr/>
        </p:nvSpPr>
        <p:spPr>
          <a:xfrm>
            <a:off x="623883" y="4638261"/>
            <a:ext cx="11047198" cy="20721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Interpretation of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(master) appears next to directory-path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Git-repository is located on the branch “master”  (Standard-Branch)  &gt;  </a:t>
            </a:r>
            <a:r>
              <a:rPr lang="en-US" i="1" dirty="0"/>
              <a:t>‘On branch master’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Shows that there are no commits yet  &gt;  </a:t>
            </a:r>
            <a:r>
              <a:rPr lang="en-US" i="1" dirty="0"/>
              <a:t>‘No commits yet’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existing changes to commit  &gt; </a:t>
            </a:r>
            <a:r>
              <a:rPr lang="en-US" i="1" dirty="0"/>
              <a:t> ‘nothing to commit’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01821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9009E4-A5B1-86CD-89D7-44AF693E2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45074F0-3577-0DD6-722B-D190F146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5CE88-23E6-5AA7-80B1-3C8D8F25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Put file in the repository</a:t>
            </a:r>
            <a:br>
              <a:rPr lang="en-US" sz="4400" dirty="0"/>
            </a:b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9269C-190C-CD05-D8D0-CDB9E0193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610" y="2152620"/>
            <a:ext cx="10251732" cy="3088362"/>
          </a:xfrm>
        </p:spPr>
        <p:txBody>
          <a:bodyPr anchor="ctr">
            <a:normAutofit/>
          </a:bodyPr>
          <a:lstStyle/>
          <a:p>
            <a:r>
              <a:rPr lang="en-US" sz="2800" b="1" u="sng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P</a:t>
            </a:r>
            <a:r>
              <a:rPr lang="en-US" sz="2800" b="1" i="0" u="sng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ut file in the repository.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Now What are the commands for doing this?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What steps are necessary and what results do you get?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How do you interpret the output?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Where does Git store the files?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7AA0BF-6DF6-8DC4-4080-31FE741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7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EB521E-5069-5121-B10E-D86836F7A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3C218-5315-AEE6-4F28-A46CE48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9689D-2071-665E-F05F-3EF7A3A5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Put file in the repository</a:t>
            </a: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5A224-3AD8-68CB-B298-DD60F3480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439200"/>
            <a:ext cx="6005594" cy="3767328"/>
          </a:xfrm>
        </p:spPr>
        <p:txBody>
          <a:bodyPr>
            <a:normAutofit/>
          </a:bodyPr>
          <a:lstStyle/>
          <a:p>
            <a:r>
              <a:rPr lang="en-US" sz="2400" b="1" dirty="0"/>
              <a:t>COMMAND</a:t>
            </a:r>
            <a:endParaRPr lang="en-US" sz="1800" dirty="0"/>
          </a:p>
          <a:p>
            <a:r>
              <a:rPr lang="en-US" b="1" i="1" dirty="0"/>
              <a:t>$ git add [filename]</a:t>
            </a:r>
          </a:p>
          <a:p>
            <a:r>
              <a:rPr lang="de-DE" sz="2400" b="1" dirty="0" err="1"/>
              <a:t>Steps</a:t>
            </a:r>
            <a:r>
              <a:rPr lang="de-DE" sz="2400" b="1" dirty="0"/>
              <a:t> </a:t>
            </a:r>
            <a:r>
              <a:rPr lang="de-DE" sz="2400" b="1" dirty="0" err="1"/>
              <a:t>adding</a:t>
            </a:r>
            <a:r>
              <a:rPr lang="de-DE" sz="2400" b="1" dirty="0"/>
              <a:t> </a:t>
            </a:r>
            <a:r>
              <a:rPr lang="de-DE" sz="2400" b="1" dirty="0" err="1"/>
              <a:t>file</a:t>
            </a:r>
            <a:r>
              <a:rPr lang="de-DE" sz="2400" b="1" dirty="0"/>
              <a:t> </a:t>
            </a:r>
            <a:r>
              <a:rPr lang="de-DE" sz="2400" b="1" dirty="0" err="1"/>
              <a:t>to</a:t>
            </a:r>
            <a:r>
              <a:rPr lang="de-DE" sz="2400" b="1" dirty="0"/>
              <a:t> </a:t>
            </a:r>
            <a:r>
              <a:rPr lang="de-DE" sz="2400" b="1" dirty="0" err="1"/>
              <a:t>repository</a:t>
            </a:r>
            <a:endParaRPr lang="de-DE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800" dirty="0"/>
              <a:t>File </a:t>
            </a:r>
            <a:r>
              <a:rPr lang="de-DE" sz="1800" dirty="0" err="1"/>
              <a:t>should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inside</a:t>
            </a:r>
            <a:r>
              <a:rPr lang="de-DE" sz="1800" dirty="0"/>
              <a:t> </a:t>
            </a:r>
            <a:r>
              <a:rPr lang="de-DE" sz="1800" dirty="0" err="1"/>
              <a:t>repository</a:t>
            </a:r>
            <a:endParaRPr lang="de-DE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7031475-3BAC-AD85-9807-C2AAE1B3A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15C6AD-63F2-4787-4F2B-8DB2386E3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69" y="6136457"/>
            <a:ext cx="5024422" cy="3886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0CCF9B-9428-5251-422E-ADE51117E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69" y="4459309"/>
            <a:ext cx="5024422" cy="15182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243D17-96C0-5585-8F7F-1E6987AA6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762" y="4982860"/>
            <a:ext cx="5493668" cy="1223668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CACCD9-70A8-0F6D-C482-F84BD94EE42F}"/>
              </a:ext>
            </a:extLst>
          </p:cNvPr>
          <p:cNvSpPr txBox="1">
            <a:spLocks/>
          </p:cNvSpPr>
          <p:nvPr/>
        </p:nvSpPr>
        <p:spPr>
          <a:xfrm>
            <a:off x="6312762" y="2439200"/>
            <a:ext cx="5879238" cy="2377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File is now in Staging-Area – </a:t>
            </a:r>
            <a:r>
              <a:rPr lang="en-US" sz="2000" i="1" dirty="0"/>
              <a:t>Ready to commit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was untracked first – Files that Git does not know about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Status check with </a:t>
            </a:r>
            <a:r>
              <a:rPr lang="en-US" sz="2000" b="1" i="1" dirty="0"/>
              <a:t>$ git status</a:t>
            </a:r>
            <a:endParaRPr lang="de-DE" sz="1800" b="1" dirty="0"/>
          </a:p>
        </p:txBody>
      </p:sp>
    </p:spTree>
    <p:extLst>
      <p:ext uri="{BB962C8B-B14F-4D97-AF65-F5344CB8AC3E}">
        <p14:creationId xmlns:p14="http://schemas.microsoft.com/office/powerpoint/2010/main" val="2603223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8FE7D3-4BB0-6178-74AA-AFE5C3D80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CF6489-CB56-46C4-22F2-DEEED835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8D063-D7A6-D182-6C62-746DD245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SHA1</a:t>
            </a:r>
            <a:br>
              <a:rPr lang="en-US" sz="4400" dirty="0"/>
            </a:b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9E04-F498-9DE2-D1B1-51D285D66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610" y="2152620"/>
            <a:ext cx="10251732" cy="3088362"/>
          </a:xfrm>
        </p:spPr>
        <p:txBody>
          <a:bodyPr anchor="ctr">
            <a:normAutofit/>
          </a:bodyPr>
          <a:lstStyle/>
          <a:p>
            <a:r>
              <a:rPr lang="en-US" sz="2800" b="1" u="sng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You have now created Git Objects</a:t>
            </a:r>
            <a:r>
              <a:rPr lang="en-US" sz="2800" b="1" i="0" u="sng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Which ones (according to the Data Model) and where are they located?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How can you find the SHA1 key of the blob object?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What is the command for this?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95E9652-9C9F-FC37-6AE6-669BC68C6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BA3A32-1042-63B6-25B4-FA1A03D02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6A7CCB-EB87-1316-A8C8-D51AE606A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88131-55C3-817C-B679-73142E49C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SHA1</a:t>
            </a: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4BA57-DE24-4409-216B-6D43DD5B4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439200"/>
            <a:ext cx="6005594" cy="3767328"/>
          </a:xfrm>
        </p:spPr>
        <p:txBody>
          <a:bodyPr>
            <a:normAutofit/>
          </a:bodyPr>
          <a:lstStyle/>
          <a:p>
            <a:r>
              <a:rPr lang="en-US" sz="2400" b="1" dirty="0"/>
              <a:t>COMMAND</a:t>
            </a:r>
            <a:endParaRPr lang="en-US" sz="1800" dirty="0"/>
          </a:p>
          <a:p>
            <a:r>
              <a:rPr lang="en-US" b="1" i="1" dirty="0"/>
              <a:t>$ git ls-files --stage [filename]</a:t>
            </a:r>
          </a:p>
          <a:p>
            <a:r>
              <a:rPr lang="en-US" dirty="0"/>
              <a:t>Lists all files Git is currently tracking</a:t>
            </a:r>
          </a:p>
          <a:p>
            <a:r>
              <a:rPr lang="en-US" dirty="0"/>
              <a:t>--stage is to outputs staging information plus SHA1 hash of object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04B7981-1046-D734-BE71-56B039B7A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0A00D4A-5CE2-F349-4896-68609C01F26E}"/>
              </a:ext>
            </a:extLst>
          </p:cNvPr>
          <p:cNvSpPr txBox="1">
            <a:spLocks/>
          </p:cNvSpPr>
          <p:nvPr/>
        </p:nvSpPr>
        <p:spPr>
          <a:xfrm>
            <a:off x="6312762" y="2439200"/>
            <a:ext cx="5879238" cy="2377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B182D1-842E-5358-C463-5E1DC69FD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69" y="5525695"/>
            <a:ext cx="11153213" cy="82421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F3CF5-E537-C131-056D-709C6166C058}"/>
              </a:ext>
            </a:extLst>
          </p:cNvPr>
          <p:cNvSpPr txBox="1">
            <a:spLocks/>
          </p:cNvSpPr>
          <p:nvPr/>
        </p:nvSpPr>
        <p:spPr>
          <a:xfrm>
            <a:off x="6523463" y="2446941"/>
            <a:ext cx="5147618" cy="299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Blob (Binary Large Object)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Tag</a:t>
            </a:r>
          </a:p>
          <a:p>
            <a:r>
              <a:rPr lang="en-US" sz="2400" b="1" dirty="0"/>
              <a:t>Location: </a:t>
            </a:r>
            <a:r>
              <a:rPr lang="de-DE" sz="2000" dirty="0"/>
              <a:t>.</a:t>
            </a:r>
            <a:r>
              <a:rPr lang="de-DE" sz="2000" dirty="0" err="1"/>
              <a:t>git</a:t>
            </a:r>
            <a:r>
              <a:rPr lang="de-DE" sz="2000" dirty="0"/>
              <a:t>/</a:t>
            </a:r>
            <a:r>
              <a:rPr lang="de-DE" sz="2000" dirty="0" err="1"/>
              <a:t>objects</a:t>
            </a:r>
            <a:r>
              <a:rPr lang="de-DE" sz="2000" dirty="0"/>
              <a:t>/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48618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251B9-7325-D786-999E-262ADFDDC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6AFD-77E5-1B1D-2A02-9E3FFDD1D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Search and output via SHA1</a:t>
            </a:r>
            <a:br>
              <a:rPr lang="en-US" sz="4400" dirty="0"/>
            </a:b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7A7F-002F-6BC9-F0E0-350B2E13B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610" y="2152620"/>
            <a:ext cx="10251732" cy="3088362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How can you output the contents of the file only by specifying the SHA1 key?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What is the command and what options does it provide?</a:t>
            </a:r>
          </a:p>
        </p:txBody>
      </p:sp>
    </p:spTree>
    <p:extLst>
      <p:ext uri="{BB962C8B-B14F-4D97-AF65-F5344CB8AC3E}">
        <p14:creationId xmlns:p14="http://schemas.microsoft.com/office/powerpoint/2010/main" val="2699069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855B67-BF63-2479-8A43-1D3E47059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56A582-22AE-7FB8-0A98-9ECEEB707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2D3BD-573C-9C8A-56D5-5E31F9CB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SHA1</a:t>
            </a: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349E5-84BA-BEFA-1819-756EF739B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439200"/>
            <a:ext cx="6005594" cy="3767328"/>
          </a:xfrm>
        </p:spPr>
        <p:txBody>
          <a:bodyPr>
            <a:normAutofit/>
          </a:bodyPr>
          <a:lstStyle/>
          <a:p>
            <a:r>
              <a:rPr lang="en-US" sz="2400" b="1" dirty="0"/>
              <a:t>COMMAND</a:t>
            </a:r>
            <a:endParaRPr lang="en-US" sz="1800" dirty="0"/>
          </a:p>
          <a:p>
            <a:r>
              <a:rPr lang="en-US" b="1" i="1" dirty="0"/>
              <a:t>$ git cat-file -p &lt;SHA1&gt;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Outputs content of file by specifying SHA1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cat-file: outputs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-p: outputs readable content of specified object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90BB4F-32D9-78AF-243F-7B57A2674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541064B-239E-E9B7-7B23-AB40F3CE90A7}"/>
              </a:ext>
            </a:extLst>
          </p:cNvPr>
          <p:cNvSpPr txBox="1">
            <a:spLocks/>
          </p:cNvSpPr>
          <p:nvPr/>
        </p:nvSpPr>
        <p:spPr>
          <a:xfrm>
            <a:off x="6312762" y="2439200"/>
            <a:ext cx="5879238" cy="2377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8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476452-5FC3-9E41-B500-3DBB31150E45}"/>
              </a:ext>
            </a:extLst>
          </p:cNvPr>
          <p:cNvSpPr txBox="1">
            <a:spLocks/>
          </p:cNvSpPr>
          <p:nvPr/>
        </p:nvSpPr>
        <p:spPr>
          <a:xfrm>
            <a:off x="6523463" y="2446941"/>
            <a:ext cx="5147618" cy="299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Options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215A6-36F0-968F-7D99-F686FA1B7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992" y="2932779"/>
            <a:ext cx="4174777" cy="37673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B1E9AC-2854-1958-BDEC-F77D8DC40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834" y="4939986"/>
            <a:ext cx="6029325" cy="571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D597E8-04D2-8999-98C6-FC99C16147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834" y="5762700"/>
            <a:ext cx="60579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21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453C9-4D1E-AEA4-BA66-820862F21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C123-346C-03C4-500B-AC21FC54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SHA1 Hello World</a:t>
            </a:r>
            <a:br>
              <a:rPr lang="en-US" sz="4400" dirty="0"/>
            </a:b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780B3-2FC9-1B96-0488-E99AA088E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610" y="2152620"/>
            <a:ext cx="10251732" cy="3088362"/>
          </a:xfrm>
        </p:spPr>
        <p:txBody>
          <a:bodyPr anchor="ctr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What is the SHA1 key of the text “Hello World!”?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Do not create a separate file for this!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What is the command for this?</a:t>
            </a:r>
          </a:p>
        </p:txBody>
      </p:sp>
    </p:spTree>
    <p:extLst>
      <p:ext uri="{BB962C8B-B14F-4D97-AF65-F5344CB8AC3E}">
        <p14:creationId xmlns:p14="http://schemas.microsoft.com/office/powerpoint/2010/main" val="426123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3D36D-270F-181F-2C6A-48A74AF5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686800" cy="1463040"/>
          </a:xfrm>
        </p:spPr>
        <p:txBody>
          <a:bodyPr>
            <a:normAutofit/>
          </a:bodyPr>
          <a:lstStyle/>
          <a:p>
            <a:r>
              <a:rPr lang="en-US" sz="4400" dirty="0"/>
              <a:t>Install the Git Bash</a:t>
            </a: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AA3A4-7F93-9694-7FAF-28F78AE5C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273" y="2196992"/>
            <a:ext cx="4934859" cy="3767328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Link</a:t>
            </a:r>
            <a:endParaRPr lang="en-US" sz="2800" dirty="0"/>
          </a:p>
          <a:p>
            <a:r>
              <a:rPr lang="en-US" sz="1800" dirty="0">
                <a:solidFill>
                  <a:srgbClr val="0070C0"/>
                </a:solidFill>
                <a:hlinkClick r:id="rId3"/>
              </a:rPr>
              <a:t>https://git-scm.com/downloads</a:t>
            </a:r>
            <a:endParaRPr lang="en-US" sz="1800" dirty="0">
              <a:solidFill>
                <a:srgbClr val="0070C0"/>
              </a:solidFill>
            </a:endParaRPr>
          </a:p>
          <a:p>
            <a:endParaRPr lang="en-US" sz="1800" dirty="0">
              <a:solidFill>
                <a:srgbClr val="0070C0"/>
              </a:solidFill>
            </a:endParaRPr>
          </a:p>
          <a:p>
            <a:r>
              <a:rPr lang="en-US" sz="2800" b="1" dirty="0"/>
              <a:t>Operating System</a:t>
            </a:r>
            <a:endParaRPr lang="en-US" sz="2800" dirty="0"/>
          </a:p>
          <a:p>
            <a:r>
              <a:rPr lang="en-US" sz="1800" dirty="0"/>
              <a:t>Windows</a:t>
            </a:r>
            <a:endParaRPr lang="de-DE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86458-6DA9-74CB-C507-599D2152B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68" y="2196992"/>
            <a:ext cx="5824873" cy="415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89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07A8C-C910-8F58-B91B-7A2E977C7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06E4-B868-1F17-83E2-2004D89C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SHA1 Hello World</a:t>
            </a: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0C57E-BB40-4062-BAF0-B99ADAC62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8" y="2439200"/>
            <a:ext cx="9567691" cy="3767328"/>
          </a:xfrm>
        </p:spPr>
        <p:txBody>
          <a:bodyPr>
            <a:normAutofit/>
          </a:bodyPr>
          <a:lstStyle/>
          <a:p>
            <a:r>
              <a:rPr lang="en-US" sz="2400" b="1" dirty="0"/>
              <a:t>COMMAND</a:t>
            </a:r>
            <a:endParaRPr lang="en-US" sz="1800" dirty="0"/>
          </a:p>
          <a:p>
            <a:r>
              <a:rPr lang="en-US" b="1" i="1" dirty="0"/>
              <a:t>$ git hash-object [option] &lt;filename&gt;</a:t>
            </a:r>
          </a:p>
          <a:p>
            <a:r>
              <a:rPr lang="en-US" dirty="0"/>
              <a:t>Command to hash text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Echoes text to console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-git hash-object --stdin hashes the standard input of console 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B148152-5DF3-F218-6844-475F66B7C906}"/>
              </a:ext>
            </a:extLst>
          </p:cNvPr>
          <p:cNvSpPr txBox="1">
            <a:spLocks/>
          </p:cNvSpPr>
          <p:nvPr/>
        </p:nvSpPr>
        <p:spPr>
          <a:xfrm>
            <a:off x="6312762" y="2439200"/>
            <a:ext cx="5879238" cy="2377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8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513808-31E9-F3B3-4181-A80456A2B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81" y="5297564"/>
            <a:ext cx="11513190" cy="106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41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17E78-A35F-B97E-7D95-198EE3DA5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B252-5D1F-7806-A096-065BD0F3C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Save Hello World</a:t>
            </a:r>
            <a:br>
              <a:rPr lang="en-US" sz="4400" dirty="0"/>
            </a:b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57D35-9946-3AC0-69F1-942B5D2E6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610" y="2152620"/>
            <a:ext cx="10251732" cy="3088362"/>
          </a:xfrm>
        </p:spPr>
        <p:txBody>
          <a:bodyPr anchor="ctr">
            <a:normAutofit/>
          </a:bodyPr>
          <a:lstStyle/>
          <a:p>
            <a:r>
              <a:rPr lang="en-US" sz="2800" b="1" u="sng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Save the text “Hello World!” in the repository without creating a file for it</a:t>
            </a:r>
            <a:r>
              <a:rPr lang="en-US" sz="2800" b="1" i="0" u="sng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.</a:t>
            </a:r>
            <a:endParaRPr lang="en-US" sz="2800" dirty="0">
              <a:solidFill>
                <a:srgbClr val="343A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  <a:p>
            <a:endParaRPr lang="en-US" sz="2800" dirty="0">
              <a:solidFill>
                <a:srgbClr val="343A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6105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8E1C9B-F5C9-4E08-092C-02778182C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750D0DA-1620-D9D4-B53E-411F11683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14EDA-2A05-DAB7-FA3B-6BCB1B14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Save Hello World</a:t>
            </a: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06330-A722-A7F8-0C8E-5A7DA596F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439200"/>
            <a:ext cx="6005594" cy="3767328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“Hello World!” saved in repository</a:t>
            </a:r>
            <a:endParaRPr lang="en-US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BD7889C-E39E-6408-2684-9DDC93EB5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D680921-D2F3-3CBA-6A2C-978BF8B3B6B7}"/>
              </a:ext>
            </a:extLst>
          </p:cNvPr>
          <p:cNvSpPr txBox="1">
            <a:spLocks/>
          </p:cNvSpPr>
          <p:nvPr/>
        </p:nvSpPr>
        <p:spPr>
          <a:xfrm>
            <a:off x="6312762" y="2439200"/>
            <a:ext cx="5879238" cy="2377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8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65D810-296F-6E89-0F7C-D1DAA6690BC1}"/>
              </a:ext>
            </a:extLst>
          </p:cNvPr>
          <p:cNvSpPr txBox="1">
            <a:spLocks/>
          </p:cNvSpPr>
          <p:nvPr/>
        </p:nvSpPr>
        <p:spPr>
          <a:xfrm>
            <a:off x="6523463" y="2446941"/>
            <a:ext cx="5147618" cy="299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1922EB-D99B-A788-9BCD-D357384DC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20" y="3300078"/>
            <a:ext cx="9525160" cy="7790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B1E348-4141-AE8A-49FE-FD875E12C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156" y="4221031"/>
            <a:ext cx="8009211" cy="230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95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3A665-62D6-973A-6B5F-A9887D057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07DB-EBD9-CED6-9913-A967B510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Blobs</a:t>
            </a:r>
            <a:br>
              <a:rPr lang="en-US" sz="4400" dirty="0"/>
            </a:b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B02B3-0099-F1BB-934B-E8A2E2DF6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610" y="2152620"/>
            <a:ext cx="10251732" cy="3088362"/>
          </a:xfrm>
        </p:spPr>
        <p:txBody>
          <a:bodyPr anchor="ctr">
            <a:normAutofit/>
          </a:bodyPr>
          <a:lstStyle/>
          <a:p>
            <a:r>
              <a:rPr lang="en-US" sz="2800" b="1" u="sng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You have now created the first 2 blob objects in the repository. Now create the first commit object</a:t>
            </a:r>
            <a:r>
              <a:rPr lang="en-US" sz="2800" b="1" i="0" u="sng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Which command do you use it for it?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What options does it offer?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Where are commit objects stored?</a:t>
            </a:r>
          </a:p>
          <a:p>
            <a:endParaRPr lang="en-US" sz="2800" dirty="0">
              <a:solidFill>
                <a:srgbClr val="343A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23970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DC9D6C-EF73-DC49-130A-D3DA00AB2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349BD6-5620-287E-3583-12045ABA7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A820D-50F7-4A70-50CC-12E742F0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Blobs</a:t>
            </a: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1621-0527-3962-1635-67D9DED34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439200"/>
            <a:ext cx="6005594" cy="3767328"/>
          </a:xfrm>
        </p:spPr>
        <p:txBody>
          <a:bodyPr>
            <a:normAutofit/>
          </a:bodyPr>
          <a:lstStyle/>
          <a:p>
            <a:r>
              <a:rPr lang="en-US" sz="2400" b="1" dirty="0"/>
              <a:t>COMMAND</a:t>
            </a:r>
            <a:endParaRPr lang="en-US" sz="1800" dirty="0"/>
          </a:p>
          <a:p>
            <a:r>
              <a:rPr lang="en-US" b="1" i="1" dirty="0"/>
              <a:t>$ git commit –m “[descriptive message]”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-m outputs descriptive message after commit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D17779-D788-C742-3263-8ED7257BB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AC7B6DB-1AB4-CD24-18B1-A8AB0CBBB340}"/>
              </a:ext>
            </a:extLst>
          </p:cNvPr>
          <p:cNvSpPr txBox="1">
            <a:spLocks/>
          </p:cNvSpPr>
          <p:nvPr/>
        </p:nvSpPr>
        <p:spPr>
          <a:xfrm>
            <a:off x="6312762" y="2439200"/>
            <a:ext cx="5879238" cy="2377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8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ACA17E-990B-37ED-FE9F-55BE5BFAAD42}"/>
              </a:ext>
            </a:extLst>
          </p:cNvPr>
          <p:cNvSpPr txBox="1">
            <a:spLocks/>
          </p:cNvSpPr>
          <p:nvPr/>
        </p:nvSpPr>
        <p:spPr>
          <a:xfrm>
            <a:off x="6523463" y="2446941"/>
            <a:ext cx="5147618" cy="299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/>
              <a:t>$git commit without -m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F943E-E58A-2DE6-A1F6-D39318B7A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7" y="2858077"/>
            <a:ext cx="4009970" cy="3932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F73361-2800-0445-7DCF-C1CFC0C62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41" y="3946792"/>
            <a:ext cx="6115050" cy="1343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E81C32-0654-D21C-A88A-59E0DC630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41" y="5462664"/>
            <a:ext cx="6060322" cy="99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74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A0C2D3-DF11-5384-444C-BC1A85F05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509008-D882-020C-BF8D-CF29CA6A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B2F23-AFB6-232C-19B7-2F241C19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Blobs</a:t>
            </a: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A603-7407-CCFF-7922-BD4B66EA5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439200"/>
            <a:ext cx="11153212" cy="3767328"/>
          </a:xfrm>
        </p:spPr>
        <p:txBody>
          <a:bodyPr numCol="1" anchor="t">
            <a:normAutofit/>
          </a:bodyPr>
          <a:lstStyle/>
          <a:p>
            <a:pPr algn="ctr"/>
            <a:r>
              <a:rPr lang="en-US" sz="2400" b="1" dirty="0"/>
              <a:t>Commit stored in: ./git/objects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9925D4D-B436-74A5-97B9-D8818E973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84D6696-B252-5BC8-1B90-F13A474CBF74}"/>
              </a:ext>
            </a:extLst>
          </p:cNvPr>
          <p:cNvSpPr txBox="1">
            <a:spLocks/>
          </p:cNvSpPr>
          <p:nvPr/>
        </p:nvSpPr>
        <p:spPr>
          <a:xfrm>
            <a:off x="6312762" y="2439200"/>
            <a:ext cx="5879238" cy="2377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8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6B479D-6E35-6154-FE4C-33FA1A1ED40E}"/>
              </a:ext>
            </a:extLst>
          </p:cNvPr>
          <p:cNvSpPr txBox="1">
            <a:spLocks/>
          </p:cNvSpPr>
          <p:nvPr/>
        </p:nvSpPr>
        <p:spPr>
          <a:xfrm>
            <a:off x="6523463" y="2446941"/>
            <a:ext cx="5147618" cy="299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DBA28C-CF51-AA51-F90F-D5AD42D08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222" y="2967685"/>
            <a:ext cx="8797556" cy="15097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9E448E-E555-A4BA-9047-A1790F1AF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222" y="4607102"/>
            <a:ext cx="6076950" cy="1914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589DF4-0D3E-158B-93AE-EF2890E07624}"/>
              </a:ext>
            </a:extLst>
          </p:cNvPr>
          <p:cNvSpPr txBox="1"/>
          <p:nvPr/>
        </p:nvSpPr>
        <p:spPr>
          <a:xfrm>
            <a:off x="8204970" y="5379698"/>
            <a:ext cx="303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It’s the 04 directory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2852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036CF-B724-0F0E-C239-EBC3538F0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429F-4E45-AE58-6874-2981E5D74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History output</a:t>
            </a:r>
            <a:br>
              <a:rPr lang="en-US" sz="4400" dirty="0"/>
            </a:b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728A-AEDC-11FF-A74B-8D9997879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610" y="2152620"/>
            <a:ext cx="10251732" cy="3088362"/>
          </a:xfrm>
        </p:spPr>
        <p:txBody>
          <a:bodyPr anchor="ctr">
            <a:normAutofit/>
          </a:bodyPr>
          <a:lstStyle/>
          <a:p>
            <a:r>
              <a:rPr lang="en-US" sz="2800" b="1" u="sng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In order to be able to display the history on the screen, you must use:</a:t>
            </a:r>
            <a:endParaRPr lang="en-US" sz="2800" b="1" i="0" u="sng" dirty="0">
              <a:solidFill>
                <a:srgbClr val="343A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Enter command: git log --graph --decorate --</a:t>
            </a:r>
            <a:r>
              <a:rPr lang="en-US" sz="2800" dirty="0" err="1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oneline</a:t>
            </a: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--all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We don’t type long command </a:t>
            </a:r>
            <a:r>
              <a:rPr lang="en-US" sz="2800" dirty="0" err="1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everytime</a:t>
            </a: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-&gt; new alias(git lol)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What command do you enter for this?</a:t>
            </a:r>
          </a:p>
          <a:p>
            <a:endParaRPr lang="en-US" sz="2800" dirty="0">
              <a:solidFill>
                <a:srgbClr val="343A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87877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979679-8FAD-99E6-900D-DD5122510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AA2556-1066-3799-954A-297CC0AA9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58C8B-7661-7AC7-02EA-69BD0A58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History output</a:t>
            </a: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34F2-45D4-5E3B-4219-AC7197212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439200"/>
            <a:ext cx="8028602" cy="3767328"/>
          </a:xfrm>
        </p:spPr>
        <p:txBody>
          <a:bodyPr>
            <a:normAutofit/>
          </a:bodyPr>
          <a:lstStyle/>
          <a:p>
            <a:r>
              <a:rPr lang="en-US" sz="2400" b="1" dirty="0"/>
              <a:t>COMMAND</a:t>
            </a:r>
            <a:endParaRPr lang="en-US" sz="1800" dirty="0"/>
          </a:p>
          <a:p>
            <a:r>
              <a:rPr lang="en-US" b="1" i="1" dirty="0"/>
              <a:t>$ git config –global alias.&lt;alias-name&gt; “&lt;git-command&gt;</a:t>
            </a:r>
          </a:p>
          <a:p>
            <a:r>
              <a:rPr lang="en-US" dirty="0"/>
              <a:t>Configurates new alias for a git command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FAF5B7-1E5F-603A-9EB7-9A76075CD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AAB863A-91BD-A161-29D1-ED74CB8643A0}"/>
              </a:ext>
            </a:extLst>
          </p:cNvPr>
          <p:cNvSpPr txBox="1">
            <a:spLocks/>
          </p:cNvSpPr>
          <p:nvPr/>
        </p:nvSpPr>
        <p:spPr>
          <a:xfrm>
            <a:off x="6312762" y="2439200"/>
            <a:ext cx="5879238" cy="2377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060A0-574E-9EB9-2D7E-1EF8964CE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337" y="4088752"/>
            <a:ext cx="8518563" cy="818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17EA54-02BB-8E95-5EB6-0E8FF350B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338" y="5050453"/>
            <a:ext cx="8542376" cy="5338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193D49-9AA8-BF56-743B-E30D4BC68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337" y="5693834"/>
            <a:ext cx="8542377" cy="65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30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0ACCB-A141-DB69-168B-AC39379AA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7F8F-9B7E-C967-2C19-FCC65E4D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History</a:t>
            </a:r>
            <a:br>
              <a:rPr lang="en-US" sz="4400" dirty="0"/>
            </a:b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BDFF9-D66F-CEBB-85D1-3670855FD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608" y="1330439"/>
            <a:ext cx="10251732" cy="3088362"/>
          </a:xfrm>
        </p:spPr>
        <p:txBody>
          <a:bodyPr anchor="ctr">
            <a:normAutofit/>
          </a:bodyPr>
          <a:lstStyle/>
          <a:p>
            <a:r>
              <a:rPr lang="en-US" sz="2800" b="1" u="sng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With git lol we can now output the history any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What does the history look like?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D7EF75-64E5-9A0F-6F25-0FA40ADEA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285" y="3762725"/>
            <a:ext cx="8542377" cy="656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91DE52-0537-A5F1-D7AB-4E42A5892482}"/>
              </a:ext>
            </a:extLst>
          </p:cNvPr>
          <p:cNvSpPr txBox="1"/>
          <p:nvPr/>
        </p:nvSpPr>
        <p:spPr>
          <a:xfrm>
            <a:off x="2898599" y="4788897"/>
            <a:ext cx="63917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0460b7e: </a:t>
            </a:r>
            <a:r>
              <a:rPr lang="en-US" dirty="0"/>
              <a:t>hash-value of commit object</a:t>
            </a:r>
          </a:p>
          <a:p>
            <a:endParaRPr lang="en-US" dirty="0"/>
          </a:p>
          <a:p>
            <a:r>
              <a:rPr lang="en-US" b="1" i="1" dirty="0"/>
              <a:t>(HEAD -&gt; master):</a:t>
            </a:r>
            <a:r>
              <a:rPr lang="en-US" dirty="0"/>
              <a:t> HEAD points on master branch</a:t>
            </a:r>
          </a:p>
          <a:p>
            <a:endParaRPr lang="en-US" dirty="0"/>
          </a:p>
          <a:p>
            <a:r>
              <a:rPr lang="en-US" b="1" i="1" dirty="0"/>
              <a:t>Commit successful: </a:t>
            </a:r>
            <a:r>
              <a:rPr lang="en-US" dirty="0"/>
              <a:t>previous commit descriptive message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770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60DAD-CAE3-C866-EABD-C3EBB4377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9FB4-0D50-622F-2AD1-7178D54A0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New file</a:t>
            </a:r>
            <a:br>
              <a:rPr lang="en-US" sz="4400" dirty="0"/>
            </a:b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2D0C9-D0B7-B55A-58B6-A30F444D2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610" y="2152620"/>
            <a:ext cx="10251732" cy="3088362"/>
          </a:xfrm>
        </p:spPr>
        <p:txBody>
          <a:bodyPr anchor="ctr">
            <a:normAutofit/>
          </a:bodyPr>
          <a:lstStyle/>
          <a:p>
            <a:r>
              <a:rPr lang="en-US" sz="2800" b="1" u="sng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In Create another file and add it to the repository. Also create new version of your repository.</a:t>
            </a:r>
            <a:endParaRPr lang="en-US" sz="2800" dirty="0">
              <a:solidFill>
                <a:srgbClr val="343A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2563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A60B8-A7AD-F67C-7643-4D6624A9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The first repository</a:t>
            </a:r>
            <a:br>
              <a:rPr lang="en-US" sz="4400" dirty="0"/>
            </a:b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6AFD0-EF07-DDD0-8913-758AF4DE5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610" y="2152620"/>
            <a:ext cx="10251732" cy="3088362"/>
          </a:xfrm>
        </p:spPr>
        <p:txBody>
          <a:bodyPr anchor="ctr">
            <a:normAutofit/>
          </a:bodyPr>
          <a:lstStyle/>
          <a:p>
            <a:r>
              <a:rPr lang="en-US" sz="2800" b="1" i="0" u="sng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Create the first repository in a folder of your choice.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What is the command for it?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What are the options?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What exactly happens in the process?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39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A2EAA3-EB76-06AD-7FCD-BAC45C12B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24E887-4BE8-2383-F201-5E9691B2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EFDD1-E2B9-7F2E-4F8B-A68B98CD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New file</a:t>
            </a: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EE085-A126-9AA3-EA16-11E602B04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439200"/>
            <a:ext cx="5068119" cy="3767328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New file added to repository and creates new version of repository.</a:t>
            </a:r>
            <a:endParaRPr lang="en-US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10915F5-53EF-C8B0-025D-FF72956E7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C1FF83F-A3C5-1095-D720-F8FCE5120913}"/>
              </a:ext>
            </a:extLst>
          </p:cNvPr>
          <p:cNvSpPr txBox="1">
            <a:spLocks/>
          </p:cNvSpPr>
          <p:nvPr/>
        </p:nvSpPr>
        <p:spPr>
          <a:xfrm>
            <a:off x="6312762" y="2439200"/>
            <a:ext cx="5879238" cy="2377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92FED3-BFB9-85A0-F774-CC55EA99B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364" y="2484464"/>
            <a:ext cx="4972212" cy="36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8215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E0CFF-9289-5161-7ED5-04B3937D1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16CC-C030-0D78-57E4-1AD5AAB8C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Commit object</a:t>
            </a:r>
            <a:br>
              <a:rPr lang="en-US" sz="4400" dirty="0"/>
            </a:b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6B711-0C32-051C-3743-E7538D403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610" y="2351796"/>
            <a:ext cx="10251732" cy="3088362"/>
          </a:xfrm>
        </p:spPr>
        <p:txBody>
          <a:bodyPr anchor="ctr">
            <a:normAutofit fontScale="85000" lnSpcReduction="20000"/>
          </a:bodyPr>
          <a:lstStyle/>
          <a:p>
            <a:endParaRPr lang="en-US" sz="2800" b="1" u="sng" dirty="0">
              <a:solidFill>
                <a:srgbClr val="343A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  <a:p>
            <a:r>
              <a:rPr lang="en-US" sz="2800" b="1" u="sng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Oops, now you have forgotten a file.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Create a third text file and add this file to the repository.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But make sure to that this file still goes into the same version of the history by using the amend command.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Does git create a new commit object?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If so, why?</a:t>
            </a:r>
          </a:p>
          <a:p>
            <a:endParaRPr lang="en-US" sz="2800" dirty="0">
              <a:solidFill>
                <a:srgbClr val="343A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37032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6E0A2A-BC54-0EC9-C734-B1EB02444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6B74D9-2DE9-9670-BAE2-0F974240F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7D0CF-CCED-67E1-3DD4-51AE078E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Commit object</a:t>
            </a: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18457-15ED-BAD8-521D-605F29ABD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8" y="2439200"/>
            <a:ext cx="6086475" cy="2580470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COMMAND</a:t>
            </a:r>
            <a:endParaRPr lang="en-US" sz="1600" dirty="0"/>
          </a:p>
          <a:p>
            <a:r>
              <a:rPr lang="en-US" sz="1800" b="1" i="1" dirty="0"/>
              <a:t>$ git commit --amend –m “[descriptive message]”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way to make quick corrections without creating new commits.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Fixing commit message or adding new changes</a:t>
            </a:r>
          </a:p>
          <a:p>
            <a:endParaRPr lang="en-US" sz="1800" b="1" i="1" dirty="0"/>
          </a:p>
          <a:p>
            <a:endParaRPr lang="en-US" sz="1800" b="1" i="1" dirty="0"/>
          </a:p>
          <a:p>
            <a:endParaRPr lang="en-US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98EC46F-A6FB-11E7-FFFD-7B4A1DFD7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EC3E3F0-3F1B-CA3F-B16E-B698B0F3F767}"/>
              </a:ext>
            </a:extLst>
          </p:cNvPr>
          <p:cNvSpPr txBox="1">
            <a:spLocks/>
          </p:cNvSpPr>
          <p:nvPr/>
        </p:nvSpPr>
        <p:spPr>
          <a:xfrm>
            <a:off x="6312762" y="2439200"/>
            <a:ext cx="5879238" cy="2377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CD0341-1502-E267-C33F-92E8F12E0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050" y="2996049"/>
            <a:ext cx="4866656" cy="335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9B51CC-0AF2-4ECA-9231-BC2B29B1A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791" y="3501320"/>
            <a:ext cx="3305175" cy="6477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82C9AA-A2BB-BA57-7BF2-B6B31569D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17" y="4539902"/>
            <a:ext cx="6048375" cy="1838325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7125436-35C1-A617-ADCC-32E938AE7983}"/>
              </a:ext>
            </a:extLst>
          </p:cNvPr>
          <p:cNvSpPr txBox="1">
            <a:spLocks/>
          </p:cNvSpPr>
          <p:nvPr/>
        </p:nvSpPr>
        <p:spPr>
          <a:xfrm>
            <a:off x="6889466" y="4432138"/>
            <a:ext cx="5033414" cy="14497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Does it create a new commit object?</a:t>
            </a:r>
          </a:p>
          <a:p>
            <a:r>
              <a:rPr lang="en-US" sz="1800" dirty="0"/>
              <a:t>Technically yes, it does but replaces the previous version in the history.</a:t>
            </a:r>
          </a:p>
          <a:p>
            <a:endParaRPr lang="en-US" sz="1800" b="1" i="1" dirty="0"/>
          </a:p>
          <a:p>
            <a:endParaRPr lang="en-US" sz="1800" b="1" i="1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44300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379E9-C24E-9D13-6DE5-8D4562C0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CB13-E09D-88B2-416A-1B0DB7B7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Delete</a:t>
            </a:r>
            <a:br>
              <a:rPr lang="en-US" sz="4400" dirty="0"/>
            </a:b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851B-8651-2CA3-9471-4EBB52463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610" y="2351796"/>
            <a:ext cx="10251732" cy="3088362"/>
          </a:xfrm>
        </p:spPr>
        <p:txBody>
          <a:bodyPr anchor="ctr">
            <a:normAutofit/>
          </a:bodyPr>
          <a:lstStyle/>
          <a:p>
            <a:endParaRPr lang="en-US" sz="2800" b="1" u="sng" dirty="0">
              <a:solidFill>
                <a:srgbClr val="343A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  <a:p>
            <a:r>
              <a:rPr lang="en-US" sz="2800" b="1" u="sng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Delete a file and then restore it using commands.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What command do you use for this?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From where is the file restored?</a:t>
            </a:r>
          </a:p>
          <a:p>
            <a:endParaRPr lang="en-US" sz="2800" dirty="0">
              <a:solidFill>
                <a:srgbClr val="343A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93819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740B73-0941-CD88-A7C8-6F71A4E71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F2BC7D-C0EA-FA02-FA1D-3F88C701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D441B-2F02-C18B-2BC8-A7C6F9B2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Delete</a:t>
            </a: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AB929-E778-D151-0948-4B9D914BB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8" y="2439200"/>
            <a:ext cx="2723273" cy="3825798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COMMAND</a:t>
            </a:r>
            <a:endParaRPr lang="en-US" sz="1600" dirty="0"/>
          </a:p>
          <a:p>
            <a:r>
              <a:rPr lang="en-US" sz="1800" b="1" i="1" dirty="0"/>
              <a:t>$git rm [filename]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Removes file</a:t>
            </a:r>
          </a:p>
          <a:p>
            <a:endParaRPr lang="en-US" sz="1800" b="1" i="1" dirty="0"/>
          </a:p>
          <a:p>
            <a:endParaRPr lang="en-US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9D3AA6-3778-23D2-144B-AE9155926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AB165DF-B357-D498-B011-061F9039D745}"/>
              </a:ext>
            </a:extLst>
          </p:cNvPr>
          <p:cNvSpPr txBox="1">
            <a:spLocks/>
          </p:cNvSpPr>
          <p:nvPr/>
        </p:nvSpPr>
        <p:spPr>
          <a:xfrm>
            <a:off x="6312762" y="2439200"/>
            <a:ext cx="5879238" cy="2377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8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106610-EFDB-69F8-F404-1ED6A740A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20" y="3961619"/>
            <a:ext cx="4982525" cy="390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89B82F-1523-6BF8-9880-8D046C36E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52" y="4618988"/>
            <a:ext cx="4982525" cy="759913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2107319-3F1B-54C4-1E17-CACAD622771A}"/>
              </a:ext>
            </a:extLst>
          </p:cNvPr>
          <p:cNvSpPr txBox="1">
            <a:spLocks/>
          </p:cNvSpPr>
          <p:nvPr/>
        </p:nvSpPr>
        <p:spPr>
          <a:xfrm>
            <a:off x="6903917" y="2439200"/>
            <a:ext cx="4639251" cy="3825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COMMAND</a:t>
            </a:r>
            <a:endParaRPr lang="en-US" sz="1600" dirty="0"/>
          </a:p>
          <a:p>
            <a:r>
              <a:rPr lang="en-US" sz="1800" b="1" i="1" dirty="0"/>
              <a:t>$git checkout -- &lt;file-name&gt;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Restores changes in working directory</a:t>
            </a:r>
          </a:p>
          <a:p>
            <a:endParaRPr lang="en-US" sz="1800" b="1" i="1" dirty="0"/>
          </a:p>
          <a:p>
            <a:endParaRPr lang="en-US" sz="18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F8141D1-3005-9FDD-DE07-760A761F6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917" y="3735140"/>
            <a:ext cx="4982525" cy="4529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A1BCA05-1CBC-2E32-C8FB-D1C810AAF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917" y="4254957"/>
            <a:ext cx="4982525" cy="115401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1743E0-587E-D126-C599-B5A751B2B2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3917" y="5494385"/>
            <a:ext cx="4982525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48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E979E-64AA-1C45-E667-C0453EB29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1A59-7EC1-AA8C-89D1-0AD72AAD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Modify files</a:t>
            </a:r>
            <a:br>
              <a:rPr lang="en-US" sz="4400" dirty="0"/>
            </a:b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4C32-F04A-E15E-972B-E1709826B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610" y="2351796"/>
            <a:ext cx="10251732" cy="3088362"/>
          </a:xfrm>
        </p:spPr>
        <p:txBody>
          <a:bodyPr anchor="ctr">
            <a:normAutofit/>
          </a:bodyPr>
          <a:lstStyle/>
          <a:p>
            <a:endParaRPr lang="en-US" sz="2800" b="1" u="sng" dirty="0">
              <a:solidFill>
                <a:srgbClr val="343A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  <a:p>
            <a:r>
              <a:rPr lang="en-US" sz="2800" b="1" u="sng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Modify the contents of the first file. Display the status in Git.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What does the output look like and how do you interpret it?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How do you commit the changes?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What happens in the repository?</a:t>
            </a:r>
          </a:p>
          <a:p>
            <a:endParaRPr lang="en-US" sz="2800" dirty="0">
              <a:solidFill>
                <a:srgbClr val="343A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44559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0B7BE9-E75D-C3FD-5B4C-67C21934E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366AA4-DF05-4703-E523-EF437CDDB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74134-0BB3-D6DC-6C1C-8D32DC02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Modify files</a:t>
            </a: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634C6-50ED-4FCA-C7FF-BBFA09A88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8" y="2439199"/>
            <a:ext cx="5791846" cy="4418801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200" b="1" dirty="0"/>
              <a:t>Content of text.txt modified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1" dirty="0"/>
              <a:t>$ git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red, it shows, that text.txt got modified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i="1" dirty="0"/>
          </a:p>
          <a:p>
            <a:endParaRPr lang="en-US" sz="1800" b="1" i="1" dirty="0"/>
          </a:p>
          <a:p>
            <a:endParaRPr lang="en-US" sz="1800" b="1" i="1" dirty="0"/>
          </a:p>
          <a:p>
            <a:endParaRPr lang="en-US" sz="1800" b="1" i="1" dirty="0"/>
          </a:p>
          <a:p>
            <a:r>
              <a:rPr lang="en-US" sz="1800" b="1" dirty="0"/>
              <a:t>What happens to repository?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Changes are saved in 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Commit is recorded in repository’s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File’s state is now part of the repository’s commit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b="1" i="1" dirty="0"/>
          </a:p>
          <a:p>
            <a:endParaRPr lang="en-US" sz="1800" b="1" i="1" dirty="0"/>
          </a:p>
          <a:p>
            <a:endParaRPr lang="en-US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18BB8A4-B0E6-6BB9-DBEA-0EF784E46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9C91E40-E85C-AE27-445C-5620797EE3CA}"/>
              </a:ext>
            </a:extLst>
          </p:cNvPr>
          <p:cNvSpPr txBox="1">
            <a:spLocks/>
          </p:cNvSpPr>
          <p:nvPr/>
        </p:nvSpPr>
        <p:spPr>
          <a:xfrm>
            <a:off x="6312762" y="2439200"/>
            <a:ext cx="5879238" cy="2377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800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9BBB29F-4ECB-5213-130B-9A2D3DED7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38" y="3510126"/>
            <a:ext cx="4274463" cy="1566418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00D82D0-ACA8-4C45-1937-2715E96EC849}"/>
              </a:ext>
            </a:extLst>
          </p:cNvPr>
          <p:cNvSpPr txBox="1">
            <a:spLocks/>
          </p:cNvSpPr>
          <p:nvPr/>
        </p:nvSpPr>
        <p:spPr>
          <a:xfrm>
            <a:off x="6656041" y="2439200"/>
            <a:ext cx="5330747" cy="2141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How to commit the changes?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After modifying content of file, add text.txt to repository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Commit the changes</a:t>
            </a:r>
          </a:p>
          <a:p>
            <a:endParaRPr lang="en-US" sz="1800" b="1" i="1" dirty="0"/>
          </a:p>
          <a:p>
            <a:endParaRPr lang="en-US" sz="1800" b="1" i="1" dirty="0"/>
          </a:p>
          <a:p>
            <a:endParaRPr lang="en-US" sz="1800" b="1" i="1" dirty="0"/>
          </a:p>
          <a:p>
            <a:endParaRPr lang="en-US" sz="1800" b="1" i="1" dirty="0"/>
          </a:p>
          <a:p>
            <a:endParaRPr lang="en-US" sz="1800" b="1" i="1" dirty="0"/>
          </a:p>
          <a:p>
            <a:endParaRPr lang="en-US" sz="1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8834A88-3CF7-9469-4447-E6759D84F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603" y="4143665"/>
            <a:ext cx="4371555" cy="260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255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26E12-3A7C-9A0D-45C9-A1E5051F6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ABAD-3EE6-E31A-9320-F8C82B35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Checkout</a:t>
            </a:r>
            <a:br>
              <a:rPr lang="en-US" sz="4400" dirty="0"/>
            </a:b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B8B7B-02E1-066C-D987-70FC73FD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610" y="2351796"/>
            <a:ext cx="10251732" cy="3088362"/>
          </a:xfrm>
        </p:spPr>
        <p:txBody>
          <a:bodyPr anchor="ctr">
            <a:normAutofit fontScale="92500" lnSpcReduction="20000"/>
          </a:bodyPr>
          <a:lstStyle/>
          <a:p>
            <a:endParaRPr lang="en-US" sz="2800" b="1" u="sng" dirty="0">
              <a:solidFill>
                <a:srgbClr val="343A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  <a:p>
            <a:r>
              <a:rPr lang="en-US" sz="2800" b="1" u="sng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Look at the history </a:t>
            </a:r>
            <a:r>
              <a:rPr lang="en-US" sz="2800" b="1" u="sng" dirty="0" err="1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andtry</a:t>
            </a:r>
            <a:r>
              <a:rPr lang="en-US" sz="2800" b="1" u="sng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 to go back to the penultimate version.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Now look at the history again.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What does HEAD mean?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What is main/master?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What other options does the command you just used offer?</a:t>
            </a:r>
          </a:p>
          <a:p>
            <a:endParaRPr lang="en-US" sz="2800" dirty="0">
              <a:solidFill>
                <a:srgbClr val="343A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83162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03BF66-DB7F-457D-48BB-CF803A6FD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5F6C09-FE55-E5FA-2042-E17D0FD4A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8745A-EE7B-7F7E-8AA6-3982C19B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Checkout</a:t>
            </a: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B2ECA-1AD8-B0E5-CF1B-1FEDCDD36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8" y="2439199"/>
            <a:ext cx="5791846" cy="4418801"/>
          </a:xfrm>
        </p:spPr>
        <p:txBody>
          <a:bodyPr anchor="t">
            <a:normAutofit/>
          </a:bodyPr>
          <a:lstStyle/>
          <a:p>
            <a:r>
              <a:rPr lang="en-US" b="1" dirty="0"/>
              <a:t>COMMAN</a:t>
            </a:r>
            <a:r>
              <a:rPr lang="en-US" sz="1800" b="1" dirty="0"/>
              <a:t>D</a:t>
            </a:r>
            <a:endParaRPr lang="en-US" sz="1400" dirty="0"/>
          </a:p>
          <a:p>
            <a:r>
              <a:rPr lang="en-US" sz="1800" b="1" i="1" dirty="0"/>
              <a:t>$ git checkout &lt;SHA1-Key&gt;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b="1" i="1" dirty="0"/>
          </a:p>
          <a:p>
            <a:endParaRPr lang="en-US" sz="1800" b="1" i="1" dirty="0"/>
          </a:p>
          <a:p>
            <a:endParaRPr lang="en-US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0B2C39-D909-060D-DE37-815E413F8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8874D33-3E96-E744-673D-2ACDF3D1EB29}"/>
              </a:ext>
            </a:extLst>
          </p:cNvPr>
          <p:cNvSpPr txBox="1">
            <a:spLocks/>
          </p:cNvSpPr>
          <p:nvPr/>
        </p:nvSpPr>
        <p:spPr>
          <a:xfrm>
            <a:off x="6312762" y="2439200"/>
            <a:ext cx="5879238" cy="2377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800" b="1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A0C9613-18B6-25CD-27D1-400590BBBD3D}"/>
              </a:ext>
            </a:extLst>
          </p:cNvPr>
          <p:cNvSpPr txBox="1">
            <a:spLocks/>
          </p:cNvSpPr>
          <p:nvPr/>
        </p:nvSpPr>
        <p:spPr>
          <a:xfrm>
            <a:off x="6583959" y="2439199"/>
            <a:ext cx="5330747" cy="41698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What happened?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HEAD just moved from the top commit to the one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Next to path-directory, (master) changed to (SHA1 - key) of HEAD current position </a:t>
            </a:r>
          </a:p>
          <a:p>
            <a:r>
              <a:rPr lang="en-US" sz="2000" b="1" dirty="0"/>
              <a:t>What does HEAD mean?</a:t>
            </a:r>
          </a:p>
          <a:p>
            <a:r>
              <a:rPr lang="en-US" sz="1800" dirty="0"/>
              <a:t>It refers the current commit or current branch the user is working on.</a:t>
            </a:r>
          </a:p>
          <a:p>
            <a:r>
              <a:rPr lang="en-US" b="1" dirty="0"/>
              <a:t>What is main/master?</a:t>
            </a:r>
          </a:p>
          <a:p>
            <a:r>
              <a:rPr lang="en-US" sz="1800" dirty="0"/>
              <a:t>It is the default branch in a repository</a:t>
            </a:r>
          </a:p>
          <a:p>
            <a:endParaRPr lang="en-US" sz="1800" b="1" i="1" dirty="0"/>
          </a:p>
          <a:p>
            <a:endParaRPr lang="en-US" sz="1800" b="1" i="1" dirty="0"/>
          </a:p>
          <a:p>
            <a:endParaRPr lang="en-US" sz="1800" b="1" i="1" dirty="0"/>
          </a:p>
          <a:p>
            <a:endParaRPr lang="en-US" sz="1800" b="1" i="1" dirty="0"/>
          </a:p>
          <a:p>
            <a:endParaRPr lang="en-US" sz="1800" b="1" i="1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5B242-D6AB-5247-3EEF-FF1BDD68B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913" y="3244942"/>
            <a:ext cx="4598380" cy="35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6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83511-B6FC-A86B-2009-7E016BCB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The first repository</a:t>
            </a: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F0041-0245-717F-9D57-6ED50BAE5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290" y="2439200"/>
            <a:ext cx="3931468" cy="3767328"/>
          </a:xfrm>
        </p:spPr>
        <p:txBody>
          <a:bodyPr>
            <a:normAutofit/>
          </a:bodyPr>
          <a:lstStyle/>
          <a:p>
            <a:r>
              <a:rPr lang="en-US" sz="2400" b="1" dirty="0"/>
              <a:t>COMMAND</a:t>
            </a:r>
            <a:endParaRPr lang="en-US" sz="1800" dirty="0"/>
          </a:p>
          <a:p>
            <a:r>
              <a:rPr lang="en-US" sz="2400" i="1" dirty="0"/>
              <a:t>$ git </a:t>
            </a:r>
            <a:r>
              <a:rPr lang="en-US" sz="2400" i="1" dirty="0" err="1"/>
              <a:t>init</a:t>
            </a:r>
            <a:r>
              <a:rPr lang="en-US" sz="2400" i="1" dirty="0"/>
              <a:t> [directory]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and </a:t>
            </a:r>
            <a:r>
              <a:rPr lang="de-DE" dirty="0" err="1"/>
              <a:t>initializes</a:t>
            </a:r>
            <a:r>
              <a:rPr lang="de-DE" dirty="0"/>
              <a:t> </a:t>
            </a:r>
            <a:r>
              <a:rPr lang="de-DE" dirty="0" err="1"/>
              <a:t>Git</a:t>
            </a:r>
            <a:r>
              <a:rPr lang="de-DE" dirty="0"/>
              <a:t>-Repository</a:t>
            </a:r>
          </a:p>
          <a:p>
            <a:r>
              <a:rPr lang="en-US" sz="2400" b="1" dirty="0"/>
              <a:t>Other option</a:t>
            </a:r>
          </a:p>
          <a:p>
            <a:r>
              <a:rPr lang="en-US" sz="2000" i="1" dirty="0"/>
              <a:t>$ git </a:t>
            </a:r>
            <a:r>
              <a:rPr lang="en-US" sz="2000" i="1" dirty="0" err="1"/>
              <a:t>init</a:t>
            </a:r>
            <a:endParaRPr lang="en-U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/>
              <a:t>Current folder will be initialized as Git-Repository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F30104-76DC-7153-CE91-38A5E4684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692" y="2514484"/>
            <a:ext cx="7188906" cy="4870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647172-2B36-05A0-0931-AA94701D6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770" y="3400822"/>
            <a:ext cx="6000750" cy="1247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E3110F-A2CE-0DA4-050C-791CBA6B4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232" y="4953384"/>
            <a:ext cx="46958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2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B5325D-0A63-B798-7918-22F0F49BB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7CD1703-0131-54DB-E8DE-2E4C68DE0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6E128-2F72-2B27-AEB3-94575498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Global config</a:t>
            </a:r>
            <a:br>
              <a:rPr lang="en-US" sz="4400" dirty="0"/>
            </a:b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AD16-3543-4664-E4E0-4788F83C1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610" y="2264132"/>
            <a:ext cx="10251732" cy="3088362"/>
          </a:xfrm>
        </p:spPr>
        <p:txBody>
          <a:bodyPr anchor="ctr">
            <a:normAutofit/>
          </a:bodyPr>
          <a:lstStyle/>
          <a:p>
            <a:r>
              <a:rPr lang="en-US" sz="2800" b="1" u="sng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To set up your name and email address one, configure it via git config.</a:t>
            </a:r>
            <a:endParaRPr lang="en-US" sz="2800" b="1" i="0" u="sng" dirty="0">
              <a:solidFill>
                <a:srgbClr val="343A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-apple-system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What is the full command?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What options are there?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Where are global setting stored in Git?</a:t>
            </a:r>
            <a:endParaRPr lang="de-DE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2CD506-1594-2C79-050A-11BFDE784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5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AB6F8F-8E81-044D-DDB8-CA447B13F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453EA-8147-89AA-A187-F71A9DCC0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A671A-9E83-947D-8CB2-6E4DF39B9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Global config</a:t>
            </a: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3FC66-E61C-58C3-5BA5-2ED938EA0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439200"/>
            <a:ext cx="6005594" cy="3767328"/>
          </a:xfrm>
        </p:spPr>
        <p:txBody>
          <a:bodyPr>
            <a:normAutofit/>
          </a:bodyPr>
          <a:lstStyle/>
          <a:p>
            <a:r>
              <a:rPr lang="en-US" sz="2400" b="1" dirty="0"/>
              <a:t>COMMAND</a:t>
            </a:r>
            <a:endParaRPr lang="en-US" sz="1800" dirty="0"/>
          </a:p>
          <a:p>
            <a:r>
              <a:rPr lang="en-US" b="1" i="1" dirty="0"/>
              <a:t>$ git config --global user.name “[name]”</a:t>
            </a:r>
            <a:endParaRPr lang="de-DE" sz="1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1800" dirty="0"/>
              <a:t>user.name = Jaspher</a:t>
            </a:r>
          </a:p>
          <a:p>
            <a:r>
              <a:rPr lang="en-US" b="1" i="1" dirty="0"/>
              <a:t>$ git config --global user.name “[email </a:t>
            </a:r>
            <a:r>
              <a:rPr lang="en-US" b="1" i="1" dirty="0" err="1"/>
              <a:t>adress</a:t>
            </a:r>
            <a:r>
              <a:rPr lang="en-US" b="1" i="1" dirty="0"/>
              <a:t>]”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user.name = </a:t>
            </a:r>
            <a:r>
              <a:rPr lang="de-DE" dirty="0">
                <a:hlinkClick r:id="rId3"/>
              </a:rPr>
              <a:t>if24b110@technikum-wien.at</a:t>
            </a:r>
            <a:endParaRPr lang="de-DE" dirty="0"/>
          </a:p>
          <a:p>
            <a:r>
              <a:rPr lang="en-US" b="1" i="1" dirty="0"/>
              <a:t>$ git config --global --list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Shows </a:t>
            </a:r>
            <a:r>
              <a:rPr lang="de-DE" dirty="0" err="1"/>
              <a:t>entire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global </a:t>
            </a:r>
            <a:r>
              <a:rPr lang="de-DE" dirty="0" err="1"/>
              <a:t>configurations</a:t>
            </a:r>
            <a:endParaRPr lang="de-DE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F5108F-C0F0-EC0B-47D2-6747F9E15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3A7C0-0FE9-DB69-CB53-846D0DDAE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940" y="2515267"/>
            <a:ext cx="4981381" cy="7241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677053-9331-8C26-F32A-6025E446F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0940" y="3580177"/>
            <a:ext cx="4950143" cy="13245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DA4C7A-ADDD-0AA6-7172-278B0E33DC35}"/>
              </a:ext>
            </a:extLst>
          </p:cNvPr>
          <p:cNvSpPr txBox="1"/>
          <p:nvPr/>
        </p:nvSpPr>
        <p:spPr>
          <a:xfrm>
            <a:off x="6914074" y="5245442"/>
            <a:ext cx="459511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343A40"/>
                </a:solidFill>
                <a:effectLst/>
                <a:latin typeface="-apple-system"/>
              </a:rPr>
              <a:t>Where are global setting stored in Git?</a:t>
            </a:r>
          </a:p>
          <a:p>
            <a:r>
              <a:rPr lang="en-US" sz="2000" dirty="0">
                <a:solidFill>
                  <a:srgbClr val="343A40"/>
                </a:solidFill>
                <a:latin typeface="-apple-system"/>
              </a:rPr>
              <a:t>Inside  ~/.</a:t>
            </a:r>
            <a:r>
              <a:rPr lang="en-US" sz="2000" dirty="0" err="1">
                <a:solidFill>
                  <a:srgbClr val="343A40"/>
                </a:solidFill>
                <a:latin typeface="-apple-system"/>
              </a:rPr>
              <a:t>gitconfig</a:t>
            </a:r>
            <a:endParaRPr lang="en-US" sz="2000" dirty="0">
              <a:solidFill>
                <a:srgbClr val="343A40"/>
              </a:solidFill>
              <a:latin typeface="-apple-system"/>
            </a:endParaRPr>
          </a:p>
          <a:p>
            <a:endParaRPr lang="en-US" sz="2000" dirty="0">
              <a:solidFill>
                <a:srgbClr val="343A40"/>
              </a:solidFill>
              <a:latin typeface="-apple-system"/>
            </a:endParaRPr>
          </a:p>
          <a:p>
            <a:r>
              <a:rPr lang="en-US" sz="2000" dirty="0">
                <a:solidFill>
                  <a:srgbClr val="343A40"/>
                </a:solidFill>
                <a:latin typeface="-apple-system"/>
              </a:rPr>
              <a:t>(‘~’ is short for home-directory)</a:t>
            </a:r>
            <a:endParaRPr lang="de-DE" sz="2000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9331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84C13A-1552-4E21-617D-214969CC6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B0B9C3-5655-B19D-CB22-E8F12F91E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AC799-F9A6-2502-CF3D-C9FEA8A2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Text file</a:t>
            </a:r>
            <a:br>
              <a:rPr lang="en-US" sz="4400" dirty="0"/>
            </a:b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A5944-1120-9423-7AB7-86F3050C6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610" y="2152620"/>
            <a:ext cx="10251732" cy="3088362"/>
          </a:xfrm>
        </p:spPr>
        <p:txBody>
          <a:bodyPr anchor="ctr">
            <a:normAutofit/>
          </a:bodyPr>
          <a:lstStyle/>
          <a:p>
            <a:r>
              <a:rPr lang="en-US" sz="2800" b="1" i="0" u="sng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Create a text file and write into it.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3FC957-DF87-2859-818C-CC67444A4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5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148023-243F-D589-563B-907F19ED1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9388DA-9A18-9E2F-B3FF-EE11C4B08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7771E-C830-9ED4-FEF3-88560C5D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Text file</a:t>
            </a:r>
            <a:endParaRPr lang="de-DE" sz="4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704538-7364-A7F2-634D-E995B65AA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D27F1A-C868-08C9-66AA-6B359C992B11}"/>
              </a:ext>
            </a:extLst>
          </p:cNvPr>
          <p:cNvSpPr txBox="1"/>
          <p:nvPr/>
        </p:nvSpPr>
        <p:spPr>
          <a:xfrm>
            <a:off x="7462172" y="2076235"/>
            <a:ext cx="2953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vi (Visual Editor )</a:t>
            </a:r>
            <a:endParaRPr lang="de-DE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B94D49-5E5A-C5E2-EE18-F7AF9B131E2E}"/>
              </a:ext>
            </a:extLst>
          </p:cNvPr>
          <p:cNvSpPr txBox="1"/>
          <p:nvPr/>
        </p:nvSpPr>
        <p:spPr>
          <a:xfrm>
            <a:off x="947860" y="2076235"/>
            <a:ext cx="487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Creating text file</a:t>
            </a:r>
            <a:endParaRPr lang="de-DE" sz="20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69B6CBF-1208-19C0-914C-330E6F3F7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039" y="6033463"/>
            <a:ext cx="2533650" cy="8001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3B3E1EC-055F-B0F7-1F09-EEF72011E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039" y="2972018"/>
            <a:ext cx="2187057" cy="28638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17D2A6B-184D-56D4-2269-21386B3B8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860" y="4511482"/>
            <a:ext cx="5629275" cy="144153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5D6E694-159B-0DBC-E834-8B8104D35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144" y="2491232"/>
            <a:ext cx="5638991" cy="165982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6B8B33C-BFE4-FCA0-0EC6-19A3E47CB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0039" y="2581597"/>
            <a:ext cx="4055735" cy="28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17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BF39B5-22EC-F87C-A9E8-DEB81524C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FED0A0F-77A4-36AA-6734-5712169F8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2692A-BD04-0F48-3741-C7FF26BB7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Status</a:t>
            </a:r>
            <a:br>
              <a:rPr lang="en-US" sz="4400" dirty="0"/>
            </a:br>
            <a:endParaRPr lang="de-DE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8C0F9-84B6-0B09-4A20-C7BF7E172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610" y="2152620"/>
            <a:ext cx="10251732" cy="3088362"/>
          </a:xfrm>
        </p:spPr>
        <p:txBody>
          <a:bodyPr anchor="ctr">
            <a:normAutofit/>
          </a:bodyPr>
          <a:lstStyle/>
          <a:p>
            <a:r>
              <a:rPr lang="en-US" sz="2800" b="1" i="0" u="sng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On the Git Bash, check the status.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What is the command for this?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343A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What result do you get and how do you interpret it?</a:t>
            </a:r>
            <a:endParaRPr lang="en-US" sz="2800" i="0" dirty="0">
              <a:solidFill>
                <a:srgbClr val="343A40"/>
              </a:solidFill>
              <a:latin typeface="-apple-system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7818DB6-81DE-ED74-E009-B7F2A4327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0657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1345</Words>
  <Application>Microsoft Office PowerPoint</Application>
  <PresentationFormat>Breitbild</PresentationFormat>
  <Paragraphs>249</Paragraphs>
  <Slides>38</Slides>
  <Notes>19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-apple-system</vt:lpstr>
      <vt:lpstr>Aptos</vt:lpstr>
      <vt:lpstr>Arial</vt:lpstr>
      <vt:lpstr>Bierstadt</vt:lpstr>
      <vt:lpstr>GestaltVTI</vt:lpstr>
      <vt:lpstr>Exercise 1</vt:lpstr>
      <vt:lpstr>Install the Git Bash</vt:lpstr>
      <vt:lpstr>The first repository </vt:lpstr>
      <vt:lpstr>The first repository</vt:lpstr>
      <vt:lpstr>Global config </vt:lpstr>
      <vt:lpstr>Global config</vt:lpstr>
      <vt:lpstr>Text file </vt:lpstr>
      <vt:lpstr>Text file</vt:lpstr>
      <vt:lpstr>Status </vt:lpstr>
      <vt:lpstr>Global config</vt:lpstr>
      <vt:lpstr>Global config</vt:lpstr>
      <vt:lpstr>Global config</vt:lpstr>
      <vt:lpstr>Put file in the repository </vt:lpstr>
      <vt:lpstr>Put file in the repository</vt:lpstr>
      <vt:lpstr>SHA1 </vt:lpstr>
      <vt:lpstr>SHA1</vt:lpstr>
      <vt:lpstr>Search and output via SHA1 </vt:lpstr>
      <vt:lpstr>SHA1</vt:lpstr>
      <vt:lpstr>SHA1 Hello World </vt:lpstr>
      <vt:lpstr>SHA1 Hello World</vt:lpstr>
      <vt:lpstr>Save Hello World </vt:lpstr>
      <vt:lpstr>Save Hello World</vt:lpstr>
      <vt:lpstr>Blobs </vt:lpstr>
      <vt:lpstr>Blobs</vt:lpstr>
      <vt:lpstr>Blobs</vt:lpstr>
      <vt:lpstr>History output </vt:lpstr>
      <vt:lpstr>History output</vt:lpstr>
      <vt:lpstr>History </vt:lpstr>
      <vt:lpstr>New file </vt:lpstr>
      <vt:lpstr>New file</vt:lpstr>
      <vt:lpstr>Commit object </vt:lpstr>
      <vt:lpstr>Commit object</vt:lpstr>
      <vt:lpstr>Delete </vt:lpstr>
      <vt:lpstr>Delete</vt:lpstr>
      <vt:lpstr>Modify files </vt:lpstr>
      <vt:lpstr>Modify files</vt:lpstr>
      <vt:lpstr>Checkout </vt:lpstr>
      <vt:lpstr>Checkout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Jaspher Gröstenberger</dc:creator>
  <cp:lastModifiedBy>Jaspher Gröstenberger</cp:lastModifiedBy>
  <cp:revision>146</cp:revision>
  <dcterms:created xsi:type="dcterms:W3CDTF">2025-02-21T13:18:08Z</dcterms:created>
  <dcterms:modified xsi:type="dcterms:W3CDTF">2025-02-25T00:20:16Z</dcterms:modified>
</cp:coreProperties>
</file>