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5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6E544-1335-4005-8472-D65553E27B35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A630-3344-4E36-AA51-B22DA1C480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EA630-3344-4E36-AA51-B22DA1C480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00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22" name="Picture 21" descr="Colored pencils inside a pencil holder which is on top of a wood table">
            <a:extLst>
              <a:ext uri="{FF2B5EF4-FFF2-40B4-BE49-F238E27FC236}">
                <a16:creationId xmlns:a16="http://schemas.microsoft.com/office/drawing/2014/main" id="{5763B491-086B-FE70-72D3-F2619768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E5C8-3EC1-5C58-41C2-AD9BBAED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EXERCISE 2</a:t>
            </a:r>
            <a:endParaRPr lang="de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D72F8-3B3E-47FE-E49F-14DADF80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Bif 2</a:t>
            </a:r>
          </a:p>
          <a:p>
            <a:pPr algn="r"/>
            <a:r>
              <a:rPr lang="en-US" sz="1800" dirty="0"/>
              <a:t>SS 2025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3687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6707C-7669-8F8D-BAFC-126C27D1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6EF97C-77FE-23A7-88C0-787A4824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BD3BE-6DDC-87C0-1789-9BAA2289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200" dirty="0"/>
              <a:t>9. .git directory</a:t>
            </a:r>
            <a:endParaRPr lang="de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ED08-9D1D-F620-7FFF-2952A4EF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829" y="1038849"/>
            <a:ext cx="3143816" cy="4296451"/>
          </a:xfrm>
        </p:spPr>
        <p:txBody>
          <a:bodyPr>
            <a:normAutofit/>
          </a:bodyPr>
          <a:lstStyle/>
          <a:p>
            <a:r>
              <a:rPr lang="en-US" dirty="0"/>
              <a:t>../.git/info/exclude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BE262-84D7-9734-2C34-7ADBAF835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9FCF8D-74D0-F379-6163-6B94CD1E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739" y="2061517"/>
            <a:ext cx="63627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D01C-7988-D3FF-6DB7-20628BC6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89" y="3016758"/>
            <a:ext cx="5958840" cy="20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C504A-93B7-4599-78EB-ABA61043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7CF88A-6606-7C1B-752F-503F9CC33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EC596-F916-46E2-EE5C-F76CF7A4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2400" dirty="0"/>
              <a:t>10. Feature branches</a:t>
            </a: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5097-DF2F-6C40-0FD6-01344026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52" y="1562571"/>
            <a:ext cx="3143816" cy="3249008"/>
          </a:xfrm>
        </p:spPr>
        <p:txBody>
          <a:bodyPr anchor="ctr">
            <a:normAutofit/>
          </a:bodyPr>
          <a:lstStyle/>
          <a:p>
            <a:r>
              <a:rPr lang="en-US" dirty="0"/>
              <a:t>Ein </a:t>
            </a:r>
            <a:r>
              <a:rPr lang="en-US" dirty="0" err="1"/>
              <a:t>weiterer</a:t>
            </a:r>
            <a:r>
              <a:rPr lang="en-US" dirty="0"/>
              <a:t> branch </a:t>
            </a:r>
            <a:r>
              <a:rPr lang="en-US" dirty="0" err="1"/>
              <a:t>existiert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5981E-F30C-8D84-9B19-E39B32ED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DA59DE-DB60-BC03-079B-EA527164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75" y="1351216"/>
            <a:ext cx="7162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1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68BC8-3288-4083-920A-445C6B36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1C44A-2FB7-4CD5-8351-D21E635A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371D6-40DA-55B4-AFA5-EF1D9FDF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2800" dirty="0"/>
              <a:t>11. Hotfix</a:t>
            </a:r>
            <a:endParaRPr lang="de-DE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F55AE1-8E7E-55DC-CB02-76932A9A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C38D03E-4812-21DC-93C0-3D424FA0359F}"/>
              </a:ext>
            </a:extLst>
          </p:cNvPr>
          <p:cNvSpPr txBox="1">
            <a:spLocks/>
          </p:cNvSpPr>
          <p:nvPr/>
        </p:nvSpPr>
        <p:spPr>
          <a:xfrm>
            <a:off x="4714921" y="723900"/>
            <a:ext cx="6844891" cy="89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7A18F-53B1-280D-B885-2E2B4B532548}"/>
              </a:ext>
            </a:extLst>
          </p:cNvPr>
          <p:cNvSpPr txBox="1">
            <a:spLocks/>
          </p:cNvSpPr>
          <p:nvPr/>
        </p:nvSpPr>
        <p:spPr>
          <a:xfrm>
            <a:off x="704087" y="1599564"/>
            <a:ext cx="3306747" cy="48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96BD0-79C7-E0C8-3433-EA7F6348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86" y="1581630"/>
            <a:ext cx="3306747" cy="3739896"/>
          </a:xfrm>
        </p:spPr>
        <p:txBody>
          <a:bodyPr anchor="ctr"/>
          <a:lstStyle/>
          <a:p>
            <a:r>
              <a:rPr lang="en-US" dirty="0" err="1"/>
              <a:t>Zurueck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master branch </a:t>
            </a:r>
            <a:r>
              <a:rPr lang="en-US" dirty="0" err="1"/>
              <a:t>gewechselt</a:t>
            </a:r>
            <a:r>
              <a:rPr lang="en-US" dirty="0"/>
              <a:t> und </a:t>
            </a:r>
            <a:r>
              <a:rPr lang="en-US" dirty="0" err="1"/>
              <a:t>ein</a:t>
            </a:r>
            <a:r>
              <a:rPr lang="en-US" dirty="0"/>
              <a:t> hotfix branch </a:t>
            </a:r>
            <a:r>
              <a:rPr lang="en-US" dirty="0" err="1"/>
              <a:t>erstellt</a:t>
            </a:r>
            <a:r>
              <a:rPr lang="en-US" dirty="0"/>
              <a:t>.</a:t>
            </a:r>
          </a:p>
          <a:p>
            <a:r>
              <a:rPr lang="en-US" dirty="0"/>
              <a:t>HEAD </a:t>
            </a:r>
            <a:r>
              <a:rPr lang="en-US" dirty="0" err="1"/>
              <a:t>zeigt</a:t>
            </a:r>
            <a:r>
              <a:rPr lang="en-US" dirty="0"/>
              <a:t> nun auf hotfix auf das </a:t>
            </a:r>
            <a:r>
              <a:rPr lang="en-US" dirty="0" err="1"/>
              <a:t>selbe</a:t>
            </a:r>
            <a:r>
              <a:rPr lang="en-US" dirty="0"/>
              <a:t> commit, wo master </a:t>
            </a:r>
            <a:r>
              <a:rPr lang="en-US" dirty="0" err="1"/>
              <a:t>im</a:t>
            </a:r>
            <a:r>
              <a:rPr lang="en-US" dirty="0"/>
              <a:t> Moment </a:t>
            </a:r>
            <a:r>
              <a:rPr lang="en-US" dirty="0" err="1"/>
              <a:t>zeigt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9B3CA-DA09-B051-F953-F44601BA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12" y="1224848"/>
            <a:ext cx="6286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6F373-48D2-DF68-6878-582E6D8D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sz="2800" b="1" i="0" dirty="0">
                <a:effectLst/>
                <a:latin typeface="-apple-system"/>
              </a:rPr>
              <a:t>1. </a:t>
            </a:r>
            <a:r>
              <a:rPr lang="de-DE" sz="2800" b="1" i="0" dirty="0" err="1">
                <a:effectLst/>
                <a:latin typeface="-apple-system"/>
              </a:rPr>
              <a:t>Branching</a:t>
            </a:r>
            <a:r>
              <a:rPr lang="de-DE" sz="2800" b="1" dirty="0">
                <a:latin typeface="-apple-system"/>
              </a:rPr>
              <a:t> /</a:t>
            </a:r>
            <a:br>
              <a:rPr lang="de-DE" sz="2800" b="1" dirty="0">
                <a:latin typeface="-apple-system"/>
              </a:rPr>
            </a:br>
            <a:r>
              <a:rPr lang="de-DE" sz="2800" b="1" dirty="0">
                <a:latin typeface="-apple-system"/>
              </a:rPr>
              <a:t>2. </a:t>
            </a:r>
            <a:r>
              <a:rPr lang="de-DE" sz="2800" b="1" dirty="0" err="1">
                <a:latin typeface="-apple-system"/>
              </a:rPr>
              <a:t>Documentation</a:t>
            </a:r>
            <a:r>
              <a:rPr lang="de-DE" sz="2800" b="1" i="0" dirty="0">
                <a:effectLst/>
                <a:latin typeface="-apple-system"/>
              </a:rPr>
              <a:t> 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F0CF-1761-3F72-DE6E-B55CA930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976" y="4345661"/>
            <a:ext cx="3353637" cy="18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Variante</a:t>
            </a:r>
            <a:r>
              <a:rPr lang="en-US" b="1" dirty="0"/>
              <a:t> 1)</a:t>
            </a:r>
          </a:p>
          <a:p>
            <a:r>
              <a:rPr lang="de-DE" i="1" dirty="0"/>
              <a:t>$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 &lt;</a:t>
            </a:r>
            <a:r>
              <a:rPr lang="de-DE" i="1" dirty="0" err="1"/>
              <a:t>branchname</a:t>
            </a:r>
            <a:r>
              <a:rPr lang="de-DE" i="1" dirty="0"/>
              <a:t>&gt;</a:t>
            </a:r>
          </a:p>
          <a:p>
            <a:r>
              <a:rPr lang="de-DE" i="1" dirty="0"/>
              <a:t>$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checkout</a:t>
            </a:r>
            <a:r>
              <a:rPr lang="de-DE" i="1" dirty="0"/>
              <a:t> &lt;</a:t>
            </a:r>
            <a:r>
              <a:rPr lang="de-DE" i="1" dirty="0" err="1"/>
              <a:t>branchname</a:t>
            </a:r>
            <a:r>
              <a:rPr lang="de-DE" i="1" dirty="0"/>
              <a:t>&gt;</a:t>
            </a:r>
          </a:p>
          <a:p>
            <a:endParaRPr lang="de-DE" i="1" dirty="0"/>
          </a:p>
          <a:p>
            <a:endParaRPr lang="en-US" i="1" dirty="0"/>
          </a:p>
        </p:txBody>
      </p:sp>
      <p:pic>
        <p:nvPicPr>
          <p:cNvPr id="12" name="Graphic 11" descr="Branching Diagram">
            <a:extLst>
              <a:ext uri="{FF2B5EF4-FFF2-40B4-BE49-F238E27FC236}">
                <a16:creationId xmlns:a16="http://schemas.microsoft.com/office/drawing/2014/main" id="{190D54C0-FAC6-72B5-6FF9-B563EFB9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73EA14-8225-34E7-959F-9BE2E2708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976" y="835760"/>
            <a:ext cx="6380061" cy="33531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70ED04-A27F-6353-4B2B-CB8289C0959F}"/>
              </a:ext>
            </a:extLst>
          </p:cNvPr>
          <p:cNvSpPr txBox="1">
            <a:spLocks/>
          </p:cNvSpPr>
          <p:nvPr/>
        </p:nvSpPr>
        <p:spPr>
          <a:xfrm>
            <a:off x="8695436" y="4345661"/>
            <a:ext cx="3454828" cy="182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Variante</a:t>
            </a:r>
            <a:r>
              <a:rPr lang="en-US" b="1" dirty="0"/>
              <a:t> 2)</a:t>
            </a:r>
          </a:p>
          <a:p>
            <a:r>
              <a:rPr lang="de-DE" i="1" dirty="0"/>
              <a:t>$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branch</a:t>
            </a:r>
            <a:r>
              <a:rPr lang="de-DE" i="1" dirty="0"/>
              <a:t> – b &lt;</a:t>
            </a:r>
            <a:r>
              <a:rPr lang="de-DE" i="1" dirty="0" err="1"/>
              <a:t>branchname</a:t>
            </a:r>
            <a:r>
              <a:rPr lang="de-DE" i="1" dirty="0"/>
              <a:t>&gt;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959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EF0626-08AE-6BA7-ADFC-9265DBD0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3E6038-613E-2590-2825-0024A49B3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0905A-AA6C-CBEA-C0BA-2DAFE4EC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sz="2800" b="1" i="0" dirty="0">
                <a:effectLst/>
                <a:latin typeface="-apple-system"/>
              </a:rPr>
              <a:t>1. </a:t>
            </a:r>
            <a:r>
              <a:rPr lang="de-DE" sz="2800" b="1" i="0" dirty="0" err="1">
                <a:effectLst/>
                <a:latin typeface="-apple-system"/>
              </a:rPr>
              <a:t>Branching</a:t>
            </a:r>
            <a:r>
              <a:rPr lang="de-DE" sz="2800" b="1" dirty="0">
                <a:latin typeface="-apple-system"/>
              </a:rPr>
              <a:t> /</a:t>
            </a:r>
            <a:br>
              <a:rPr lang="de-DE" sz="2800" b="1" dirty="0">
                <a:latin typeface="-apple-system"/>
              </a:rPr>
            </a:br>
            <a:r>
              <a:rPr lang="de-DE" sz="2800" b="1" dirty="0">
                <a:latin typeface="-apple-system"/>
              </a:rPr>
              <a:t>2. </a:t>
            </a:r>
            <a:r>
              <a:rPr lang="de-DE" sz="2800" b="1" dirty="0" err="1">
                <a:latin typeface="-apple-system"/>
              </a:rPr>
              <a:t>Documentation</a:t>
            </a:r>
            <a:r>
              <a:rPr lang="de-DE" sz="2800" b="1" i="0" dirty="0">
                <a:effectLst/>
                <a:latin typeface="-apple-system"/>
              </a:rPr>
              <a:t> 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58EA-FE78-47AE-9EE4-1B9079BB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976" y="838822"/>
            <a:ext cx="6451372" cy="18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Variante</a:t>
            </a:r>
            <a:r>
              <a:rPr lang="en-US" b="1" dirty="0"/>
              <a:t> 1)</a:t>
            </a:r>
          </a:p>
          <a:p>
            <a:r>
              <a:rPr lang="de-DE" dirty="0"/>
              <a:t>Erstellt ein Branch</a:t>
            </a:r>
          </a:p>
          <a:p>
            <a:r>
              <a:rPr lang="de-DE" dirty="0"/>
              <a:t>Mittels </a:t>
            </a:r>
            <a:r>
              <a:rPr lang="de-DE" dirty="0" err="1"/>
              <a:t>checkout</a:t>
            </a:r>
            <a:r>
              <a:rPr lang="de-DE" dirty="0"/>
              <a:t> wechselt HEAD auf genannte Branch</a:t>
            </a:r>
          </a:p>
          <a:p>
            <a:r>
              <a:rPr lang="de-DE" dirty="0"/>
              <a:t>HEAD zeigt auf &lt;</a:t>
            </a:r>
            <a:r>
              <a:rPr lang="de-DE" dirty="0" err="1"/>
              <a:t>branchname</a:t>
            </a:r>
            <a:r>
              <a:rPr lang="de-DE" dirty="0"/>
              <a:t>&gt;</a:t>
            </a:r>
          </a:p>
          <a:p>
            <a:endParaRPr lang="de-DE" i="1" dirty="0"/>
          </a:p>
          <a:p>
            <a:endParaRPr lang="en-US" i="1" dirty="0"/>
          </a:p>
        </p:txBody>
      </p:sp>
      <p:pic>
        <p:nvPicPr>
          <p:cNvPr id="12" name="Graphic 11" descr="Branching Diagram">
            <a:extLst>
              <a:ext uri="{FF2B5EF4-FFF2-40B4-BE49-F238E27FC236}">
                <a16:creationId xmlns:a16="http://schemas.microsoft.com/office/drawing/2014/main" id="{135E7A75-B536-F89D-551E-5771BC5ED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312CCD-535D-1783-1B72-20B14E21E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5E2C5-8093-CFA8-FF57-85AE2647925A}"/>
              </a:ext>
            </a:extLst>
          </p:cNvPr>
          <p:cNvSpPr txBox="1">
            <a:spLocks/>
          </p:cNvSpPr>
          <p:nvPr/>
        </p:nvSpPr>
        <p:spPr>
          <a:xfrm>
            <a:off x="5479976" y="2865879"/>
            <a:ext cx="6579239" cy="182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Variante</a:t>
            </a:r>
            <a:r>
              <a:rPr lang="en-US" b="1" dirty="0"/>
              <a:t> 2)</a:t>
            </a:r>
          </a:p>
          <a:p>
            <a:r>
              <a:rPr lang="de-DE" i="1" dirty="0"/>
              <a:t>$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checkout</a:t>
            </a:r>
            <a:r>
              <a:rPr lang="de-DE" i="1" dirty="0"/>
              <a:t> – b &lt;</a:t>
            </a:r>
            <a:r>
              <a:rPr lang="de-DE" i="1" dirty="0" err="1"/>
              <a:t>branchname</a:t>
            </a:r>
            <a:r>
              <a:rPr lang="de-DE" i="1" dirty="0"/>
              <a:t>&gt;</a:t>
            </a:r>
          </a:p>
          <a:p>
            <a:r>
              <a:rPr lang="en-US" dirty="0"/>
              <a:t>-b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Option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Branch und </a:t>
            </a:r>
            <a:r>
              <a:rPr lang="en-US" dirty="0" err="1"/>
              <a:t>zeigt</a:t>
            </a:r>
            <a:r>
              <a:rPr lang="en-US" dirty="0"/>
              <a:t> </a:t>
            </a:r>
            <a:r>
              <a:rPr lang="en-US" dirty="0" err="1"/>
              <a:t>danach</a:t>
            </a:r>
            <a:r>
              <a:rPr lang="en-US" dirty="0"/>
              <a:t> auf neu </a:t>
            </a:r>
            <a:r>
              <a:rPr lang="en-US" dirty="0" err="1"/>
              <a:t>erstellten</a:t>
            </a:r>
            <a:r>
              <a:rPr lang="en-US" dirty="0"/>
              <a:t>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B774E-185C-18EE-C317-F0746B86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98" y="4709323"/>
            <a:ext cx="6343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E5F9-7125-E3FA-BCDC-DC395FEA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535402" cy="940553"/>
          </a:xfrm>
        </p:spPr>
        <p:txBody>
          <a:bodyPr anchor="ctr">
            <a:normAutofit/>
          </a:bodyPr>
          <a:lstStyle/>
          <a:p>
            <a:r>
              <a:rPr lang="en-US" sz="2700" dirty="0"/>
              <a:t>3. Changes/ 5. Commit</a:t>
            </a:r>
            <a:endParaRPr lang="de-D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C9B99-A97E-BF60-810E-78581B37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869" y="670719"/>
            <a:ext cx="6800850" cy="5543550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B0FF5-CCB1-AEED-37F7-203CD6C36009}"/>
              </a:ext>
            </a:extLst>
          </p:cNvPr>
          <p:cNvSpPr txBox="1">
            <a:spLocks/>
          </p:cNvSpPr>
          <p:nvPr/>
        </p:nvSpPr>
        <p:spPr>
          <a:xfrm>
            <a:off x="704087" y="1431102"/>
            <a:ext cx="3306747" cy="48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test.txt </a:t>
            </a:r>
            <a:r>
              <a:rPr lang="de-DE" dirty="0" err="1"/>
              <a:t>ueberarbeitet</a:t>
            </a:r>
            <a:r>
              <a:rPr lang="de-DE" dirty="0"/>
              <a:t> und in die </a:t>
            </a:r>
            <a:r>
              <a:rPr lang="de-DE" dirty="0" err="1"/>
              <a:t>Staging</a:t>
            </a:r>
            <a:r>
              <a:rPr lang="de-DE" dirty="0"/>
              <a:t> Area gebracht.</a:t>
            </a:r>
          </a:p>
          <a:p>
            <a:r>
              <a:rPr lang="de-DE" dirty="0"/>
              <a:t>Status zeigt an, dass man sich im Moment auf der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befindet.</a:t>
            </a:r>
          </a:p>
          <a:p>
            <a:r>
              <a:rPr lang="de-DE" dirty="0"/>
              <a:t>Neues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erstellt, in diesen Fall auf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/>
              <a:t>Commit </a:t>
            </a:r>
            <a:r>
              <a:rPr lang="de-DE" dirty="0" err="1"/>
              <a:t>object</a:t>
            </a:r>
            <a:r>
              <a:rPr lang="de-DE" dirty="0"/>
              <a:t> auf </a:t>
            </a:r>
            <a:r>
              <a:rPr lang="de-DE" dirty="0" err="1"/>
              <a:t>master</a:t>
            </a:r>
            <a:r>
              <a:rPr lang="de-DE" dirty="0"/>
              <a:t> liegt darunter als </a:t>
            </a:r>
            <a:r>
              <a:rPr lang="de-DE" dirty="0" err="1"/>
              <a:t>parent</a:t>
            </a:r>
            <a:endParaRPr lang="de-DE" dirty="0"/>
          </a:p>
          <a:p>
            <a:endParaRPr lang="de-DE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66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525D-6202-E5DB-F8B8-745887C2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dirty="0"/>
              <a:t>4. Diff</a:t>
            </a:r>
            <a:endParaRPr lang="de-DE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F952B-FFAC-0BC5-239A-EDB405988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922" y="4251440"/>
            <a:ext cx="6844890" cy="141758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03CDEA-231C-3198-017F-27F1CCE3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21" y="1737360"/>
            <a:ext cx="6844891" cy="13251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4289ED6-1B34-554A-116C-67E5B10AB97C}"/>
              </a:ext>
            </a:extLst>
          </p:cNvPr>
          <p:cNvSpPr txBox="1">
            <a:spLocks/>
          </p:cNvSpPr>
          <p:nvPr/>
        </p:nvSpPr>
        <p:spPr>
          <a:xfrm>
            <a:off x="4714921" y="723900"/>
            <a:ext cx="6844891" cy="89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78D8D0-F9DE-8884-3E00-05E6C8C6F3B3}"/>
              </a:ext>
            </a:extLst>
          </p:cNvPr>
          <p:cNvSpPr txBox="1">
            <a:spLocks/>
          </p:cNvSpPr>
          <p:nvPr/>
        </p:nvSpPr>
        <p:spPr>
          <a:xfrm>
            <a:off x="4730869" y="706254"/>
            <a:ext cx="6772992" cy="89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i="1" dirty="0"/>
              <a:t>$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endParaRPr lang="de-DE" b="1" i="1" dirty="0"/>
          </a:p>
          <a:p>
            <a:pPr marL="0" indent="0">
              <a:buNone/>
            </a:pPr>
            <a:r>
              <a:rPr lang="de-DE" i="1" dirty="0"/>
              <a:t>Zeigt </a:t>
            </a:r>
            <a:r>
              <a:rPr lang="de-DE" i="1" dirty="0" err="1"/>
              <a:t>Aenderung</a:t>
            </a:r>
            <a:r>
              <a:rPr lang="de-DE" i="1" dirty="0"/>
              <a:t> die noch nicht </a:t>
            </a:r>
            <a:r>
              <a:rPr lang="de-DE" i="1" dirty="0" err="1"/>
              <a:t>gestaged</a:t>
            </a:r>
            <a:r>
              <a:rPr lang="de-DE" i="1" dirty="0"/>
              <a:t> sind</a:t>
            </a:r>
          </a:p>
          <a:p>
            <a:endParaRPr lang="de-DE" i="1" dirty="0"/>
          </a:p>
          <a:p>
            <a:endParaRPr lang="en-US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0E08484-4D4D-A417-AB2D-5EEE30407939}"/>
              </a:ext>
            </a:extLst>
          </p:cNvPr>
          <p:cNvSpPr txBox="1">
            <a:spLocks/>
          </p:cNvSpPr>
          <p:nvPr/>
        </p:nvSpPr>
        <p:spPr>
          <a:xfrm>
            <a:off x="4600593" y="3348245"/>
            <a:ext cx="6772992" cy="89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i="1" dirty="0"/>
              <a:t>$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r>
              <a:rPr lang="de-DE" b="1" i="1" dirty="0"/>
              <a:t> --</a:t>
            </a:r>
            <a:r>
              <a:rPr lang="de-DE" b="1" i="1" dirty="0" err="1"/>
              <a:t>staged</a:t>
            </a:r>
            <a:endParaRPr lang="de-DE" i="1" dirty="0"/>
          </a:p>
          <a:p>
            <a:pPr marL="0" indent="0">
              <a:buNone/>
            </a:pPr>
            <a:r>
              <a:rPr lang="de-DE" i="1" dirty="0" err="1"/>
              <a:t>Aenderung</a:t>
            </a:r>
            <a:r>
              <a:rPr lang="de-DE" i="1" dirty="0"/>
              <a:t> im </a:t>
            </a:r>
            <a:r>
              <a:rPr lang="de-DE" i="1" dirty="0" err="1"/>
              <a:t>Staging</a:t>
            </a:r>
            <a:r>
              <a:rPr lang="de-DE" i="1" dirty="0"/>
              <a:t> Area bevor </a:t>
            </a:r>
            <a:r>
              <a:rPr lang="de-DE" i="1" dirty="0" err="1"/>
              <a:t>commit</a:t>
            </a:r>
            <a:endParaRPr lang="en-US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5D0038-16DC-360F-D09B-047C996E042F}"/>
              </a:ext>
            </a:extLst>
          </p:cNvPr>
          <p:cNvSpPr txBox="1">
            <a:spLocks/>
          </p:cNvSpPr>
          <p:nvPr/>
        </p:nvSpPr>
        <p:spPr>
          <a:xfrm>
            <a:off x="704087" y="1431102"/>
            <a:ext cx="3306747" cy="48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1" dirty="0"/>
              <a:t>Gibt Auskunft zu Veränderungen der Datei</a:t>
            </a:r>
          </a:p>
          <a:p>
            <a:r>
              <a:rPr lang="de-DE" i="1" dirty="0"/>
              <a:t>Name des </a:t>
            </a:r>
            <a:r>
              <a:rPr lang="de-DE" i="1" dirty="0" err="1"/>
              <a:t>veraenderten</a:t>
            </a:r>
            <a:r>
              <a:rPr lang="de-DE" i="1" dirty="0"/>
              <a:t> Datei wird angezeigt</a:t>
            </a:r>
          </a:p>
          <a:p>
            <a:r>
              <a:rPr lang="de-DE" i="1" dirty="0"/>
              <a:t>Alte Version und neue Version werden angezeigt</a:t>
            </a:r>
          </a:p>
          <a:p>
            <a:r>
              <a:rPr lang="de-DE" i="1" dirty="0"/>
              <a:t>Sowie alter/neuer Hashwert</a:t>
            </a:r>
          </a:p>
          <a:p>
            <a:r>
              <a:rPr lang="de-DE" i="1" dirty="0"/>
              <a:t>+ …  sind </a:t>
            </a:r>
            <a:r>
              <a:rPr lang="de-DE" i="1" dirty="0" err="1"/>
              <a:t>Aenderungen</a:t>
            </a:r>
            <a:r>
              <a:rPr lang="de-DE" i="1" dirty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60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486BA-B997-4D8F-A28D-DD193775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AFB425-CD38-145F-32AB-469E8104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9A68D-EABD-278E-2E28-E101EDE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2800" dirty="0"/>
              <a:t>6. Accidentally </a:t>
            </a:r>
            <a:r>
              <a:rPr lang="en-US" sz="2800" dirty="0" err="1"/>
              <a:t>commited</a:t>
            </a:r>
            <a:endParaRPr lang="de-DE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35CCE7-F61D-CBF2-CDBB-99504E21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C79AE60-88E9-2E21-7A37-307EBB858887}"/>
              </a:ext>
            </a:extLst>
          </p:cNvPr>
          <p:cNvSpPr txBox="1">
            <a:spLocks/>
          </p:cNvSpPr>
          <p:nvPr/>
        </p:nvSpPr>
        <p:spPr>
          <a:xfrm>
            <a:off x="4714921" y="723900"/>
            <a:ext cx="6844891" cy="89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BB80C1-CF5B-BAAB-E250-46F53C2485C9}"/>
              </a:ext>
            </a:extLst>
          </p:cNvPr>
          <p:cNvSpPr txBox="1">
            <a:spLocks/>
          </p:cNvSpPr>
          <p:nvPr/>
        </p:nvSpPr>
        <p:spPr>
          <a:xfrm>
            <a:off x="4730869" y="706254"/>
            <a:ext cx="6772992" cy="89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i="1" dirty="0"/>
              <a:t>$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[</a:t>
            </a:r>
            <a:r>
              <a:rPr lang="de-DE" b="1" i="1" dirty="0" err="1"/>
              <a:t>commit</a:t>
            </a:r>
            <a:r>
              <a:rPr lang="de-DE" b="1" i="1" dirty="0"/>
              <a:t> </a:t>
            </a:r>
            <a:r>
              <a:rPr lang="de-DE" b="1" i="1" dirty="0" err="1"/>
              <a:t>object</a:t>
            </a:r>
            <a:r>
              <a:rPr lang="de-DE" b="1" i="1" dirty="0"/>
              <a:t>]</a:t>
            </a:r>
          </a:p>
          <a:p>
            <a:pPr marL="0" indent="0">
              <a:buNone/>
            </a:pPr>
            <a:r>
              <a:rPr lang="de-DE" i="1" dirty="0"/>
              <a:t>Macht alle </a:t>
            </a:r>
            <a:r>
              <a:rPr lang="de-DE" i="1" dirty="0" err="1"/>
              <a:t>Commits</a:t>
            </a:r>
            <a:r>
              <a:rPr lang="de-DE" i="1" dirty="0"/>
              <a:t> nach </a:t>
            </a:r>
            <a:r>
              <a:rPr lang="de-DE" b="1" i="1" dirty="0"/>
              <a:t>[</a:t>
            </a:r>
            <a:r>
              <a:rPr lang="de-DE" b="1" i="1" dirty="0" err="1"/>
              <a:t>commit</a:t>
            </a:r>
            <a:r>
              <a:rPr lang="de-DE" b="1" i="1" dirty="0"/>
              <a:t> </a:t>
            </a:r>
            <a:r>
              <a:rPr lang="de-DE" b="1" i="1" dirty="0" err="1"/>
              <a:t>object</a:t>
            </a:r>
            <a:r>
              <a:rPr lang="de-DE" b="1" i="1" dirty="0"/>
              <a:t>] </a:t>
            </a:r>
            <a:r>
              <a:rPr lang="de-DE" i="1" dirty="0" err="1"/>
              <a:t>rueckgaengig</a:t>
            </a:r>
            <a:endParaRPr lang="de-DE" i="1" dirty="0"/>
          </a:p>
          <a:p>
            <a:endParaRPr lang="en-US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86BF1D6-C618-ECFD-F55B-824B231F032E}"/>
              </a:ext>
            </a:extLst>
          </p:cNvPr>
          <p:cNvSpPr txBox="1">
            <a:spLocks/>
          </p:cNvSpPr>
          <p:nvPr/>
        </p:nvSpPr>
        <p:spPr>
          <a:xfrm>
            <a:off x="704087" y="1599564"/>
            <a:ext cx="3306747" cy="48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9076B-956B-C9FA-2B92-8A1847AA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50" y="2253678"/>
            <a:ext cx="3047474" cy="267004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Mittels</a:t>
            </a:r>
            <a:r>
              <a:rPr lang="en-US" dirty="0"/>
              <a:t> –soft:</a:t>
            </a:r>
          </a:p>
          <a:p>
            <a:pPr marL="0" indent="0">
              <a:buNone/>
            </a:pPr>
            <a:r>
              <a:rPr lang="en-US" dirty="0"/>
              <a:t>Macht den commit </a:t>
            </a:r>
            <a:r>
              <a:rPr lang="en-US" dirty="0" err="1"/>
              <a:t>nach</a:t>
            </a:r>
            <a:r>
              <a:rPr lang="en-US" dirty="0"/>
              <a:t> [commit object]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rueckgaengig</a:t>
            </a:r>
            <a:r>
              <a:rPr lang="en-US" dirty="0"/>
              <a:t> bis staging area</a:t>
            </a:r>
            <a:endParaRPr lang="de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045704-58BC-4BAF-3621-17A7EE8F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32" y="1599564"/>
            <a:ext cx="4665314" cy="39782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37BED7-0E52-E790-6BC0-1605187F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2" y="5696101"/>
            <a:ext cx="4665314" cy="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D5F32-8915-D5B6-16F1-8212B5AD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91707F-8569-1831-C8D3-71A0BE9D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BF87-287D-036E-496C-CC3986F0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2800" dirty="0"/>
              <a:t>6. Accidentally </a:t>
            </a:r>
            <a:r>
              <a:rPr lang="en-US" sz="2800" dirty="0" err="1"/>
              <a:t>commited</a:t>
            </a:r>
            <a:endParaRPr lang="de-DE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0E7C2E-196B-DE91-EE44-57DD72D28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38B18C6-7B89-B55C-7787-9780A25D8D25}"/>
              </a:ext>
            </a:extLst>
          </p:cNvPr>
          <p:cNvSpPr txBox="1">
            <a:spLocks/>
          </p:cNvSpPr>
          <p:nvPr/>
        </p:nvSpPr>
        <p:spPr>
          <a:xfrm>
            <a:off x="4714921" y="723900"/>
            <a:ext cx="6844891" cy="89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4ACDF-685D-CC89-7553-C981A32FF028}"/>
              </a:ext>
            </a:extLst>
          </p:cNvPr>
          <p:cNvSpPr txBox="1">
            <a:spLocks/>
          </p:cNvSpPr>
          <p:nvPr/>
        </p:nvSpPr>
        <p:spPr>
          <a:xfrm>
            <a:off x="4730869" y="706254"/>
            <a:ext cx="6772992" cy="89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i="1" dirty="0"/>
              <a:t>$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[</a:t>
            </a:r>
            <a:r>
              <a:rPr lang="de-DE" b="1" i="1" dirty="0" err="1"/>
              <a:t>commit</a:t>
            </a:r>
            <a:r>
              <a:rPr lang="de-DE" b="1" i="1" dirty="0"/>
              <a:t> </a:t>
            </a:r>
            <a:r>
              <a:rPr lang="de-DE" b="1" i="1" dirty="0" err="1"/>
              <a:t>object</a:t>
            </a:r>
            <a:r>
              <a:rPr lang="de-DE" b="1" i="1" dirty="0"/>
              <a:t>]</a:t>
            </a:r>
          </a:p>
          <a:p>
            <a:pPr marL="0" indent="0">
              <a:buNone/>
            </a:pPr>
            <a:r>
              <a:rPr lang="de-DE" i="1" dirty="0"/>
              <a:t>Macht alle </a:t>
            </a:r>
            <a:r>
              <a:rPr lang="de-DE" i="1" dirty="0" err="1"/>
              <a:t>Commits</a:t>
            </a:r>
            <a:r>
              <a:rPr lang="de-DE" i="1" dirty="0"/>
              <a:t> nach </a:t>
            </a:r>
            <a:r>
              <a:rPr lang="de-DE" b="1" i="1" dirty="0"/>
              <a:t>[</a:t>
            </a:r>
            <a:r>
              <a:rPr lang="de-DE" b="1" i="1" dirty="0" err="1"/>
              <a:t>commit</a:t>
            </a:r>
            <a:r>
              <a:rPr lang="de-DE" b="1" i="1" dirty="0"/>
              <a:t> </a:t>
            </a:r>
            <a:r>
              <a:rPr lang="de-DE" b="1" i="1" dirty="0" err="1"/>
              <a:t>object</a:t>
            </a:r>
            <a:r>
              <a:rPr lang="de-DE" b="1" i="1" dirty="0"/>
              <a:t>] </a:t>
            </a:r>
            <a:r>
              <a:rPr lang="de-DE" i="1" dirty="0" err="1"/>
              <a:t>rueckgaengig</a:t>
            </a:r>
            <a:endParaRPr lang="de-DE" i="1" dirty="0"/>
          </a:p>
          <a:p>
            <a:endParaRPr lang="en-US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FE2A3B-61D5-BB3E-298B-834158C4B56F}"/>
              </a:ext>
            </a:extLst>
          </p:cNvPr>
          <p:cNvSpPr txBox="1">
            <a:spLocks/>
          </p:cNvSpPr>
          <p:nvPr/>
        </p:nvSpPr>
        <p:spPr>
          <a:xfrm>
            <a:off x="704087" y="1599564"/>
            <a:ext cx="3306747" cy="488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FB27-7A69-30B1-0573-E8DE3A16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23" y="2112264"/>
            <a:ext cx="3047474" cy="2633472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Mittels</a:t>
            </a:r>
            <a:r>
              <a:rPr lang="en-US" dirty="0"/>
              <a:t> –hard:</a:t>
            </a:r>
          </a:p>
          <a:p>
            <a:pPr marL="0" indent="0">
              <a:buNone/>
            </a:pPr>
            <a:r>
              <a:rPr lang="en-US" dirty="0"/>
              <a:t>Macht den </a:t>
            </a:r>
            <a:r>
              <a:rPr lang="en-US" dirty="0" err="1"/>
              <a:t>ganzen</a:t>
            </a:r>
            <a:r>
              <a:rPr lang="en-US" dirty="0"/>
              <a:t> commit </a:t>
            </a:r>
            <a:r>
              <a:rPr lang="en-US" dirty="0" err="1"/>
              <a:t>nach</a:t>
            </a:r>
            <a:r>
              <a:rPr lang="en-US" dirty="0"/>
              <a:t> [commit object] </a:t>
            </a:r>
            <a:r>
              <a:rPr lang="en-US" dirty="0" err="1"/>
              <a:t>rueckgaengig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78683-C780-0C94-F588-B90572CC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02" y="1918525"/>
            <a:ext cx="6429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925D2-17FD-85B0-0B30-7E9E7E95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dirty="0"/>
              <a:t>7. Changes 2</a:t>
            </a:r>
            <a:endParaRPr lang="de-D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7BF57-7036-803F-43F5-F00CD69B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3438" y="2368708"/>
            <a:ext cx="6843712" cy="214757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0420F-CC9E-D40A-85B0-9C254A31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dirty="0"/>
              <a:t>8. .</a:t>
            </a:r>
            <a:r>
              <a:rPr lang="en-US" sz="3600" dirty="0" err="1"/>
              <a:t>gitignore</a:t>
            </a:r>
            <a:endParaRPr lang="de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C75D-E35B-0B10-87A7-3EE5129E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52" y="1613461"/>
            <a:ext cx="3143816" cy="4296451"/>
          </a:xfrm>
        </p:spPr>
        <p:txBody>
          <a:bodyPr>
            <a:normAutofit/>
          </a:bodyPr>
          <a:lstStyle/>
          <a:p>
            <a:r>
              <a:rPr lang="en-US" dirty="0"/>
              <a:t>Eine file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erstellt</a:t>
            </a:r>
            <a:endParaRPr lang="en-US" dirty="0"/>
          </a:p>
          <a:p>
            <a:r>
              <a:rPr lang="en-US" dirty="0"/>
              <a:t>Mit dem </a:t>
            </a:r>
            <a:r>
              <a:rPr lang="en-US" dirty="0" err="1"/>
              <a:t>Inhalt</a:t>
            </a:r>
            <a:r>
              <a:rPr lang="en-US" dirty="0"/>
              <a:t>: “*.o” </a:t>
            </a:r>
            <a:r>
              <a:rPr lang="en-US" dirty="0" err="1"/>
              <a:t>befuellt</a:t>
            </a:r>
            <a:r>
              <a:rPr lang="en-US" dirty="0"/>
              <a:t>. </a:t>
            </a:r>
          </a:p>
          <a:p>
            <a:r>
              <a:rPr lang="en-US" dirty="0"/>
              <a:t>Ein </a:t>
            </a:r>
            <a:r>
              <a:rPr lang="en-US" dirty="0" err="1"/>
              <a:t>neues</a:t>
            </a:r>
            <a:r>
              <a:rPr lang="en-US" dirty="0"/>
              <a:t> File </a:t>
            </a:r>
            <a:r>
              <a:rPr lang="en-US" dirty="0" err="1"/>
              <a:t>file.o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 und </a:t>
            </a:r>
            <a:r>
              <a:rPr lang="en-US" dirty="0" err="1"/>
              <a:t>versucht</a:t>
            </a:r>
            <a:r>
              <a:rPr lang="en-US" dirty="0"/>
              <a:t> in die repository </a:t>
            </a:r>
            <a:r>
              <a:rPr lang="en-US" dirty="0" err="1"/>
              <a:t>hinzu</a:t>
            </a:r>
            <a:r>
              <a:rPr lang="en-US" dirty="0"/>
              <a:t>  </a:t>
            </a:r>
            <a:r>
              <a:rPr lang="en-US" dirty="0" err="1"/>
              <a:t>zufuegen</a:t>
            </a:r>
            <a:endParaRPr lang="en-US" dirty="0"/>
          </a:p>
          <a:p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sagt</a:t>
            </a:r>
            <a:r>
              <a:rPr lang="en-US" dirty="0"/>
              <a:t>: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ignoriert</a:t>
            </a:r>
            <a:r>
              <a:rPr lang="en-US" dirty="0"/>
              <a:t> </a:t>
            </a:r>
            <a:r>
              <a:rPr lang="en-US" dirty="0" err="1"/>
              <a:t>file.o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593D6D5-9F1E-A533-DF80-83210469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68" y="2148850"/>
            <a:ext cx="64008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52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Arial</vt:lpstr>
      <vt:lpstr>Calisto MT</vt:lpstr>
      <vt:lpstr>Univers Condensed</vt:lpstr>
      <vt:lpstr>ChronicleVTI</vt:lpstr>
      <vt:lpstr>EXERCISE 2</vt:lpstr>
      <vt:lpstr>1. Branching / 2. Documentation </vt:lpstr>
      <vt:lpstr>1. Branching / 2. Documentation </vt:lpstr>
      <vt:lpstr>3. Changes/ 5. Commit</vt:lpstr>
      <vt:lpstr>4. Diff</vt:lpstr>
      <vt:lpstr>6. Accidentally commited</vt:lpstr>
      <vt:lpstr>6. Accidentally commited</vt:lpstr>
      <vt:lpstr>7. Changes 2</vt:lpstr>
      <vt:lpstr>8. .gitignore</vt:lpstr>
      <vt:lpstr>9. .git directory</vt:lpstr>
      <vt:lpstr>10. Feature branches</vt:lpstr>
      <vt:lpstr>11. Hotfix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Jaspher Gröstenberger</dc:creator>
  <cp:lastModifiedBy>Jaspher Gröstenberger</cp:lastModifiedBy>
  <cp:revision>60</cp:revision>
  <dcterms:created xsi:type="dcterms:W3CDTF">2025-03-01T22:16:01Z</dcterms:created>
  <dcterms:modified xsi:type="dcterms:W3CDTF">2025-03-02T01:32:24Z</dcterms:modified>
</cp:coreProperties>
</file>