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70" r:id="rId7"/>
    <p:sldId id="273" r:id="rId8"/>
    <p:sldId id="277" r:id="rId9"/>
    <p:sldId id="281" r:id="rId10"/>
    <p:sldId id="285" r:id="rId11"/>
    <p:sldId id="292" r:id="rId12"/>
    <p:sldId id="261" r:id="rId13"/>
    <p:sldId id="262" r:id="rId14"/>
    <p:sldId id="263" r:id="rId15"/>
    <p:sldId id="264" r:id="rId16"/>
    <p:sldId id="295" r:id="rId17"/>
    <p:sldId id="296" r:id="rId18"/>
    <p:sldId id="297" r:id="rId19"/>
    <p:sldId id="299" r:id="rId20"/>
    <p:sldId id="301" r:id="rId21"/>
    <p:sldId id="302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3" r:id="rId31"/>
    <p:sldId id="314" r:id="rId32"/>
    <p:sldId id="316" r:id="rId33"/>
    <p:sldId id="265" r:id="rId34"/>
    <p:sldId id="318" r:id="rId35"/>
    <p:sldId id="319" r:id="rId36"/>
    <p:sldId id="327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72" r:id="rId60"/>
    <p:sldId id="373" r:id="rId61"/>
    <p:sldId id="374" r:id="rId62"/>
    <p:sldId id="375" r:id="rId63"/>
    <p:sldId id="377" r:id="rId64"/>
    <p:sldId id="376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71" r:id="rId83"/>
    <p:sldId id="395" r:id="rId84"/>
    <p:sldId id="396" r:id="rId85"/>
    <p:sldId id="397" r:id="rId86"/>
    <p:sldId id="398" r:id="rId87"/>
    <p:sldId id="399" r:id="rId88"/>
    <p:sldId id="400" r:id="rId89"/>
    <p:sldId id="401" r:id="rId90"/>
    <p:sldId id="402" r:id="rId91"/>
    <p:sldId id="403" r:id="rId92"/>
    <p:sldId id="404" r:id="rId93"/>
    <p:sldId id="405" r:id="rId94"/>
    <p:sldId id="406" r:id="rId95"/>
    <p:sldId id="407" r:id="rId96"/>
    <p:sldId id="408" r:id="rId97"/>
    <p:sldId id="409" r:id="rId98"/>
    <p:sldId id="410" r:id="rId99"/>
    <p:sldId id="411" r:id="rId100"/>
    <p:sldId id="370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61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5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77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69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79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3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2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5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37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4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3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7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0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38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0ED5A4-2F09-4801-A960-8E615D1630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4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hyperlink" Target="https://www.w3schools.com/python/python_dictionarie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sets.asp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Rockwell Condensed" panose="02060603050405020104"/>
                <a:ea typeface="微軟正黑體" panose="020B0604030504040204" pitchFamily="34" charset="-120"/>
              </a:rPr>
              <a:t>My Journal to Python</a:t>
            </a:r>
            <a:endParaRPr lang="zh-TW" altLang="en-US" dirty="0">
              <a:solidFill>
                <a:schemeClr val="accent4">
                  <a:lumMod val="20000"/>
                  <a:lumOff val="80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>
                <a:latin typeface="Algerian" panose="04020705040A02060702" pitchFamily="82" charset="0"/>
              </a:rPr>
              <a:t>NAME:</a:t>
            </a:r>
            <a:r>
              <a:rPr lang="zh-TW" altLang="en-US" dirty="0">
                <a:latin typeface="Algerian" panose="04020705040A02060702" pitchFamily="82" charset="0"/>
              </a:rPr>
              <a:t> </a:t>
            </a:r>
            <a:r>
              <a:rPr lang="zh-TW" altLang="en-US" dirty="0"/>
              <a:t>葉非爾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>
                <a:latin typeface="Algerian" panose="04020705040A02060702" pitchFamily="82" charset="0"/>
              </a:rPr>
              <a:t>TEACHER:</a:t>
            </a:r>
            <a:r>
              <a:rPr lang="zh-TW" altLang="en-US" dirty="0">
                <a:latin typeface="Algerian" panose="04020705040A02060702" pitchFamily="82" charset="0"/>
              </a:rPr>
              <a:t> </a:t>
            </a:r>
            <a:r>
              <a:rPr lang="en-US" altLang="zh-TW" dirty="0">
                <a:latin typeface="Algerian" panose="04020705040A02060702" pitchFamily="82" charset="0"/>
              </a:rPr>
              <a:t>MY DEAR GREAT TEACHER</a:t>
            </a:r>
            <a:endParaRPr lang="zh-TW" alt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0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AFAD-3350-CCC1-1A98-F70F55D4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84300"/>
            <a:ext cx="4432301" cy="2209800"/>
          </a:xfrm>
        </p:spPr>
        <p:txBody>
          <a:bodyPr/>
          <a:lstStyle/>
          <a:p>
            <a:pPr algn="l"/>
            <a:r>
              <a:rPr lang="en-PH" sz="16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  </a:t>
            </a:r>
            <a:r>
              <a:rPr lang="en-PH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PH" sz="1600" b="0" i="0" dirty="0">
                <a:effectLst/>
                <a:latin typeface="Algerian" panose="04020705040A02060702" pitchFamily="82" charset="0"/>
              </a:rPr>
              <a:t>   The </a:t>
            </a:r>
            <a:r>
              <a:rPr lang="en-PH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split() 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 </a:t>
            </a:r>
            <a:r>
              <a:rPr lang="en-US" sz="1600" b="0" i="0" dirty="0">
                <a:effectLst/>
                <a:latin typeface="Algerian" panose="04020705040A02060702" pitchFamily="82" charset="0"/>
              </a:rPr>
              <a:t>method splits the string     into substrings if it finds instances of the separator:</a:t>
            </a:r>
            <a:endParaRPr lang="en-PH" sz="1600" b="0" i="0" dirty="0">
              <a:effectLst/>
              <a:latin typeface="Algerian" panose="04020705040A02060702" pitchFamily="82" charset="0"/>
            </a:endParaRPr>
          </a:p>
          <a:p>
            <a:endParaRPr lang="en-P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A2F432-85B5-3EB9-F821-E22808C4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8536"/>
            <a:ext cx="4762500" cy="3124199"/>
          </a:xfrm>
        </p:spPr>
        <p:txBody>
          <a:bodyPr>
            <a:normAutofit/>
          </a:bodyPr>
          <a:lstStyle/>
          <a:p>
            <a:r>
              <a:rPr lang="en-PH" sz="1800" b="0" i="0" dirty="0">
                <a:effectLst/>
                <a:latin typeface="Algerian" panose="04020705040A02060702" pitchFamily="82" charset="0"/>
              </a:rPr>
              <a:t> 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Split String</a:t>
            </a:r>
            <a:br>
              <a:rPr lang="en-PH" sz="1800" b="0" i="0" dirty="0">
                <a:effectLst/>
                <a:latin typeface="Algerian" panose="04020705040A02060702" pitchFamily="82" charset="0"/>
              </a:rPr>
            </a:br>
            <a:br>
              <a:rPr lang="en-PH" sz="1800" b="0" i="0" dirty="0">
                <a:effectLst/>
                <a:latin typeface="Algerian" panose="04020705040A02060702" pitchFamily="82" charset="0"/>
              </a:rPr>
            </a:br>
            <a:r>
              <a:rPr lang="en-PH" sz="1800" b="0" i="0" dirty="0">
                <a:effectLst/>
                <a:latin typeface="Algerian" panose="04020705040A02060702" pitchFamily="82" charset="0"/>
              </a:rPr>
              <a:t>The </a:t>
            </a:r>
            <a:r>
              <a:rPr lang="en-PH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split() 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 </a:t>
            </a:r>
            <a:r>
              <a:rPr lang="en-US" sz="1800" b="0" i="0" dirty="0">
                <a:effectLst/>
                <a:latin typeface="Algerian" panose="04020705040A02060702" pitchFamily="82" charset="0"/>
              </a:rPr>
              <a:t>method returns a list where the text between the specified separator becomes the list items.</a:t>
            </a:r>
            <a:br>
              <a:rPr lang="en-PH" sz="1800" b="0" i="0" dirty="0">
                <a:effectLst/>
                <a:latin typeface="Algerian" panose="04020705040A02060702" pitchFamily="82" charset="0"/>
              </a:rPr>
            </a:br>
            <a:endParaRPr lang="en-PH" sz="18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80C11-6408-7BB2-8EF7-AB060097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4" y="2880481"/>
            <a:ext cx="4526331" cy="1097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2DCC9-7FA2-BE52-2400-0CA2C5AE53A4}"/>
              </a:ext>
            </a:extLst>
          </p:cNvPr>
          <p:cNvSpPr txBox="1"/>
          <p:nvPr/>
        </p:nvSpPr>
        <p:spPr>
          <a:xfrm>
            <a:off x="6261100" y="151884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Python - String Concatenation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A0DCD-8582-727D-2207-C0CE04721846}"/>
              </a:ext>
            </a:extLst>
          </p:cNvPr>
          <p:cNvSpPr txBox="1"/>
          <p:nvPr/>
        </p:nvSpPr>
        <p:spPr>
          <a:xfrm>
            <a:off x="5191125" y="521216"/>
            <a:ext cx="6216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String Concatenation</a:t>
            </a:r>
          </a:p>
          <a:p>
            <a:pPr algn="l"/>
            <a:r>
              <a:rPr lang="en-US" sz="1800" b="0" i="0" dirty="0">
                <a:effectLst/>
                <a:latin typeface="Algerian" panose="04020705040A02060702" pitchFamily="82" charset="0"/>
              </a:rPr>
              <a:t>To concatenate, or combine, two strings you can use the + operator.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25754-AACD-BF6E-F35E-2FF2DD5C05E1}"/>
              </a:ext>
            </a:extLst>
          </p:cNvPr>
          <p:cNvSpPr txBox="1"/>
          <p:nvPr/>
        </p:nvSpPr>
        <p:spPr>
          <a:xfrm>
            <a:off x="5191125" y="1384300"/>
            <a:ext cx="621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Merge variable </a:t>
            </a:r>
            <a:r>
              <a:rPr lang="en-PH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</a:t>
            </a:r>
            <a:r>
              <a:rPr lang="en-PH" sz="1800" b="0" i="0" dirty="0">
                <a:effectLst/>
                <a:latin typeface="Algerian" panose="04020705040A02060702" pitchFamily="82" charset="0"/>
              </a:rPr>
              <a:t> with variable </a:t>
            </a:r>
            <a:r>
              <a:rPr lang="en-PH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b </a:t>
            </a:r>
            <a:r>
              <a:rPr lang="en-PH" sz="1800" b="0" i="0" dirty="0">
                <a:effectLst/>
                <a:latin typeface="Algerian" panose="04020705040A02060702" pitchFamily="82" charset="0"/>
              </a:rPr>
              <a:t>into variable </a:t>
            </a:r>
            <a:r>
              <a:rPr lang="en-PH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</a:t>
            </a:r>
            <a:endParaRPr lang="en-P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47D99-02FB-DE30-2C2E-D5DFB02F6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2184620"/>
            <a:ext cx="3505203" cy="13917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CA2316-99A8-2B37-A9AC-56B01CDCB2AD}"/>
              </a:ext>
            </a:extLst>
          </p:cNvPr>
          <p:cNvSpPr txBox="1"/>
          <p:nvPr/>
        </p:nvSpPr>
        <p:spPr>
          <a:xfrm>
            <a:off x="6096000" y="3627142"/>
            <a:ext cx="621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FF0000"/>
                </a:solidFill>
                <a:latin typeface="Algerian" panose="04020705040A02060702" pitchFamily="82" charset="0"/>
              </a:rPr>
              <a:t>Python - Format - Strings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3CFF2-14A4-6FA9-04DE-2856C942A3D8}"/>
              </a:ext>
            </a:extLst>
          </p:cNvPr>
          <p:cNvSpPr txBox="1"/>
          <p:nvPr/>
        </p:nvSpPr>
        <p:spPr>
          <a:xfrm>
            <a:off x="5111750" y="3811808"/>
            <a:ext cx="58039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String Format</a:t>
            </a:r>
          </a:p>
          <a:p>
            <a:pPr algn="l"/>
            <a:endParaRPr lang="en-US" sz="1400" b="0" i="0" dirty="0">
              <a:solidFill>
                <a:schemeClr val="accent6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US" sz="1400" b="0" i="0" dirty="0">
                <a:effectLst/>
                <a:latin typeface="Algerian" panose="04020705040A02060702" pitchFamily="82" charset="0"/>
              </a:rPr>
              <a:t>As we learned in the Python Variables chapter, we cannot combine strings and numbers like this: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E6AF13-0A49-B260-4205-D2FF0291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912" y="4878382"/>
            <a:ext cx="6175575" cy="17611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FDEC2C-0E45-F69C-B32E-7B74E34B9473}"/>
              </a:ext>
            </a:extLst>
          </p:cNvPr>
          <p:cNvSpPr txBox="1"/>
          <p:nvPr/>
        </p:nvSpPr>
        <p:spPr>
          <a:xfrm>
            <a:off x="330198" y="4166185"/>
            <a:ext cx="4314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Algerian" panose="04020705040A02060702" pitchFamily="82" charset="0"/>
              </a:rPr>
              <a:t>But we can combine strings and numbers by using the 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format() </a:t>
            </a:r>
            <a:r>
              <a:rPr lang="en-US" sz="1800" b="0" i="0" dirty="0">
                <a:effectLst/>
                <a:latin typeface="Algerian" panose="04020705040A02060702" pitchFamily="82" charset="0"/>
              </a:rPr>
              <a:t>method</a:t>
            </a:r>
            <a:endParaRPr lang="en-PH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0752DC-F315-4414-B09D-24E14FCD7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31" y="5297273"/>
            <a:ext cx="4199670" cy="92333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B1F04A-E10A-F864-A3A6-C1EF1B51FD9B}"/>
              </a:ext>
            </a:extLst>
          </p:cNvPr>
          <p:cNvCxnSpPr/>
          <p:nvPr/>
        </p:nvCxnSpPr>
        <p:spPr>
          <a:xfrm flipV="1">
            <a:off x="4644415" y="5376936"/>
            <a:ext cx="118085" cy="382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537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E6E-BE44-1FC9-B11E-283C90FD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201399" cy="32385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My journal to python part one ends here</a:t>
            </a:r>
            <a:endParaRPr lang="en-PH" dirty="0">
              <a:solidFill>
                <a:schemeClr val="bg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5595-2A0E-8635-412F-0A88C169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253067"/>
            <a:ext cx="10131425" cy="364913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NAME:  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葉菲爾</a:t>
            </a:r>
            <a:endParaRPr lang="en-PH" sz="2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5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309DA2-EE59-C90D-B2A6-D6E66AB0CCC1}"/>
              </a:ext>
            </a:extLst>
          </p:cNvPr>
          <p:cNvSpPr txBox="1"/>
          <p:nvPr/>
        </p:nvSpPr>
        <p:spPr>
          <a:xfrm>
            <a:off x="0" y="82996"/>
            <a:ext cx="902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0" i="0" dirty="0">
                <a:effectLst/>
                <a:latin typeface="Algerian" panose="04020705040A02060702" pitchFamily="82" charset="0"/>
              </a:rPr>
              <a:t>Python -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Escape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648FA-4936-A7F9-E38C-A1075A608403}"/>
              </a:ext>
            </a:extLst>
          </p:cNvPr>
          <p:cNvSpPr txBox="1"/>
          <p:nvPr/>
        </p:nvSpPr>
        <p:spPr>
          <a:xfrm>
            <a:off x="0" y="375401"/>
            <a:ext cx="58166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Escape Character</a:t>
            </a:r>
          </a:p>
          <a:p>
            <a:pPr algn="l"/>
            <a:r>
              <a:rPr lang="en-US" sz="1600" b="0" i="0" dirty="0">
                <a:effectLst/>
                <a:latin typeface="Algerian" panose="04020705040A02060702" pitchFamily="82" charset="0"/>
              </a:rPr>
              <a:t>To insert characters that are illegal in a string, use an escape character.</a:t>
            </a:r>
          </a:p>
          <a:p>
            <a:pPr algn="l"/>
            <a:r>
              <a:rPr lang="en-US" sz="1600" b="0" i="0" dirty="0">
                <a:effectLst/>
                <a:latin typeface="Algerian" panose="04020705040A02060702" pitchFamily="82" charset="0"/>
              </a:rPr>
              <a:t>An escape character is a backslash 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\</a:t>
            </a:r>
            <a:r>
              <a:rPr lang="en-US" sz="1600" b="0" i="0" dirty="0">
                <a:effectLst/>
                <a:latin typeface="Algerian" panose="04020705040A02060702" pitchFamily="82" charset="0"/>
              </a:rPr>
              <a:t> followed by the character you want to insert.</a:t>
            </a:r>
          </a:p>
          <a:p>
            <a:pPr algn="l"/>
            <a:r>
              <a:rPr lang="en-US" sz="1600" b="0" i="0" dirty="0">
                <a:effectLst/>
                <a:latin typeface="Algerian" panose="04020705040A02060702" pitchFamily="82" charset="0"/>
              </a:rPr>
              <a:t>An example of an illegal character is a double quote inside a string that is surrounded by double quotes: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E093A-D1BE-603D-D3F8-67DAE1AC1145}"/>
              </a:ext>
            </a:extLst>
          </p:cNvPr>
          <p:cNvSpPr txBox="1"/>
          <p:nvPr/>
        </p:nvSpPr>
        <p:spPr>
          <a:xfrm>
            <a:off x="0" y="2413337"/>
            <a:ext cx="5638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1600" b="0" i="0" dirty="0">
                <a:effectLst/>
                <a:latin typeface="Algerian" panose="04020705040A02060702" pitchFamily="82" charset="0"/>
              </a:rPr>
              <a:t>You will get an error if you use double quotes inside a string that is surrounded by double quotes: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CBF62E-CAF9-600C-EB65-96A20968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9" y="3490555"/>
            <a:ext cx="4210861" cy="1304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3A174-5DCB-08A6-8587-D3E4687E4167}"/>
              </a:ext>
            </a:extLst>
          </p:cNvPr>
          <p:cNvSpPr txBox="1"/>
          <p:nvPr/>
        </p:nvSpPr>
        <p:spPr>
          <a:xfrm>
            <a:off x="5969000" y="189517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Algerian" panose="04020705040A02060702" pitchFamily="82" charset="0"/>
              </a:rPr>
              <a:t>To fix this problem, use the escape character 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\”</a:t>
            </a:r>
            <a:r>
              <a:rPr lang="en-US" sz="1800" b="0" i="0" dirty="0">
                <a:effectLst/>
                <a:latin typeface="Algerian" panose="04020705040A02060702" pitchFamily="82" charset="0"/>
              </a:rPr>
              <a:t>:</a:t>
            </a:r>
            <a:endParaRPr lang="en-PH" sz="18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5B01E-8917-F19C-187D-58089B45F70E}"/>
              </a:ext>
            </a:extLst>
          </p:cNvPr>
          <p:cNvSpPr txBox="1"/>
          <p:nvPr/>
        </p:nvSpPr>
        <p:spPr>
          <a:xfrm>
            <a:off x="5969000" y="509502"/>
            <a:ext cx="612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1800" b="0" i="0" dirty="0">
                <a:effectLst/>
                <a:latin typeface="Algerian" panose="04020705040A02060702" pitchFamily="82" charset="0"/>
              </a:rPr>
              <a:t>The escape character allows you to use double quotes when you normally would not be allowed: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92B87-5A63-CAB3-CE7F-8547AAA4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418" y="1490006"/>
            <a:ext cx="6254564" cy="1304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7F3C9-9F0E-AA96-A21D-0A908A253CEA}"/>
              </a:ext>
            </a:extLst>
          </p:cNvPr>
          <p:cNvSpPr txBox="1"/>
          <p:nvPr/>
        </p:nvSpPr>
        <p:spPr>
          <a:xfrm>
            <a:off x="5733239" y="2851856"/>
            <a:ext cx="612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                 Escape Characters</a:t>
            </a:r>
          </a:p>
          <a:p>
            <a:pPr algn="l"/>
            <a:endParaRPr lang="en-US" sz="1800" b="0" i="0" dirty="0">
              <a:solidFill>
                <a:schemeClr val="accent6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US" sz="1800" b="0" i="0" dirty="0">
                <a:effectLst/>
                <a:latin typeface="Algerian" panose="04020705040A02060702" pitchFamily="82" charset="0"/>
              </a:rPr>
              <a:t>Other escape characters used in Python: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1CCD8-056C-E848-80B0-2EF5F94D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331" y="3727810"/>
            <a:ext cx="6143896" cy="30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1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47" y="252153"/>
            <a:ext cx="10131425" cy="1456267"/>
          </a:xfrm>
        </p:spPr>
        <p:txBody>
          <a:bodyPr/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String method: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47" y="1708420"/>
            <a:ext cx="10693070" cy="4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4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3" y="0"/>
            <a:ext cx="10698479" cy="53423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2" y="5342313"/>
            <a:ext cx="10698479" cy="9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5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1834" y="-1144383"/>
            <a:ext cx="10131427" cy="3124199"/>
          </a:xfrm>
        </p:spPr>
        <p:txBody>
          <a:bodyPr/>
          <a:lstStyle/>
          <a:p>
            <a:r>
              <a:rPr lang="en-US" altLang="zh-TW" dirty="0">
                <a:latin typeface="Algerian" panose="04020705040A02060702" pitchFamily="82" charset="0"/>
              </a:rPr>
              <a:t>PYTHON STRING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CAPITALIZE() </a:t>
            </a:r>
            <a:r>
              <a:rPr lang="en-US" altLang="zh-TW" dirty="0">
                <a:latin typeface="Algerian" panose="04020705040A02060702" pitchFamily="82" charset="0"/>
              </a:rPr>
              <a:t>METHOD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58B1-65CA-A697-8C13-3586C5F0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834" y="2705100"/>
            <a:ext cx="10131428" cy="1447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Example:</a:t>
            </a:r>
            <a:endParaRPr lang="en-PH" sz="3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62703" y="805860"/>
            <a:ext cx="8812213" cy="23479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1" y="3839571"/>
            <a:ext cx="8811855" cy="18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7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BA58-2B65-D568-AD7B-5456719E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7" y="2794864"/>
            <a:ext cx="10131427" cy="3124199"/>
          </a:xfrm>
        </p:spPr>
        <p:txBody>
          <a:bodyPr/>
          <a:lstStyle/>
          <a:p>
            <a:r>
              <a:rPr lang="en-US" sz="3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Example:</a:t>
            </a:r>
            <a:br>
              <a:rPr lang="en-US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endParaRPr lang="en-P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C8F571-6AD1-3904-18ED-EE8C44A9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241300"/>
            <a:ext cx="10131428" cy="1447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PYTHON STRING </a:t>
            </a:r>
            <a:r>
              <a:rPr lang="en-PH" sz="3200" b="0" i="0" dirty="0" err="1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casefold</a:t>
            </a:r>
            <a:r>
              <a:rPr lang="en-PH" sz="32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sz="3200" b="0" i="0" dirty="0">
                <a:effectLst/>
                <a:latin typeface="Algerian" panose="04020705040A02060702" pitchFamily="82" charset="0"/>
              </a:rPr>
              <a:t>Method</a:t>
            </a:r>
          </a:p>
          <a:p>
            <a:endParaRPr lang="en-PH" sz="3600" dirty="0">
              <a:latin typeface="Algerian" panose="04020705040A020607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C78205-441C-9A64-31E0-81DC8E44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07" y="1073667"/>
            <a:ext cx="9144000" cy="2648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B47973-B034-5B17-AABE-E5AAB798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0" y="4648569"/>
            <a:ext cx="492760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0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A292FC-99D5-9A99-E99B-C8A0D33520B9}"/>
              </a:ext>
            </a:extLst>
          </p:cNvPr>
          <p:cNvSpPr txBox="1"/>
          <p:nvPr/>
        </p:nvSpPr>
        <p:spPr>
          <a:xfrm>
            <a:off x="2806700" y="34799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center() </a:t>
            </a:r>
            <a:r>
              <a:rPr lang="en-PH" sz="28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731A1-E31D-DC61-04DA-478C9EC16948}"/>
              </a:ext>
            </a:extLst>
          </p:cNvPr>
          <p:cNvSpPr txBox="1"/>
          <p:nvPr/>
        </p:nvSpPr>
        <p:spPr>
          <a:xfrm>
            <a:off x="973380" y="3136901"/>
            <a:ext cx="10131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Print the word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“</a:t>
            </a:r>
            <a:r>
              <a:rPr lang="en-US" sz="24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nin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hao"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, taking up the space of 20 characters, with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“</a:t>
            </a:r>
            <a:r>
              <a:rPr lang="en-US" sz="24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nin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hao" 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in the middle: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9B0D3-2496-414D-E1B5-48068D16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93" y="4337230"/>
            <a:ext cx="8902700" cy="2397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E0CB2-6211-F36A-59E4-982C15F5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89" y="956150"/>
            <a:ext cx="9943611" cy="22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52A2C-44A2-AF57-F6DC-187CA294A98B}"/>
              </a:ext>
            </a:extLst>
          </p:cNvPr>
          <p:cNvSpPr txBox="1"/>
          <p:nvPr/>
        </p:nvSpPr>
        <p:spPr>
          <a:xfrm>
            <a:off x="2843214" y="34799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count() </a:t>
            </a:r>
            <a:r>
              <a:rPr lang="en-PH" sz="28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40B9-936C-7803-A9E2-A07DCA06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50" y="871211"/>
            <a:ext cx="9943127" cy="2563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299E87-DEF2-5236-6BF8-104837351BBE}"/>
              </a:ext>
            </a:extLst>
          </p:cNvPr>
          <p:cNvSpPr txBox="1"/>
          <p:nvPr/>
        </p:nvSpPr>
        <p:spPr>
          <a:xfrm>
            <a:off x="812800" y="34290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Search from position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10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to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24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48FCC9-1092-19B8-95F8-63414C61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64" y="4314856"/>
            <a:ext cx="994312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4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431E9C-C19B-7A81-3F1E-5A16B1C17B2C}"/>
              </a:ext>
            </a:extLst>
          </p:cNvPr>
          <p:cNvSpPr txBox="1"/>
          <p:nvPr/>
        </p:nvSpPr>
        <p:spPr>
          <a:xfrm>
            <a:off x="2933700" y="247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encode() </a:t>
            </a:r>
            <a:r>
              <a:rPr lang="en-PH" sz="28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B5B01-BA5C-2741-2604-E40A7A7612F6}"/>
              </a:ext>
            </a:extLst>
          </p:cNvPr>
          <p:cNvSpPr txBox="1"/>
          <p:nvPr/>
        </p:nvSpPr>
        <p:spPr>
          <a:xfrm>
            <a:off x="1003300" y="348519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UTF-8 encode </a:t>
            </a:r>
            <a:r>
              <a:rPr lang="en-US" sz="2800" b="0" i="0" dirty="0">
                <a:effectLst/>
                <a:latin typeface="Algerian" panose="04020705040A02060702" pitchFamily="82" charset="0"/>
              </a:rPr>
              <a:t>the string: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C8AB4-D218-D5BD-335C-307E53C7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51" y="770354"/>
            <a:ext cx="9984098" cy="2714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BF72B4-019A-FC1C-84B1-7B0DB3FC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51" y="4439302"/>
            <a:ext cx="10084749" cy="17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7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DF126-3CB3-0BCA-1F0A-A1A340329516}"/>
              </a:ext>
            </a:extLst>
          </p:cNvPr>
          <p:cNvSpPr txBox="1"/>
          <p:nvPr/>
        </p:nvSpPr>
        <p:spPr>
          <a:xfrm>
            <a:off x="2600328" y="347991"/>
            <a:ext cx="8216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Python String </a:t>
            </a:r>
            <a:r>
              <a:rPr lang="en-PH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endswith</a:t>
            </a:r>
            <a:r>
              <a:rPr lang="en-PH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sz="2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34218-1587-CA3D-72AA-2B26738F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1016000"/>
            <a:ext cx="10131426" cy="2319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C6028-8426-4126-7967-390E0C61FE00}"/>
              </a:ext>
            </a:extLst>
          </p:cNvPr>
          <p:cNvSpPr txBox="1"/>
          <p:nvPr/>
        </p:nvSpPr>
        <p:spPr>
          <a:xfrm>
            <a:off x="594360" y="3335908"/>
            <a:ext cx="8113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Check if the string ends with a punctuation sign (.):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09B476-037D-F548-006E-A6FC7938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043794"/>
            <a:ext cx="10234747" cy="20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lgerian" panose="04020705040A02060702" pitchFamily="82" charset="0"/>
              </a:rPr>
              <a:t>  agenda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Algerian" panose="04020705040A02060702" pitchFamily="82" charset="0"/>
              </a:rPr>
              <a:t>Python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Input and output: input() and print()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Data types: </a:t>
            </a:r>
            <a:r>
              <a:rPr lang="en-US" altLang="zh-TW" dirty="0" err="1">
                <a:latin typeface="Algerian" panose="04020705040A02060702" pitchFamily="82" charset="0"/>
              </a:rPr>
              <a:t>strings,list</a:t>
            </a:r>
            <a:r>
              <a:rPr lang="en-US" altLang="zh-TW" dirty="0">
                <a:latin typeface="Algerian" panose="04020705040A02060702" pitchFamily="82" charset="0"/>
              </a:rPr>
              <a:t>, </a:t>
            </a:r>
            <a:r>
              <a:rPr lang="en-US" altLang="zh-TW" dirty="0" err="1">
                <a:latin typeface="Algerian" panose="04020705040A02060702" pitchFamily="82" charset="0"/>
              </a:rPr>
              <a:t>dict</a:t>
            </a:r>
            <a:r>
              <a:rPr lang="en-US" altLang="zh-TW" dirty="0">
                <a:latin typeface="Algerian" panose="04020705040A02060702" pitchFamily="82" charset="0"/>
              </a:rPr>
              <a:t> , </a:t>
            </a:r>
            <a:r>
              <a:rPr lang="en-US" altLang="zh-TW" dirty="0" err="1">
                <a:latin typeface="Algerian" panose="04020705040A02060702" pitchFamily="82" charset="0"/>
              </a:rPr>
              <a:t>numerisc</a:t>
            </a:r>
            <a:endParaRPr lang="en-US" altLang="zh-TW" dirty="0">
              <a:latin typeface="Algerian" panose="04020705040A02060702" pitchFamily="82" charset="0"/>
            </a:endParaRPr>
          </a:p>
          <a:p>
            <a:r>
              <a:rPr lang="en-US" altLang="zh-TW" dirty="0">
                <a:latin typeface="Algerian" panose="04020705040A02060702" pitchFamily="82" charset="0"/>
              </a:rPr>
              <a:t>Operators ON data type: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CONTROLS : IF- | IF –ELSIF |-F-ELSE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LOOP: FOR |WHILE | RANGE() | BREAK | CONTINUE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FUNCTION:</a:t>
            </a:r>
          </a:p>
          <a:p>
            <a:pPr lvl="1"/>
            <a:r>
              <a:rPr lang="en-US" altLang="zh-TW" dirty="0">
                <a:latin typeface="Algerian" panose="04020705040A02060702" pitchFamily="82" charset="0"/>
              </a:rPr>
              <a:t> PARAMETERS(ARGUMETNS)</a:t>
            </a:r>
          </a:p>
          <a:p>
            <a:pPr lvl="1"/>
            <a:r>
              <a:rPr lang="en-US" altLang="zh-TW" dirty="0">
                <a:latin typeface="Algerian" panose="04020705040A02060702" pitchFamily="82" charset="0"/>
              </a:rPr>
              <a:t>RECURSIVE FUNCTION</a:t>
            </a:r>
          </a:p>
          <a:p>
            <a:pPr lvl="1"/>
            <a:r>
              <a:rPr lang="en-US" altLang="zh-TW" dirty="0">
                <a:latin typeface="Algerian" panose="04020705040A02060702" pitchFamily="82" charset="0"/>
              </a:rPr>
              <a:t>LAMBDA 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14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19B-4182-103E-FD00-C7C4C908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-406399"/>
            <a:ext cx="10131427" cy="3124199"/>
          </a:xfrm>
        </p:spPr>
        <p:txBody>
          <a:bodyPr/>
          <a:lstStyle/>
          <a:p>
            <a:r>
              <a:rPr lang="en-US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expandtabs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dirty="0"/>
            </a:b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E1411-2743-5783-5A78-C52D9CDB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2" y="711752"/>
            <a:ext cx="10883900" cy="2691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AA8B4F-EFE8-44E0-5AC2-1436F4CF79CF}"/>
              </a:ext>
            </a:extLst>
          </p:cNvPr>
          <p:cNvSpPr txBox="1"/>
          <p:nvPr/>
        </p:nvSpPr>
        <p:spPr>
          <a:xfrm>
            <a:off x="384172" y="3454401"/>
            <a:ext cx="8877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See the result using different tab sizes: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FCB4A-26C6-E8FB-D1BA-C63D51F1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2" y="4285398"/>
            <a:ext cx="10883900" cy="24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97147-70F9-FE6F-4F0E-A2FCDF5FFE04}"/>
              </a:ext>
            </a:extLst>
          </p:cNvPr>
          <p:cNvSpPr txBox="1"/>
          <p:nvPr/>
        </p:nvSpPr>
        <p:spPr>
          <a:xfrm>
            <a:off x="2806700" y="18289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find() </a:t>
            </a:r>
            <a:r>
              <a:rPr lang="en-PH" sz="28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25881-E5BB-4A4A-E085-EEEFA59DB483}"/>
              </a:ext>
            </a:extLst>
          </p:cNvPr>
          <p:cNvSpPr txBox="1"/>
          <p:nvPr/>
        </p:nvSpPr>
        <p:spPr>
          <a:xfrm>
            <a:off x="297346" y="3863960"/>
            <a:ext cx="9309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Where in the text is the word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"welcome"?: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021A3-C3EF-AE13-5F4B-64F8FE3E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6" y="608840"/>
            <a:ext cx="11597307" cy="3255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8A85AC-44F6-A4FC-BDBC-68C69401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7" y="4694957"/>
            <a:ext cx="1156003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5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0D43-EE72-39C8-1C34-F91EBC53F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609B4-8CA3-0122-37D8-1530C8A9D540}"/>
              </a:ext>
            </a:extLst>
          </p:cNvPr>
          <p:cNvSpPr txBox="1"/>
          <p:nvPr/>
        </p:nvSpPr>
        <p:spPr>
          <a:xfrm>
            <a:off x="2603500" y="196334"/>
            <a:ext cx="635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format() </a:t>
            </a:r>
            <a:r>
              <a:rPr lang="en-PH" sz="28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304BA-4360-8040-F48F-866DA03C6BAA}"/>
              </a:ext>
            </a:extLst>
          </p:cNvPr>
          <p:cNvSpPr txBox="1"/>
          <p:nvPr/>
        </p:nvSpPr>
        <p:spPr>
          <a:xfrm>
            <a:off x="397799" y="3152281"/>
            <a:ext cx="1013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Insert the price inside the placeholder, the price should be in fixed point, two-decimal format: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DC538-E802-3787-212B-34E0A578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167944"/>
            <a:ext cx="11218706" cy="186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74CA24-DDFA-7439-34FF-CA6C33C8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94148"/>
            <a:ext cx="11245849" cy="24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5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B3CE84-8C0D-916C-6C0A-590EEC664BC3}"/>
              </a:ext>
            </a:extLst>
          </p:cNvPr>
          <p:cNvSpPr txBox="1"/>
          <p:nvPr/>
        </p:nvSpPr>
        <p:spPr>
          <a:xfrm>
            <a:off x="381000" y="795635"/>
            <a:ext cx="10147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The Placeholders</a:t>
            </a:r>
          </a:p>
          <a:p>
            <a:pPr algn="l"/>
            <a:endParaRPr lang="en-US" sz="2400" b="0" i="0" dirty="0">
              <a:solidFill>
                <a:schemeClr val="accent6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The placeholders can be identified using named indexes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{price}, </a:t>
            </a:r>
            <a:r>
              <a:rPr lang="en-US" sz="2400" b="0" i="0" dirty="0">
                <a:effectLst/>
                <a:latin typeface="Algerian" panose="04020705040A02060702" pitchFamily="82" charset="0"/>
              </a:rPr>
              <a:t>numbered indexes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{0}</a:t>
            </a:r>
            <a:r>
              <a:rPr lang="en-US" sz="2400" b="0" i="0" dirty="0">
                <a:effectLst/>
                <a:latin typeface="Algerian" panose="04020705040A02060702" pitchFamily="82" charset="0"/>
              </a:rPr>
              <a:t> </a:t>
            </a:r>
            <a:r>
              <a:rPr lang="en-PH" sz="2400" b="0" i="0" dirty="0">
                <a:effectLst/>
                <a:latin typeface="Algerian" panose="04020705040A02060702" pitchFamily="82" charset="0"/>
              </a:rPr>
              <a:t>, or even empty placeholders </a:t>
            </a:r>
            <a:r>
              <a:rPr lang="en-PH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{}</a:t>
            </a:r>
            <a:endParaRPr lang="en-US" sz="2400" b="0" i="0" dirty="0">
              <a:solidFill>
                <a:schemeClr val="accent6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248AA-EFA2-0ED7-66B5-5B03AA9B3EBE}"/>
              </a:ext>
            </a:extLst>
          </p:cNvPr>
          <p:cNvSpPr txBox="1"/>
          <p:nvPr/>
        </p:nvSpPr>
        <p:spPr>
          <a:xfrm>
            <a:off x="381000" y="2905780"/>
            <a:ext cx="787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b="0" i="0" dirty="0">
                <a:effectLst/>
                <a:latin typeface="Algerian" panose="04020705040A02060702" pitchFamily="82" charset="0"/>
              </a:rPr>
              <a:t>Using different placeholder values</a:t>
            </a:r>
            <a:endParaRPr lang="en-PH" sz="2800" dirty="0"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EC13D-B722-D7BD-9FFD-3C94102E1C9E}"/>
              </a:ext>
            </a:extLst>
          </p:cNvPr>
          <p:cNvSpPr txBox="1"/>
          <p:nvPr/>
        </p:nvSpPr>
        <p:spPr>
          <a:xfrm>
            <a:off x="381000" y="2571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EXAMPLE WHEN</a:t>
            </a:r>
            <a:endParaRPr lang="en-PH" sz="2400" dirty="0">
              <a:latin typeface="Algerian" panose="04020705040A02060702" pitchFamily="8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D8B556-EBBD-ED52-7635-14BC539E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4" y="3367445"/>
            <a:ext cx="1003661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B67461-2457-2F01-5EF0-D483341A7E2C}"/>
              </a:ext>
            </a:extLst>
          </p:cNvPr>
          <p:cNvSpPr txBox="1"/>
          <p:nvPr/>
        </p:nvSpPr>
        <p:spPr>
          <a:xfrm>
            <a:off x="573086" y="927101"/>
            <a:ext cx="110458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 </a:t>
            </a:r>
            <a:endParaRPr lang="en-US" sz="2000" b="0" i="0" dirty="0">
              <a:solidFill>
                <a:schemeClr val="accent6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Inside the placeholders you can add a formatting type to format the result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047F7-367E-D016-2790-7FC4ECE5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6" y="1723887"/>
            <a:ext cx="9249374" cy="474041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AFE822-235C-73B5-B307-6D7AC161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786" y="0"/>
            <a:ext cx="10131428" cy="117171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FORMATTING TYPES</a:t>
            </a:r>
            <a:endParaRPr lang="en-PH" sz="2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6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2163A-EAC8-F010-F323-F0D4F571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15" y="901492"/>
            <a:ext cx="8564170" cy="43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242EF-01DC-12A8-D4EC-08B669A239D1}"/>
              </a:ext>
            </a:extLst>
          </p:cNvPr>
          <p:cNvSpPr txBox="1"/>
          <p:nvPr/>
        </p:nvSpPr>
        <p:spPr>
          <a:xfrm>
            <a:off x="2754314" y="196671"/>
            <a:ext cx="862488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index() </a:t>
            </a:r>
            <a:r>
              <a:rPr lang="en-US" sz="3200" b="0" i="0" dirty="0">
                <a:effectLst/>
                <a:latin typeface="Algerian" panose="04020705040A02060702" pitchFamily="82" charset="0"/>
              </a:rPr>
              <a:t>Method</a:t>
            </a: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D5E6C-A9A3-BC77-64BA-6C5871C9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780680"/>
            <a:ext cx="9994900" cy="2521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371C7-7C04-51EE-1B05-DF71C3CDDE5E}"/>
              </a:ext>
            </a:extLst>
          </p:cNvPr>
          <p:cNvSpPr txBox="1"/>
          <p:nvPr/>
        </p:nvSpPr>
        <p:spPr>
          <a:xfrm>
            <a:off x="673100" y="3239676"/>
            <a:ext cx="7289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Where in the text is the word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"welcome"?: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669502-5FC9-E7CC-45DE-E45CCEAF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1" y="3947562"/>
            <a:ext cx="9994900" cy="21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12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2B7-A184-8C6C-C5E1-90132378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-939799"/>
            <a:ext cx="10131427" cy="3124199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isalnum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34A81-EE65-1C21-07D7-7B24DEF9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617" y="4137516"/>
            <a:ext cx="10131428" cy="14478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Check if all the characters in the text is alphanumeric: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1CAC3-4C32-7ECF-5EBD-92F11173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55" y="622300"/>
            <a:ext cx="8907118" cy="351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13728-0715-F30E-5805-ABCC95F2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19" y="5048135"/>
            <a:ext cx="931785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2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878E-2AD1-BC4E-92C8-0B3B281C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3" y="-1041399"/>
            <a:ext cx="10131427" cy="3124199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isalpha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D3E7C-1540-62C7-B3C8-58F4C4E3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3" y="520700"/>
            <a:ext cx="8756654" cy="2578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3AC6C-B903-8ED5-9608-6B4CB8B92495}"/>
              </a:ext>
            </a:extLst>
          </p:cNvPr>
          <p:cNvSpPr txBox="1"/>
          <p:nvPr/>
        </p:nvSpPr>
        <p:spPr>
          <a:xfrm>
            <a:off x="1374772" y="3099089"/>
            <a:ext cx="8099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Check if all the characters in the text is alphabetic: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40A3E5-2B37-2723-B898-C90BAD51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2" y="3803758"/>
            <a:ext cx="8756655" cy="19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91F7-971B-39DB-2C8A-637383C1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1" y="-469899"/>
            <a:ext cx="10131427" cy="2336799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isdigit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C419A-0B7F-09A4-A7A9-C1FB0CBD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72" y="695071"/>
            <a:ext cx="9297027" cy="2410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53B40-7230-A2A3-FD61-EE090B9E8526}"/>
              </a:ext>
            </a:extLst>
          </p:cNvPr>
          <p:cNvSpPr txBox="1"/>
          <p:nvPr/>
        </p:nvSpPr>
        <p:spPr>
          <a:xfrm>
            <a:off x="996950" y="3078172"/>
            <a:ext cx="6940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Check if all the characters in the text are digits: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6F7B0-5B10-E99C-74ED-86E285DF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72" y="3724503"/>
            <a:ext cx="929702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9333" y="-240382"/>
            <a:ext cx="10131425" cy="1456267"/>
          </a:xfrm>
        </p:spPr>
        <p:txBody>
          <a:bodyPr/>
          <a:lstStyle/>
          <a:p>
            <a:r>
              <a:rPr lang="en-US" altLang="zh-TW" dirty="0">
                <a:latin typeface="Algerian" panose="04020705040A02060702" pitchFamily="82" charset="0"/>
              </a:rPr>
              <a:t>Python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1628027"/>
            <a:ext cx="10126334" cy="3651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244D6-4367-CFCB-90FC-914A82842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59" y="719880"/>
            <a:ext cx="8545118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30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5BC8-9D40-7CB2-4293-480E4418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1" y="-914399"/>
            <a:ext cx="10131427" cy="3124199"/>
          </a:xfrm>
        </p:spPr>
        <p:txBody>
          <a:bodyPr/>
          <a:lstStyle/>
          <a:p>
            <a:r>
              <a:rPr lang="en-PH" sz="36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Python String </a:t>
            </a:r>
            <a:r>
              <a:rPr lang="en-PH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isidentifier</a:t>
            </a:r>
            <a:r>
              <a:rPr lang="en-PH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sz="36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26FFA-B9E7-1E60-8036-B495ED61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1" y="836728"/>
            <a:ext cx="9839327" cy="2439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92ED5-F415-A3ED-F877-31C019E2516A}"/>
              </a:ext>
            </a:extLst>
          </p:cNvPr>
          <p:cNvSpPr txBox="1"/>
          <p:nvPr/>
        </p:nvSpPr>
        <p:spPr>
          <a:xfrm>
            <a:off x="825500" y="32131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Check if the strings are valid identifiers: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F3B151-2D88-A2B1-BFEF-6826F49E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1" y="3873500"/>
            <a:ext cx="986155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95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36A6-60D8-C4CA-6FD7-6E3776C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3" y="-977899"/>
            <a:ext cx="10131427" cy="3124199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islower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5EB2F-CFEF-DDED-E95E-E3D98470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0" y="584200"/>
            <a:ext cx="9562129" cy="2666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FF177-98DC-63C8-448D-BA3B4CC39555}"/>
              </a:ext>
            </a:extLst>
          </p:cNvPr>
          <p:cNvSpPr txBox="1"/>
          <p:nvPr/>
        </p:nvSpPr>
        <p:spPr>
          <a:xfrm>
            <a:off x="839170" y="3284023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Check if all the characters in the text are in lower case: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4FBEA8-B0C4-4B26-B375-A8D0E3158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9" y="3963565"/>
            <a:ext cx="9562129" cy="19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25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3884-32DF-D54F-7E48-C3445E4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1" y="-901699"/>
            <a:ext cx="10131427" cy="3124199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isnumeric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504F-EFFD-74D2-156B-EB76982BF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11E19-82DA-563F-BE36-9F768405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36" y="660400"/>
            <a:ext cx="9692791" cy="221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7113E-2EA8-2B28-8F09-2E856FD109B0}"/>
              </a:ext>
            </a:extLst>
          </p:cNvPr>
          <p:cNvSpPr txBox="1"/>
          <p:nvPr/>
        </p:nvSpPr>
        <p:spPr>
          <a:xfrm>
            <a:off x="984250" y="2879253"/>
            <a:ext cx="113315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800" b="0" i="0" dirty="0">
                <a:effectLst/>
                <a:latin typeface="Algerian" panose="04020705040A02060702" pitchFamily="82" charset="0"/>
              </a:rPr>
              <a:t>Check if all the characters in the text are numeric: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B9A3A-4C42-F2F1-042B-43485C0C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35" y="3850728"/>
            <a:ext cx="9692791" cy="19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75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F47-9B9B-E8FD-479D-9496DA36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1" y="338666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isprintable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effectLst/>
                <a:latin typeface="Algerian" panose="04020705040A02060702" pitchFamily="82" charset="0"/>
              </a:rPr>
            </a:br>
            <a:br>
              <a:rPr lang="en-PH" b="0" i="0" dirty="0">
                <a:effectLst/>
                <a:latin typeface="Algerian" panose="04020705040A02060702" pitchFamily="82" charset="0"/>
              </a:rPr>
            </a:b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B7ED-80DD-3774-4115-3530AE75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37E04-77B3-246F-17C4-881D9D0B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568071"/>
            <a:ext cx="10325099" cy="199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6CABB-4132-3B07-4904-C465FA2A8AC9}"/>
              </a:ext>
            </a:extLst>
          </p:cNvPr>
          <p:cNvSpPr txBox="1"/>
          <p:nvPr/>
        </p:nvSpPr>
        <p:spPr>
          <a:xfrm>
            <a:off x="290512" y="2565401"/>
            <a:ext cx="8751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Check if all the characters in the text are printable: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17757-BE90-A354-EC7F-D4A7061AA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273287"/>
            <a:ext cx="10325099" cy="19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71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DBC2-CDEA-5D7F-E213-CCDC257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1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isspace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1DC1B0-8D53-0F5E-C0C0-26D8B780B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871950"/>
            <a:ext cx="10131425" cy="225791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A5618-640C-A6FA-A1E3-54ECE05F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728132"/>
            <a:ext cx="10131425" cy="2332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3D711-8F68-2DF2-9636-762B16D78B2C}"/>
              </a:ext>
            </a:extLst>
          </p:cNvPr>
          <p:cNvSpPr txBox="1"/>
          <p:nvPr/>
        </p:nvSpPr>
        <p:spPr>
          <a:xfrm>
            <a:off x="685800" y="3040954"/>
            <a:ext cx="116204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Check if all the characters in the text are whitespaces:</a:t>
            </a:r>
          </a:p>
        </p:txBody>
      </p:sp>
    </p:spTree>
    <p:extLst>
      <p:ext uri="{BB962C8B-B14F-4D97-AF65-F5344CB8AC3E}">
        <p14:creationId xmlns:p14="http://schemas.microsoft.com/office/powerpoint/2010/main" val="4099546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2DCF-75D3-5145-ED7D-D0D1B126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1" y="-889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istitle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6DE8F7-74D9-FE98-B4A9-8B05CE3E6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3877734"/>
            <a:ext cx="10131424" cy="28293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8FF05-A9FE-B038-03BD-02962688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740833"/>
            <a:ext cx="10131424" cy="2332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D31E8-1B69-E287-A85D-FDE752874C40}"/>
              </a:ext>
            </a:extLst>
          </p:cNvPr>
          <p:cNvSpPr txBox="1"/>
          <p:nvPr/>
        </p:nvSpPr>
        <p:spPr>
          <a:xfrm>
            <a:off x="635000" y="3169848"/>
            <a:ext cx="1023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Check if each word start with an upper case letter</a:t>
            </a:r>
            <a:r>
              <a:rPr lang="en-US" b="0" i="0" dirty="0">
                <a:effectLst/>
                <a:latin typeface="Verdan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596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B810-F8D4-F341-6205-E7EAE933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1" y="-101600"/>
            <a:ext cx="10131425" cy="1456267"/>
          </a:xfrm>
        </p:spPr>
        <p:txBody>
          <a:bodyPr>
            <a:normAutofit/>
          </a:bodyPr>
          <a:lstStyle/>
          <a:p>
            <a: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isupper</a:t>
            </a:r>
            <a: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() Method</a:t>
            </a:r>
            <a:b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endParaRPr lang="en-PH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3C198-4155-9199-FEEA-725A0B81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893513"/>
            <a:ext cx="10131425" cy="2597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1A443-CBF4-5A18-0213-4636940AB0ED}"/>
              </a:ext>
            </a:extLst>
          </p:cNvPr>
          <p:cNvSpPr txBox="1"/>
          <p:nvPr/>
        </p:nvSpPr>
        <p:spPr>
          <a:xfrm>
            <a:off x="584200" y="3429000"/>
            <a:ext cx="102330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Check if all the characters in the text are in upper case: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A69007-DFC4-8AF5-A33A-4A7C4148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136886"/>
            <a:ext cx="10131424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1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631D-DC47-40D6-A43A-2440F95B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1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join()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715C5-60E1-D605-CFA1-7AD1A885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6" y="728133"/>
            <a:ext cx="10131425" cy="2370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AF3E9-450A-35C9-ED4D-F55BAF7B54C2}"/>
              </a:ext>
            </a:extLst>
          </p:cNvPr>
          <p:cNvSpPr txBox="1"/>
          <p:nvPr/>
        </p:nvSpPr>
        <p:spPr>
          <a:xfrm>
            <a:off x="367506" y="3119047"/>
            <a:ext cx="114569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Join all items in a dictionary into a string, using the word "TEST" as separator: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D2FB0-AD5A-4504-74D2-0906033F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56" y="3847180"/>
            <a:ext cx="10131425" cy="21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3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1133-6B14-6552-EE42-367CF71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1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ljust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92ED-D4AD-4401-FDE2-EBCE4BE5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09850"/>
            <a:ext cx="9093199" cy="3424766"/>
          </a:xfrm>
        </p:spPr>
        <p:txBody>
          <a:bodyPr/>
          <a:lstStyle/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Using the letter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"O" </a:t>
            </a:r>
            <a:r>
              <a:rPr lang="en-US" sz="2400" b="0" i="0" dirty="0">
                <a:effectLst/>
                <a:latin typeface="Algerian" panose="04020705040A02060702" pitchFamily="82" charset="0"/>
              </a:rPr>
              <a:t>as the padding character: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5E955-0C3F-9F37-DF11-46490849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728133"/>
            <a:ext cx="10131424" cy="2865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D09E7-A137-2D59-965F-DA2CB974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47683"/>
            <a:ext cx="1013142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63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79BB-9AF6-6E30-6566-2C2FE6F9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1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lower()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0F8A-017A-0F6A-2339-F7C00584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20" y="2384240"/>
            <a:ext cx="10131425" cy="3649133"/>
          </a:xfrm>
        </p:spPr>
        <p:txBody>
          <a:bodyPr/>
          <a:lstStyle/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Lower case the string: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3D6E0-1650-801F-B2AF-75B6F0A1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20" y="728133"/>
            <a:ext cx="10560680" cy="2752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BBDEC-FAEB-D94C-22E2-E04FD14F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76" y="3861548"/>
            <a:ext cx="6448724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799" y="46507"/>
            <a:ext cx="10131425" cy="1456267"/>
          </a:xfrm>
        </p:spPr>
        <p:txBody>
          <a:bodyPr/>
          <a:lstStyle/>
          <a:p>
            <a:r>
              <a:rPr lang="en-US" altLang="zh-TW" dirty="0">
                <a:latin typeface="Algerian" panose="04020705040A02060702" pitchFamily="82" charset="0"/>
              </a:rPr>
              <a:t>Data types: python strings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sp>
        <p:nvSpPr>
          <p:cNvPr id="6" name="內容版面配置區 4"/>
          <p:cNvSpPr>
            <a:spLocks noGrp="1"/>
          </p:cNvSpPr>
          <p:nvPr>
            <p:ph idx="4294967295"/>
          </p:nvPr>
        </p:nvSpPr>
        <p:spPr>
          <a:xfrm>
            <a:off x="685800" y="774641"/>
            <a:ext cx="10131425" cy="36480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Algerian" panose="04020705040A02060702" pitchFamily="82" charset="0"/>
              </a:rPr>
              <a:t>Strings in python are surrounded by either single quotation marks, or double quotation marks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‘hello’ </a:t>
            </a:r>
            <a:r>
              <a:rPr lang="en-US" altLang="zh-TW" dirty="0">
                <a:latin typeface="Algerian" panose="04020705040A02060702" pitchFamily="82" charset="0"/>
              </a:rPr>
              <a:t>is the same  as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“hello”</a:t>
            </a:r>
            <a:endParaRPr lang="en-US" altLang="zh-TW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altLang="zh-TW" dirty="0">
                <a:latin typeface="Algerian" panose="04020705040A02060702" pitchFamily="82" charset="0"/>
              </a:rPr>
              <a:t>You can display strings literal  with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print() </a:t>
            </a:r>
            <a:r>
              <a:rPr lang="en-US" altLang="zh-TW" dirty="0">
                <a:latin typeface="Algerian" panose="04020705040A02060702" pitchFamily="82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dirty="0">
                <a:latin typeface="Algerian" panose="04020705040A02060702" pitchFamily="82" charset="0"/>
              </a:rPr>
              <a:t>                                       input      output</a:t>
            </a:r>
          </a:p>
          <a:p>
            <a:pPr marL="0" indent="0">
              <a:buNone/>
            </a:pPr>
            <a:r>
              <a:rPr lang="en-US" altLang="zh-TW" dirty="0">
                <a:latin typeface="Algerian" panose="04020705040A02060702" pitchFamily="82" charset="0"/>
              </a:rPr>
              <a:t>Example: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98" y="3878157"/>
            <a:ext cx="1352739" cy="5430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005" y="3916262"/>
            <a:ext cx="619211" cy="46679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2136965" y="3316778"/>
            <a:ext cx="622860" cy="6597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58342" y="3399905"/>
            <a:ext cx="410942" cy="6234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58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5C8E-EFAD-0F07-FB98-F3CC581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1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lstrip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7B92-6ACE-CDCC-32C8-20E6B927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0" y="1744133"/>
            <a:ext cx="10131425" cy="3649133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Remove the leading characters: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1B203-762E-41E0-0B95-DE75EC3D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1" y="736600"/>
            <a:ext cx="10025685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3B0A6-07A6-7482-0821-66677195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44" y="3966634"/>
            <a:ext cx="9752282" cy="21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2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8437-407A-220C-3BEE-07B67CE4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1" y="0"/>
            <a:ext cx="10131425" cy="1456267"/>
          </a:xfrm>
        </p:spPr>
        <p:txBody>
          <a:bodyPr>
            <a:normAutofit/>
          </a:bodyPr>
          <a:lstStyle/>
          <a:p>
            <a: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maketrans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endParaRPr lang="en-PH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2BB0-C1F6-AB62-4A4F-73F6AE57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09" y="2480734"/>
            <a:ext cx="10131425" cy="3649133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Use a mapping table to replace many characters: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8CB8F-5625-6A4D-2BBB-154DF828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9" y="728133"/>
            <a:ext cx="11384591" cy="289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5FC35-0553-D1C0-830F-5221CF5C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22" y="4647315"/>
            <a:ext cx="975707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25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2509-9FDC-7374-C14B-2E1E15C9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1" y="-114300"/>
            <a:ext cx="10131425" cy="1456267"/>
          </a:xfrm>
        </p:spPr>
        <p:txBody>
          <a:bodyPr/>
          <a:lstStyle/>
          <a:p>
            <a:r>
              <a:rPr lang="en-PH" sz="3200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partition() </a:t>
            </a:r>
            <a:r>
              <a:rPr lang="en-PH" sz="3200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08C7-94D6-BF89-5BDE-984BFF44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5034"/>
            <a:ext cx="11239499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If the specified value is not found, the partition() method returns a tuple containing: 1 - the whole string, 2 - an empty string, 3 - an empty string: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DB3D8-EF68-25D8-1720-454B88C6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13833"/>
            <a:ext cx="10333658" cy="2927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C34EE-9105-908E-2AE6-33BDC7E9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1" y="4794646"/>
            <a:ext cx="965076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00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204F-40B4-6EBC-AA75-EED1AFAE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-1016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replace()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A18-8D3F-59C7-3E09-4F1A3685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82" y="2340580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Replace all occurrence of the word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"one":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0A346-1CBF-E86C-CC3F-D22CDCBE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82" y="634547"/>
            <a:ext cx="9982818" cy="2794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5425D-30EC-66EA-D146-D081D9AC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92" y="4414913"/>
            <a:ext cx="851790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4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BAD9-F8B0-62B3-84F3-91D9DB5B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-1016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rfind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9005-7579-9367-2D65-B52B0F68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4" y="2840567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Where in the text is the last occurrence of the letter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?: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E2AB6-A283-E2BC-88C7-3DDAC82C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4" y="697811"/>
            <a:ext cx="10458452" cy="326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A6D9D-502C-3595-DBCE-47B9A788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1" y="4879750"/>
            <a:ext cx="825499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B6E-9CF0-5BD8-8901-15E62941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1" y="-127000"/>
            <a:ext cx="10131425" cy="1456267"/>
          </a:xfrm>
        </p:spPr>
        <p:txBody>
          <a:bodyPr/>
          <a:lstStyle/>
          <a:p>
            <a: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rindex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58BF-1CF4-10A8-446D-23130B98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7843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Where in the text is the last occurrence of the letter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"e"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?: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0D9F3-DE36-0C7E-7856-A2A692A2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11576"/>
            <a:ext cx="10960100" cy="2738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E2B03-9E3F-5843-3CE3-4ABC9241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18" y="4419488"/>
            <a:ext cx="999518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70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225C-624D-24DD-B696-7713D92B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-546100"/>
            <a:ext cx="10131425" cy="1456267"/>
          </a:xfrm>
        </p:spPr>
        <p:txBody>
          <a:bodyPr/>
          <a:lstStyle/>
          <a:p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PH" dirty="0">
                <a:latin typeface="Algerian" panose="04020705040A02060702" pitchFamily="82" charset="0"/>
              </a:rPr>
              <a:t>Python String </a:t>
            </a:r>
            <a:r>
              <a:rPr lang="en-PH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rjust</a:t>
            </a:r>
            <a:r>
              <a:rPr lang="en-PH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() </a:t>
            </a:r>
            <a:r>
              <a:rPr lang="en-PH" dirty="0">
                <a:latin typeface="Algerian" panose="04020705040A02060702" pitchFamily="82" charset="0"/>
              </a:rPr>
              <a:t>Method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0801-A2F9-FB2C-90E1-1895431C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2094648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Using the letter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"O"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as the padding character: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1B6E-678F-96E3-7BC4-22D5F5C7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6" y="638381"/>
            <a:ext cx="9982510" cy="2675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DF0FD-4290-4146-3340-EB0D4B85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4" y="4248035"/>
            <a:ext cx="882332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6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A7F5-7306-5EF7-E599-B1824C18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rpartition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4B31-E6E1-1C3E-003F-6F06132B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2535767"/>
            <a:ext cx="10131425" cy="364913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If the specified value is not found, the </a:t>
            </a:r>
            <a:r>
              <a:rPr lang="en-US" b="0" i="0" dirty="0" err="1">
                <a:effectLst/>
                <a:latin typeface="Algerian" panose="04020705040A02060702" pitchFamily="82" charset="0"/>
              </a:rPr>
              <a:t>rpartition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() method returns a tuple containing: 1 - an empty string, 2 - an empty string, 3 - the whole string:</a:t>
            </a:r>
          </a:p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E1134-C6DF-72A1-87B8-F38E31D2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7" y="804809"/>
            <a:ext cx="10366991" cy="2889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D390E-395D-A90B-317B-B409D37C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42" y="4773313"/>
            <a:ext cx="970005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7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713-FCDF-F481-5030-11ED5F62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1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rsplit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CBA-2CCD-B874-DF54-E5B9EF42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87" y="2307939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Split the string into a list with maximum 2 items:</a:t>
            </a:r>
          </a:p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9A6B0-383B-2F80-CAC3-D4E6B2F4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4" y="818764"/>
            <a:ext cx="10306052" cy="2610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BAAED-8385-7FDB-24D8-1F4594DD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84" y="4280671"/>
            <a:ext cx="981911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96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D49F-D0C9-5BBB-B028-A752C6E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1" y="-1143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rstrip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E9EF-F27A-12AA-3ACB-A6C71683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" y="2070100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Remove the trailing characters if they are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commas, s, q, or w: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5927C-A44A-0D88-37CD-856CAAB4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0" y="613833"/>
            <a:ext cx="10727365" cy="2729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EBBE8-97EC-E274-E503-3558D30A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2" y="4071167"/>
            <a:ext cx="1013142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38DC-E1F9-A1E8-B99C-B995AC12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4301"/>
            <a:ext cx="4737099" cy="267969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Assign String to a Variable</a:t>
            </a:r>
            <a:b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b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Assigning a string to a variable is done with the variable name followed by an equal sign and the string:</a:t>
            </a:r>
            <a:b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endParaRPr lang="en-PH" sz="1800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49CE3-FA73-40FD-13C3-DDBB2758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663701"/>
            <a:ext cx="10131428" cy="12572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Example:</a:t>
            </a:r>
            <a:endParaRPr lang="en-PH" sz="3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42E73-7494-1F4C-0B7C-C9D8EEB9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1900"/>
            <a:ext cx="4054676" cy="134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011F2-7490-136A-1117-2F041DA0C3EE}"/>
              </a:ext>
            </a:extLst>
          </p:cNvPr>
          <p:cNvSpPr txBox="1"/>
          <p:nvPr/>
        </p:nvSpPr>
        <p:spPr>
          <a:xfrm>
            <a:off x="5751515" y="6133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Multiline Strings</a:t>
            </a:r>
            <a:b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You can assign a multiline string to a variable by using three quotes: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14CA0-5D62-D806-8469-19831E7A0593}"/>
              </a:ext>
            </a:extLst>
          </p:cNvPr>
          <p:cNvSpPr txBox="1"/>
          <p:nvPr/>
        </p:nvSpPr>
        <p:spPr>
          <a:xfrm>
            <a:off x="5751515" y="1464966"/>
            <a:ext cx="6476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You can use three double quotes: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24F5A-F44E-DA70-7959-709F4C8C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44" y="2546350"/>
            <a:ext cx="6168142" cy="1257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F9ECE2-67E5-2929-E3BF-C51C83DD4C94}"/>
              </a:ext>
            </a:extLst>
          </p:cNvPr>
          <p:cNvSpPr txBox="1"/>
          <p:nvPr/>
        </p:nvSpPr>
        <p:spPr>
          <a:xfrm>
            <a:off x="4035425" y="3937001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FF0000"/>
                </a:solidFill>
                <a:latin typeface="Algerian" panose="04020705040A02060702" pitchFamily="82" charset="0"/>
              </a:rPr>
              <a:t>Three single quotes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8E5EF-870A-7DE5-5F71-0869EFF0C15E}"/>
              </a:ext>
            </a:extLst>
          </p:cNvPr>
          <p:cNvSpPr txBox="1"/>
          <p:nvPr/>
        </p:nvSpPr>
        <p:spPr>
          <a:xfrm>
            <a:off x="4713294" y="415873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FF0000"/>
                </a:solidFill>
                <a:latin typeface="Algerian" panose="04020705040A02060702" pitchFamily="82" charset="0"/>
              </a:rPr>
              <a:t>example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0A675-1ECD-FB14-9FA5-AD7CDF80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993" y="4591052"/>
            <a:ext cx="8216901" cy="20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6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C18D-24B4-7F6F-52AE-60FD8F39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1" y="-889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split()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A4BB5-DA36-9238-AAB0-6FB00042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4" y="639233"/>
            <a:ext cx="11109326" cy="27897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E0D8F-CEAC-7BD1-BB3C-B0FF951D2BFC}"/>
              </a:ext>
            </a:extLst>
          </p:cNvPr>
          <p:cNvSpPr txBox="1"/>
          <p:nvPr/>
        </p:nvSpPr>
        <p:spPr>
          <a:xfrm>
            <a:off x="269874" y="3429000"/>
            <a:ext cx="1077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Split the string, using comma, followed by a space, as a separator: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04237-6352-0BF1-5009-87DD7B19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6" y="4157133"/>
            <a:ext cx="1042583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64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1D38-F583-94F2-612A-1105E1E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splitlines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FF43-523B-D426-B8D7-284D7B65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8" y="2184400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Split the string, but keep the line breaks: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45435-95E8-3D10-06DB-A42880A0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4" y="728133"/>
            <a:ext cx="10452722" cy="269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AE763-D9A2-AE79-FE2F-B236F51C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" y="4185478"/>
            <a:ext cx="98432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29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0759-18A0-015B-77A4-E3FB614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1" y="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startswith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2A4A-8910-559E-99EB-ABB51CC7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97" y="1799167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Check if position 7 to 20 starts with the characters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</a:t>
            </a:r>
            <a:r>
              <a:rPr lang="en-US" sz="20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wel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265CC-21F8-90E6-9203-CEFF9BDA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728133"/>
            <a:ext cx="10353673" cy="2337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21257-CC75-8F02-1704-725D8847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62" y="3965350"/>
            <a:ext cx="939699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06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5AD0-4DB8-ACF0-1833-3E2B5D4E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1" y="-1270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strip()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2567-F3A5-C2D7-F783-34022A44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02555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Remove the leading and trailing characters: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C73A4-B4C4-D13A-24A7-952E92AD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5" y="646288"/>
            <a:ext cx="9965375" cy="2630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78DED-3F0A-F1C4-A3A7-FA22BFDE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81" y="4189359"/>
            <a:ext cx="896171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7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E085-A07E-A501-E634-5C51DAD3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16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swapcase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E8CC-D5C1-D455-AE88-304D2953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2434167"/>
            <a:ext cx="11480800" cy="3649133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Make the lower case letters upper case and the upper case letters lower case: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0F83-CA6B-41BB-0B10-3DE0CB0C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4" y="632144"/>
            <a:ext cx="8897592" cy="3019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D04A7-3BFE-5185-4F18-7122F4B3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01" y="4569017"/>
            <a:ext cx="817239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50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3C1-D17C-125F-AD5E-084F0D52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1" y="-127000"/>
            <a:ext cx="10131425" cy="1456267"/>
          </a:xfrm>
        </p:spPr>
        <p:txBody>
          <a:bodyPr/>
          <a:lstStyle/>
          <a:p>
            <a: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title() </a:t>
            </a:r>
            <a:r>
              <a:rPr lang="en-PH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10C7-07CF-E724-5945-543C871E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005866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Make the first letter in each word upper case: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69A8E-F1BD-8A6E-5DDC-398E47BF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3" y="601133"/>
            <a:ext cx="9957433" cy="2501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69CDC-470D-1649-D3F0-91ABEA86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66" y="4222635"/>
            <a:ext cx="900588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81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F7A4-B621-31C9-459D-9C00B1DD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-889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translate()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8539-C101-4DF4-84C2-83E24B1A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909376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Replace any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"S"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characters with a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"P"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 character: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D9118-D651-9BCC-3FBA-1923AB50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6" y="639233"/>
            <a:ext cx="10014580" cy="248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AD8A1-E7BD-644C-DCCD-1BDA8DD8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23" y="4081928"/>
            <a:ext cx="810538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537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9ABA-83D3-A0BB-DB98-27653D5D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1" y="-139701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upper()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A0C8-2566-7CC1-B7D4-B19FDC3E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16518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Upper case the string: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3B2A1-41EB-1C31-761C-BE4AFF72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1" y="588433"/>
            <a:ext cx="11314738" cy="2924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DA763-7DAE-71AE-E422-C84A47DF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1" y="4517008"/>
            <a:ext cx="1034920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3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0FDD-E538-D2A5-CE2B-3A4E2299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1" y="-127000"/>
            <a:ext cx="10131425" cy="1456267"/>
          </a:xfrm>
        </p:spPr>
        <p:txBody>
          <a:bodyPr/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Python String </a:t>
            </a:r>
            <a:r>
              <a:rPr lang="en-PH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zfill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 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Method</a:t>
            </a:r>
            <a:br>
              <a:rPr lang="en-PH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07F8-A63A-C6D8-AB0A-4A4309D7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057400"/>
            <a:ext cx="10131425" cy="3649133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Fill the string with zeros until it is 10 characters long:</a:t>
            </a:r>
          </a:p>
          <a:p>
            <a:endParaRPr lang="en-PH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5513F-91AB-5A17-F869-C9FB3AF5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01133"/>
            <a:ext cx="10477499" cy="256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3DE85-0059-4621-2B97-D0DE9686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79" y="4306860"/>
            <a:ext cx="992254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42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23B96-AD68-B650-4C0B-F968FE05D6FD}"/>
              </a:ext>
            </a:extLst>
          </p:cNvPr>
          <p:cNvSpPr txBox="1"/>
          <p:nvPr/>
        </p:nvSpPr>
        <p:spPr>
          <a:xfrm>
            <a:off x="1143000" y="513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Algerian" panose="04020705040A02060702" pitchFamily="82" charset="0"/>
              </a:rPr>
              <a:t>Python Lists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6FC3-42FC-3DD4-FAD6-F9DC606371B8}"/>
              </a:ext>
            </a:extLst>
          </p:cNvPr>
          <p:cNvSpPr txBox="1"/>
          <p:nvPr/>
        </p:nvSpPr>
        <p:spPr>
          <a:xfrm>
            <a:off x="342900" y="698500"/>
            <a:ext cx="6096000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lgerian" panose="04020705040A02060702" pitchFamily="82" charset="0"/>
              </a:rPr>
              <a:t>Lists are used to store multiple items in a single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lgerian" panose="04020705040A02060702" pitchFamily="82" charset="0"/>
              </a:rPr>
              <a:t>Lists are one of 4 built-in data types in Python used to store collections of data, the other 3 are </a:t>
            </a:r>
            <a:r>
              <a:rPr lang="en-US" altLang="zh-TW" sz="1800" dirty="0">
                <a:latin typeface="Algerian" panose="04020705040A020607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</a:t>
            </a:r>
            <a:r>
              <a:rPr lang="en-US" altLang="zh-TW" sz="1800" dirty="0">
                <a:latin typeface="Algerian" panose="04020705040A02060702" pitchFamily="82" charset="0"/>
              </a:rPr>
              <a:t>, </a:t>
            </a:r>
            <a:r>
              <a:rPr lang="en-US" altLang="zh-TW" sz="1800" dirty="0">
                <a:latin typeface="Algerian" panose="04020705040A020607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altLang="zh-TW" sz="1800" dirty="0">
                <a:latin typeface="Algerian" panose="04020705040A02060702" pitchFamily="82" charset="0"/>
              </a:rPr>
              <a:t>, and </a:t>
            </a:r>
            <a:r>
              <a:rPr lang="en-US" altLang="zh-TW" sz="1800" dirty="0">
                <a:latin typeface="Algerian" panose="04020705040A02060702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r>
              <a:rPr lang="en-US" altLang="zh-TW" sz="1800" dirty="0">
                <a:latin typeface="Algerian" panose="04020705040A02060702" pitchFamily="82" charset="0"/>
              </a:rPr>
              <a:t>, all with different qualities and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lgerian" panose="04020705040A02060702" pitchFamily="82" charset="0"/>
              </a:rPr>
              <a:t>Lists are created using square brackets:</a:t>
            </a:r>
            <a:endParaRPr lang="en-US" altLang="zh-TW" sz="1800" b="0" i="0" dirty="0">
              <a:effectLst/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584DC-921A-C73B-D88F-AB154D2AD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18" y="3643281"/>
            <a:ext cx="4220164" cy="10478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23C6D-76C7-87B5-A398-0AA08018628A}"/>
              </a:ext>
            </a:extLst>
          </p:cNvPr>
          <p:cNvCxnSpPr/>
          <p:nvPr/>
        </p:nvCxnSpPr>
        <p:spPr>
          <a:xfrm flipH="1" flipV="1">
            <a:off x="4089400" y="4167229"/>
            <a:ext cx="101600" cy="10651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CD317348-8CAD-96E6-3FEB-862AAC54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1600" dirty="0">
                <a:latin typeface="Algerian" panose="04020705040A02060702" pitchFamily="82" charset="0"/>
              </a:rPr>
              <a:t>Square brackets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5D94C-B079-1239-9E30-DC429B98DD30}"/>
              </a:ext>
            </a:extLst>
          </p:cNvPr>
          <p:cNvSpPr txBox="1"/>
          <p:nvPr/>
        </p:nvSpPr>
        <p:spPr>
          <a:xfrm>
            <a:off x="7239000" y="664615"/>
            <a:ext cx="389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Python</a:t>
            </a:r>
            <a:r>
              <a:rPr lang="en-PH" sz="1800" dirty="0">
                <a:latin typeface="Algerian" panose="04020705040A02060702" pitchFamily="82" charset="0"/>
              </a:rPr>
              <a:t> </a:t>
            </a:r>
            <a:r>
              <a:rPr lang="en-PH" sz="1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- Access</a:t>
            </a:r>
            <a:r>
              <a:rPr lang="en-PH" sz="1800" dirty="0">
                <a:latin typeface="Algerian" panose="04020705040A02060702" pitchFamily="82" charset="0"/>
              </a:rPr>
              <a:t> </a:t>
            </a:r>
            <a:r>
              <a:rPr lang="en-PH" sz="1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List</a:t>
            </a:r>
            <a:r>
              <a:rPr lang="en-PH" sz="1800" dirty="0">
                <a:latin typeface="Algerian" panose="04020705040A02060702" pitchFamily="82" charset="0"/>
              </a:rPr>
              <a:t> </a:t>
            </a:r>
            <a:r>
              <a:rPr lang="en-PH" sz="1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Items</a:t>
            </a:r>
            <a:endParaRPr lang="en-PH" sz="1800" b="0" i="0" dirty="0">
              <a:solidFill>
                <a:schemeClr val="accent6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3FFAF-BA51-2F06-99D7-9B0BF99ACF75}"/>
              </a:ext>
            </a:extLst>
          </p:cNvPr>
          <p:cNvSpPr txBox="1"/>
          <p:nvPr/>
        </p:nvSpPr>
        <p:spPr>
          <a:xfrm>
            <a:off x="6975475" y="914788"/>
            <a:ext cx="4162425" cy="1157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lgerian" panose="04020705040A02060702" pitchFamily="82" charset="0"/>
              </a:rPr>
              <a:t>List items are indexed and you can access them by referring to the </a:t>
            </a:r>
            <a:r>
              <a:rPr lang="en-US" sz="1600" dirty="0">
                <a:solidFill>
                  <a:srgbClr val="FF0000"/>
                </a:solidFill>
                <a:latin typeface="Algerian" panose="04020705040A02060702" pitchFamily="82" charset="0"/>
              </a:rPr>
              <a:t>index number</a:t>
            </a:r>
            <a:r>
              <a:rPr lang="en-US" sz="1600" dirty="0">
                <a:solidFill>
                  <a:srgbClr val="000000"/>
                </a:solidFill>
                <a:latin typeface="Algerian" panose="04020705040A02060702" pitchFamily="82" charset="0"/>
              </a:rPr>
              <a:t>:</a:t>
            </a:r>
            <a:endParaRPr lang="en-PH" sz="1600" dirty="0">
              <a:latin typeface="Algerian" panose="04020705040A02060702" pitchFamily="8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0FA208-06E4-496C-2C62-CF903429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475" y="2127752"/>
            <a:ext cx="4629796" cy="10764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99877-052F-F5A9-B9BF-B0A9EA4334DE}"/>
              </a:ext>
            </a:extLst>
          </p:cNvPr>
          <p:cNvCxnSpPr/>
          <p:nvPr/>
        </p:nvCxnSpPr>
        <p:spPr>
          <a:xfrm flipH="1" flipV="1">
            <a:off x="8551862" y="2723644"/>
            <a:ext cx="152400" cy="14107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BC1B2B-990B-5B25-79ED-F9E76BB92DE3}"/>
              </a:ext>
            </a:extLst>
          </p:cNvPr>
          <p:cNvSpPr txBox="1"/>
          <p:nvPr/>
        </p:nvSpPr>
        <p:spPr>
          <a:xfrm>
            <a:off x="7875882" y="4167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Index number</a:t>
            </a:r>
            <a:endParaRPr lang="en-P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7D41C-987C-6CDB-7F61-BA5B15D8B093}"/>
              </a:ext>
            </a:extLst>
          </p:cNvPr>
          <p:cNvSpPr txBox="1"/>
          <p:nvPr/>
        </p:nvSpPr>
        <p:spPr>
          <a:xfrm>
            <a:off x="3313113" y="5210550"/>
            <a:ext cx="698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Square bracket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224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6CB-E518-B009-DB1D-74CE1994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673100"/>
            <a:ext cx="10131427" cy="3124199"/>
          </a:xfrm>
        </p:spPr>
        <p:txBody>
          <a:bodyPr>
            <a:noAutofit/>
          </a:bodyPr>
          <a:lstStyle/>
          <a:p>
            <a:r>
              <a:rPr lang="en-US" sz="1400" b="0" i="0" dirty="0">
                <a:effectLst/>
                <a:latin typeface="Algerian" panose="04020705040A02060702" pitchFamily="82" charset="0"/>
              </a:rPr>
              <a:t>Strings are Arrays</a:t>
            </a:r>
            <a:br>
              <a:rPr lang="en-US" sz="1400" b="0" i="0" dirty="0">
                <a:effectLst/>
                <a:latin typeface="Algerian" panose="04020705040A02060702" pitchFamily="82" charset="0"/>
              </a:rPr>
            </a:br>
            <a:r>
              <a:rPr lang="en-US" sz="1400" b="0" i="0" dirty="0">
                <a:effectLst/>
                <a:latin typeface="Algerian" panose="04020705040A02060702" pitchFamily="82" charset="0"/>
              </a:rPr>
              <a:t>Like many other popular programming languages, strings in Python are arrays of bytes representing </a:t>
            </a:r>
            <a:r>
              <a:rPr lang="en-US" sz="1400" b="0" i="0" dirty="0" err="1">
                <a:effectLst/>
                <a:latin typeface="Algerian" panose="04020705040A02060702" pitchFamily="82" charset="0"/>
              </a:rPr>
              <a:t>unicode</a:t>
            </a:r>
            <a:r>
              <a:rPr lang="en-US" sz="1400" b="0" i="0" dirty="0">
                <a:effectLst/>
                <a:latin typeface="Algerian" panose="04020705040A02060702" pitchFamily="82" charset="0"/>
              </a:rPr>
              <a:t> characters.</a:t>
            </a:r>
            <a:br>
              <a:rPr lang="en-US" sz="1400" b="0" i="0" dirty="0">
                <a:effectLst/>
                <a:latin typeface="Algerian" panose="04020705040A02060702" pitchFamily="82" charset="0"/>
              </a:rPr>
            </a:br>
            <a:r>
              <a:rPr lang="en-US" sz="1400" b="0" i="0" dirty="0">
                <a:effectLst/>
                <a:latin typeface="Algerian" panose="04020705040A02060702" pitchFamily="82" charset="0"/>
              </a:rPr>
              <a:t>However, Python does not have a character data type, a single character is simply a string with a length of 1.</a:t>
            </a:r>
            <a:br>
              <a:rPr lang="en-US" sz="1400" b="0" i="0" dirty="0">
                <a:effectLst/>
                <a:latin typeface="Algerian" panose="04020705040A02060702" pitchFamily="82" charset="0"/>
              </a:rPr>
            </a:br>
            <a:r>
              <a:rPr lang="en-US" sz="1400" b="0" i="0" dirty="0">
                <a:effectLst/>
                <a:latin typeface="Algerian" panose="04020705040A02060702" pitchFamily="82" charset="0"/>
              </a:rPr>
              <a:t>Square brackets can be used to access elements of the string.</a:t>
            </a:r>
            <a:br>
              <a:rPr lang="en-US" sz="1400" b="0" i="0" dirty="0">
                <a:effectLst/>
                <a:latin typeface="Algerian" panose="04020705040A02060702" pitchFamily="82" charset="0"/>
              </a:rPr>
            </a:br>
            <a:endParaRPr lang="en-PH" sz="1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3B40-172F-272C-1CCD-8B58EC30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362148"/>
            <a:ext cx="10131428" cy="1447800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Get the character at position 1 (remember that the first character has the position 0):</a:t>
            </a:r>
          </a:p>
          <a:p>
            <a:endParaRPr lang="en-PH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CE080-4507-FF54-76AB-8510C7A9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451099"/>
            <a:ext cx="3739238" cy="977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5B281-A689-DB1E-1FCB-1C64BCA48728}"/>
              </a:ext>
            </a:extLst>
          </p:cNvPr>
          <p:cNvSpPr txBox="1"/>
          <p:nvPr/>
        </p:nvSpPr>
        <p:spPr>
          <a:xfrm>
            <a:off x="5054600" y="24732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latin typeface="Algerian" panose="04020705040A02060702" pitchFamily="82" charset="0"/>
              </a:rPr>
              <a:t>Looping through a string</a:t>
            </a:r>
            <a:br>
              <a:rPr lang="en-PH" sz="1800" dirty="0">
                <a:latin typeface="Algerian" panose="04020705040A02060702" pitchFamily="82" charset="0"/>
              </a:rPr>
            </a:br>
            <a:r>
              <a:rPr lang="en-PH" sz="1800" dirty="0">
                <a:latin typeface="Algerian" panose="04020705040A02060702" pitchFamily="82" charset="0"/>
              </a:rPr>
              <a:t>since arrays are strings, we can loop through the characters in a string, with a </a:t>
            </a:r>
            <a:r>
              <a:rPr lang="en-PH" sz="1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for</a:t>
            </a:r>
            <a:r>
              <a:rPr lang="en-PH" sz="1800" dirty="0">
                <a:latin typeface="Algerian" panose="04020705040A02060702" pitchFamily="82" charset="0"/>
              </a:rPr>
              <a:t> loop.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56516-EC80-DB61-C483-8C74CC7FD7A6}"/>
              </a:ext>
            </a:extLst>
          </p:cNvPr>
          <p:cNvSpPr txBox="1"/>
          <p:nvPr/>
        </p:nvSpPr>
        <p:spPr>
          <a:xfrm>
            <a:off x="5054600" y="32803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Loop through the letters in the word 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"banana":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E0BEA-9143-AF3F-FFF6-AF0D2187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1" y="3994025"/>
            <a:ext cx="5692846" cy="1574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B7F206-4AC3-B378-12C8-6C7E04423B2F}"/>
              </a:ext>
            </a:extLst>
          </p:cNvPr>
          <p:cNvSpPr txBox="1"/>
          <p:nvPr/>
        </p:nvSpPr>
        <p:spPr>
          <a:xfrm>
            <a:off x="0" y="3540050"/>
            <a:ext cx="4965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dirty="0">
                <a:latin typeface="Algerian" panose="04020705040A02060702" pitchFamily="82" charset="0"/>
              </a:rPr>
              <a:t>String length</a:t>
            </a:r>
            <a:br>
              <a:rPr lang="en-PH" sz="1600" dirty="0">
                <a:latin typeface="Algerian" panose="04020705040A02060702" pitchFamily="82" charset="0"/>
              </a:rPr>
            </a:br>
            <a:r>
              <a:rPr lang="en-PH" sz="1600" dirty="0">
                <a:latin typeface="Algerian" panose="04020705040A02060702" pitchFamily="82" charset="0"/>
              </a:rPr>
              <a:t>to get the length of a string, use the </a:t>
            </a:r>
            <a:r>
              <a:rPr lang="en-PH" sz="1600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len</a:t>
            </a:r>
            <a:r>
              <a:rPr lang="en-PH" sz="1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() </a:t>
            </a:r>
            <a:r>
              <a:rPr lang="en-PH" sz="1600" dirty="0">
                <a:latin typeface="Algerian" panose="04020705040A02060702" pitchFamily="82" charset="0"/>
              </a:rPr>
              <a:t>function</a:t>
            </a:r>
            <a:endParaRPr lang="en-PH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E8439-191E-33C5-29EA-D0C9EA758AE7}"/>
              </a:ext>
            </a:extLst>
          </p:cNvPr>
          <p:cNvSpPr txBox="1"/>
          <p:nvPr/>
        </p:nvSpPr>
        <p:spPr>
          <a:xfrm>
            <a:off x="-19050" y="4261548"/>
            <a:ext cx="4984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FF0000"/>
                </a:solidFill>
                <a:latin typeface="Algerian" panose="04020705040A02060702" pitchFamily="82" charset="0"/>
              </a:rPr>
              <a:t>Example</a:t>
            </a:r>
            <a:r>
              <a:rPr lang="en-PH" sz="2000" dirty="0">
                <a:latin typeface="Algerian" panose="04020705040A02060702" pitchFamily="82" charset="0"/>
              </a:rPr>
              <a:t> </a:t>
            </a:r>
          </a:p>
          <a:p>
            <a:r>
              <a:rPr lang="en-PH" sz="1800" dirty="0">
                <a:latin typeface="Algerian" panose="04020705040A02060702" pitchFamily="82" charset="0"/>
              </a:rPr>
              <a:t>The </a:t>
            </a:r>
            <a:r>
              <a:rPr lang="en-PH" sz="1800" dirty="0" err="1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len</a:t>
            </a:r>
            <a:r>
              <a:rPr lang="en-PH" sz="1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()</a:t>
            </a:r>
            <a:r>
              <a:rPr lang="en-PH" sz="1800" dirty="0">
                <a:latin typeface="Algerian" panose="04020705040A02060702" pitchFamily="82" charset="0"/>
              </a:rPr>
              <a:t>function returns the length of a string: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C40461-DD87-ABE8-BE7B-DEFED9DA8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01" y="5352453"/>
            <a:ext cx="4599234" cy="11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84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43432-156A-BF0C-3F2E-B41E2F6EE5A4}"/>
              </a:ext>
            </a:extLst>
          </p:cNvPr>
          <p:cNvSpPr txBox="1"/>
          <p:nvPr/>
        </p:nvSpPr>
        <p:spPr>
          <a:xfrm>
            <a:off x="723900" y="489634"/>
            <a:ext cx="8597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Negative Indexing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Negative indexing means start from the end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-1</a:t>
            </a:r>
            <a:r>
              <a:rPr lang="en-US" dirty="0">
                <a:latin typeface="Algerian" panose="04020705040A02060702" pitchFamily="82" charset="0"/>
              </a:rPr>
              <a:t> refers to the last item,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-2</a:t>
            </a:r>
            <a:r>
              <a:rPr lang="en-US" dirty="0">
                <a:latin typeface="Algerian" panose="04020705040A02060702" pitchFamily="82" charset="0"/>
              </a:rPr>
              <a:t> refers for the second last item </a:t>
            </a:r>
            <a:r>
              <a:rPr lang="en-US" dirty="0" err="1">
                <a:latin typeface="Algerian" panose="04020705040A02060702" pitchFamily="82" charset="0"/>
              </a:rPr>
              <a:t>etc</a:t>
            </a:r>
            <a:endParaRPr lang="en-US" b="0" i="0" dirty="0">
              <a:effectLst/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BE069-B0DE-6AD7-A1BC-0E59F605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39799"/>
            <a:ext cx="4058216" cy="1086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B6E89-1F82-378E-BC01-30D62D4E0B71}"/>
              </a:ext>
            </a:extLst>
          </p:cNvPr>
          <p:cNvSpPr txBox="1"/>
          <p:nvPr/>
        </p:nvSpPr>
        <p:spPr>
          <a:xfrm>
            <a:off x="210116" y="2625801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Range of Indexes</a:t>
            </a:r>
          </a:p>
          <a:p>
            <a:pPr algn="l"/>
            <a:r>
              <a:rPr lang="en-US" sz="1400" b="0" i="0" dirty="0">
                <a:effectLst/>
                <a:latin typeface="Algerian" panose="04020705040A02060702" pitchFamily="82" charset="0"/>
              </a:rPr>
              <a:t>You can specify a range of indexes by specifying where to start and where to end the range.</a:t>
            </a:r>
          </a:p>
          <a:p>
            <a:pPr algn="l"/>
            <a:r>
              <a:rPr lang="en-US" sz="1400" b="0" i="0" dirty="0">
                <a:effectLst/>
                <a:latin typeface="Algerian" panose="04020705040A02060702" pitchFamily="82" charset="0"/>
              </a:rPr>
              <a:t>When specifying a range, the return value will be a new list with the specified items.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A265F3-30E9-11C7-7E93-459DA830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0" y="3395242"/>
            <a:ext cx="6439799" cy="10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7DB0A-5EC8-9B52-8AFF-68C5E783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582" y="3477913"/>
            <a:ext cx="3640589" cy="9007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43EC68-D91A-7CEB-F914-D723E9C866D1}"/>
              </a:ext>
            </a:extLst>
          </p:cNvPr>
          <p:cNvCxnSpPr/>
          <p:nvPr/>
        </p:nvCxnSpPr>
        <p:spPr>
          <a:xfrm flipH="1" flipV="1">
            <a:off x="2082800" y="4040659"/>
            <a:ext cx="114300" cy="11814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6EBAA3-A400-E556-E12A-4F9C4DAB832D}"/>
              </a:ext>
            </a:extLst>
          </p:cNvPr>
          <p:cNvSpPr txBox="1"/>
          <p:nvPr/>
        </p:nvSpPr>
        <p:spPr>
          <a:xfrm>
            <a:off x="1193800" y="52221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Range of indexes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243EB-A9DF-304E-86F8-3FBAC168C87F}"/>
              </a:ext>
            </a:extLst>
          </p:cNvPr>
          <p:cNvSpPr txBox="1"/>
          <p:nvPr/>
        </p:nvSpPr>
        <p:spPr>
          <a:xfrm>
            <a:off x="3695582" y="45006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By leaving out the start value, the range will start at the first item:</a:t>
            </a:r>
            <a:endParaRPr lang="en-PH" sz="1800" b="1" i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F7579-26F9-3C1E-BBDF-837CA8248773}"/>
              </a:ext>
            </a:extLst>
          </p:cNvPr>
          <p:cNvSpPr txBox="1"/>
          <p:nvPr/>
        </p:nvSpPr>
        <p:spPr>
          <a:xfrm>
            <a:off x="3740150" y="5037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latin typeface="Algerian" panose="04020705040A02060702" pitchFamily="82" charset="0"/>
              </a:rPr>
              <a:t>Example</a:t>
            </a:r>
            <a:endParaRPr lang="en-P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DEDA03-52BC-711F-FB38-DC858668C455}"/>
              </a:ext>
            </a:extLst>
          </p:cNvPr>
          <p:cNvSpPr txBox="1"/>
          <p:nvPr/>
        </p:nvSpPr>
        <p:spPr>
          <a:xfrm>
            <a:off x="3695582" y="5294634"/>
            <a:ext cx="8940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This example returns the items from the beginning to, but NOT including, "kiwi":</a:t>
            </a:r>
            <a:endParaRPr lang="en-PH" sz="1600" dirty="0">
              <a:latin typeface="Algerian" panose="04020705040A02060702" pitchFamily="8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25FB75-3CE9-E335-3669-315AA07A9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00" y="5589551"/>
            <a:ext cx="640169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15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C35134-C02B-F510-EE80-571E2309F971}"/>
              </a:ext>
            </a:extLst>
          </p:cNvPr>
          <p:cNvSpPr txBox="1"/>
          <p:nvPr/>
        </p:nvSpPr>
        <p:spPr>
          <a:xfrm>
            <a:off x="3543300" y="1455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- Change List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DB337-BF96-9AE8-7E76-CAEE8200F681}"/>
              </a:ext>
            </a:extLst>
          </p:cNvPr>
          <p:cNvSpPr txBox="1"/>
          <p:nvPr/>
        </p:nvSpPr>
        <p:spPr>
          <a:xfrm>
            <a:off x="774700" y="979101"/>
            <a:ext cx="843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lgerian" panose="04020705040A02060702" pitchFamily="82" charset="0"/>
              </a:rPr>
              <a:t>To change the value of a specific item, refer to the index number:</a:t>
            </a:r>
            <a:endParaRPr lang="en-PH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9300C-2F09-9763-30F8-AFF650534552}"/>
              </a:ext>
            </a:extLst>
          </p:cNvPr>
          <p:cNvSpPr txBox="1"/>
          <p:nvPr/>
        </p:nvSpPr>
        <p:spPr>
          <a:xfrm>
            <a:off x="774700" y="13484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Change the second item: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6A8D2-CD7F-4B4D-404A-4ADAA641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62" y="1994764"/>
            <a:ext cx="4210638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A4A09B-F745-DD09-E47B-76569B10CF9F}"/>
              </a:ext>
            </a:extLst>
          </p:cNvPr>
          <p:cNvSpPr txBox="1"/>
          <p:nvPr/>
        </p:nvSpPr>
        <p:spPr>
          <a:xfrm>
            <a:off x="292100" y="3279353"/>
            <a:ext cx="11899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Change a Range of Item Values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To change the value of items within a specific range, define a list with the new values, and refer to the range of index numbers where you want to insert the new values: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CA7C3F-0197-6BEE-A0F9-0EA210F5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69" y="4150956"/>
            <a:ext cx="599206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485B5-E908-55D2-36A7-DC11AF24150B}"/>
              </a:ext>
            </a:extLst>
          </p:cNvPr>
          <p:cNvSpPr txBox="1"/>
          <p:nvPr/>
        </p:nvSpPr>
        <p:spPr>
          <a:xfrm>
            <a:off x="3581400" y="120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0" i="0" dirty="0">
                <a:effectLst/>
                <a:latin typeface="Algerian" panose="04020705040A02060702" pitchFamily="82" charset="0"/>
              </a:rPr>
              <a:t>Python - Add List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90226-0B9A-9893-D7E1-1B60C882AA7A}"/>
              </a:ext>
            </a:extLst>
          </p:cNvPr>
          <p:cNvSpPr txBox="1"/>
          <p:nvPr/>
        </p:nvSpPr>
        <p:spPr>
          <a:xfrm>
            <a:off x="1035050" y="643354"/>
            <a:ext cx="10121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Append Items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To add an item to the end of the list, use the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append()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method: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91E61-5BD9-2FB4-0F3B-76FF9BDBF57C}"/>
              </a:ext>
            </a:extLst>
          </p:cNvPr>
          <p:cNvSpPr txBox="1"/>
          <p:nvPr/>
        </p:nvSpPr>
        <p:spPr>
          <a:xfrm>
            <a:off x="1035050" y="13512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PH" b="0" i="0" dirty="0">
                <a:effectLst/>
                <a:latin typeface="Algerian" panose="04020705040A02060702" pitchFamily="82" charset="0"/>
              </a:rPr>
              <a:t>Using the 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append() 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method to append an item:</a:t>
            </a:r>
            <a:r>
              <a:rPr lang="en-PH" b="0" i="0" dirty="0">
                <a:effectLst/>
                <a:latin typeface="Algerian" panose="04020705040A02060702" pitchFamily="82" charset="0"/>
              </a:rPr>
              <a:t>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61107-0F68-805D-AA46-ADCC9D86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997571"/>
            <a:ext cx="4039164" cy="1314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ACEF0B-E94A-915C-F3E0-0AFABA48654A}"/>
              </a:ext>
            </a:extLst>
          </p:cNvPr>
          <p:cNvSpPr txBox="1"/>
          <p:nvPr/>
        </p:nvSpPr>
        <p:spPr>
          <a:xfrm>
            <a:off x="5615214" y="187446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                                     Insert Items</a:t>
            </a:r>
          </a:p>
          <a:p>
            <a:pPr algn="l"/>
            <a:r>
              <a:rPr lang="en-US" sz="1400" b="0" i="0" dirty="0">
                <a:effectLst/>
                <a:latin typeface="Algerian" panose="04020705040A02060702" pitchFamily="82" charset="0"/>
              </a:rPr>
              <a:t>To insert a list item at a specified index, use the insert() method.</a:t>
            </a:r>
          </a:p>
          <a:p>
            <a:pPr algn="l"/>
            <a:r>
              <a:rPr lang="en-US" sz="1400" dirty="0">
                <a:latin typeface="Algerian" panose="04020705040A02060702" pitchFamily="82" charset="0"/>
              </a:rPr>
              <a:t>The insert() method </a:t>
            </a:r>
            <a:r>
              <a:rPr lang="en-US" sz="1400" b="0" i="0" dirty="0">
                <a:effectLst/>
                <a:latin typeface="Algerian" panose="04020705040A02060702" pitchFamily="82" charset="0"/>
              </a:rPr>
              <a:t>inserts an item at the specified index: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9CB8EE-8656-F23F-4867-33D2D393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54" y="2828567"/>
            <a:ext cx="4067743" cy="1247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7D3A41-18B6-D762-D4D9-271327C68DA1}"/>
              </a:ext>
            </a:extLst>
          </p:cNvPr>
          <p:cNvSpPr txBox="1"/>
          <p:nvPr/>
        </p:nvSpPr>
        <p:spPr>
          <a:xfrm>
            <a:off x="332799" y="3351787"/>
            <a:ext cx="5339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                            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Extend List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To append elements from </a:t>
            </a:r>
            <a:r>
              <a:rPr lang="en-US" b="0" i="1" dirty="0">
                <a:effectLst/>
                <a:latin typeface="Algerian" panose="04020705040A02060702" pitchFamily="82" charset="0"/>
              </a:rPr>
              <a:t>another list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 to the current list, use the 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extend() 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method.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6C0B6-F5B5-C80C-A673-E5698D0E7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8" y="4314700"/>
            <a:ext cx="527758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3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E92FF4-A6A3-DA87-6677-2D0A9A00F5AF}"/>
              </a:ext>
            </a:extLst>
          </p:cNvPr>
          <p:cNvSpPr txBox="1"/>
          <p:nvPr/>
        </p:nvSpPr>
        <p:spPr>
          <a:xfrm>
            <a:off x="3216729" y="425271"/>
            <a:ext cx="60938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Algerian" panose="04020705040A02060702" pitchFamily="82" charset="0"/>
              </a:rPr>
              <a:t>Python - Remove List Items</a:t>
            </a:r>
          </a:p>
          <a:p>
            <a:br>
              <a:rPr lang="en-US" dirty="0"/>
            </a:b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CD2B0-06BC-259D-CDFB-7484355A161A}"/>
              </a:ext>
            </a:extLst>
          </p:cNvPr>
          <p:cNvSpPr txBox="1"/>
          <p:nvPr/>
        </p:nvSpPr>
        <p:spPr>
          <a:xfrm>
            <a:off x="326571" y="933102"/>
            <a:ext cx="6844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Remove Specified Item </a:t>
            </a:r>
          </a:p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The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remove() 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 removes the specified item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67FD9-8418-377B-F3DB-E7B04030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1" y="1647519"/>
            <a:ext cx="3867690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AA3A4-8279-991A-57C0-7A53442AEA19}"/>
              </a:ext>
            </a:extLst>
          </p:cNvPr>
          <p:cNvSpPr txBox="1"/>
          <p:nvPr/>
        </p:nvSpPr>
        <p:spPr>
          <a:xfrm>
            <a:off x="7333161" y="1739326"/>
            <a:ext cx="364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Remove Specified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1124B-7766-2D04-5B6F-E6A70949C283}"/>
              </a:ext>
            </a:extLst>
          </p:cNvPr>
          <p:cNvSpPr txBox="1"/>
          <p:nvPr/>
        </p:nvSpPr>
        <p:spPr>
          <a:xfrm>
            <a:off x="6263640" y="2148819"/>
            <a:ext cx="5780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0" dirty="0">
                <a:effectLst/>
                <a:latin typeface="Algerian" panose="04020705040A02060702" pitchFamily="82" charset="0"/>
              </a:rPr>
              <a:t>The </a:t>
            </a:r>
            <a:r>
              <a:rPr lang="en-PH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pop()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 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method removes the specified index.</a:t>
            </a:r>
            <a:endParaRPr lang="en-PH" dirty="0">
              <a:latin typeface="Algerian" panose="04020705040A020607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7EEA0-3123-FA69-354B-FD418993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338" y="2557079"/>
            <a:ext cx="3772426" cy="12384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EFD7EF-61B7-9C70-9771-DEF8E1E8EBFE}"/>
              </a:ext>
            </a:extLst>
          </p:cNvPr>
          <p:cNvSpPr txBox="1"/>
          <p:nvPr/>
        </p:nvSpPr>
        <p:spPr>
          <a:xfrm>
            <a:off x="1636123" y="3143633"/>
            <a:ext cx="55353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                Clear the List</a:t>
            </a:r>
          </a:p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The clear() method empties the list.  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C635C-EBB4-28B6-B1B0-627966438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95" y="3924427"/>
            <a:ext cx="380100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08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74755-40CE-A021-27D1-A5AFC71E36BA}"/>
              </a:ext>
            </a:extLst>
          </p:cNvPr>
          <p:cNvSpPr txBox="1"/>
          <p:nvPr/>
        </p:nvSpPr>
        <p:spPr>
          <a:xfrm>
            <a:off x="1638300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Python - Loop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90F85-8EF0-2405-70B7-55644D30172C}"/>
              </a:ext>
            </a:extLst>
          </p:cNvPr>
          <p:cNvSpPr txBox="1"/>
          <p:nvPr/>
        </p:nvSpPr>
        <p:spPr>
          <a:xfrm>
            <a:off x="50800" y="400110"/>
            <a:ext cx="6286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Algerian" panose="04020705040A02060702" pitchFamily="82" charset="0"/>
              </a:rPr>
              <a:t>Loop Through a List</a:t>
            </a:r>
          </a:p>
          <a:p>
            <a:pPr algn="l"/>
            <a:r>
              <a:rPr lang="en-US" sz="1600" b="0" i="0" dirty="0">
                <a:effectLst/>
                <a:latin typeface="Algerian" panose="04020705040A02060702" pitchFamily="82" charset="0"/>
              </a:rPr>
              <a:t>You can loop through the list items by using a for loop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4E856-9E5A-36A3-683E-BFE68424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60" y="984885"/>
            <a:ext cx="3972479" cy="1600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6A1AB-1C36-EC44-0735-6790E26064A0}"/>
              </a:ext>
            </a:extLst>
          </p:cNvPr>
          <p:cNvSpPr txBox="1"/>
          <p:nvPr/>
        </p:nvSpPr>
        <p:spPr>
          <a:xfrm>
            <a:off x="6273800" y="615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    Loop Through the Index Numbers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You can also loop through the list items by referring to their index number.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3DD4C-79F2-2477-190F-2A70C8B98CFC}"/>
              </a:ext>
            </a:extLst>
          </p:cNvPr>
          <p:cNvSpPr txBox="1"/>
          <p:nvPr/>
        </p:nvSpPr>
        <p:spPr>
          <a:xfrm>
            <a:off x="6273800" y="907934"/>
            <a:ext cx="4235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0" i="0" dirty="0">
                <a:effectLst/>
                <a:latin typeface="Algerian" panose="04020705040A02060702" pitchFamily="82" charset="0"/>
              </a:rPr>
              <a:t>  Use the </a:t>
            </a:r>
            <a:r>
              <a:rPr lang="en-PH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range() </a:t>
            </a:r>
            <a:r>
              <a:rPr lang="en-PH" sz="1600" b="0" i="0" dirty="0">
                <a:effectLst/>
                <a:latin typeface="Algerian" panose="04020705040A02060702" pitchFamily="82" charset="0"/>
              </a:rPr>
              <a:t>and </a:t>
            </a:r>
            <a:r>
              <a:rPr lang="en-PH" sz="1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len</a:t>
            </a:r>
            <a:r>
              <a:rPr lang="en-PH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 </a:t>
            </a:r>
            <a:r>
              <a:rPr lang="en-US" sz="1600" b="0" i="0" dirty="0">
                <a:effectLst/>
                <a:latin typeface="Algerian" panose="04020705040A02060702" pitchFamily="82" charset="0"/>
              </a:rPr>
              <a:t>functions     to create a suitable </a:t>
            </a:r>
            <a:r>
              <a:rPr lang="en-US" sz="1600" b="0" i="0" dirty="0" err="1">
                <a:effectLst/>
                <a:latin typeface="Algerian" panose="04020705040A02060702" pitchFamily="82" charset="0"/>
              </a:rPr>
              <a:t>iterable</a:t>
            </a:r>
            <a:r>
              <a:rPr lang="en-US" sz="1600" b="0" i="0" dirty="0">
                <a:effectLst/>
                <a:latin typeface="Algerian" panose="04020705040A02060702" pitchFamily="82" charset="0"/>
              </a:rPr>
              <a:t>.</a:t>
            </a:r>
            <a:endParaRPr lang="en-PH" sz="1600" dirty="0">
              <a:latin typeface="Algerian" panose="04020705040A020607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710A38-9172-E46F-87B8-8BE25839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567455"/>
            <a:ext cx="3934374" cy="15432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689CDF-3967-4EA4-01E1-8A8C53F54F20}"/>
              </a:ext>
            </a:extLst>
          </p:cNvPr>
          <p:cNvSpPr txBox="1"/>
          <p:nvPr/>
        </p:nvSpPr>
        <p:spPr>
          <a:xfrm>
            <a:off x="715685" y="3110720"/>
            <a:ext cx="76758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                       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Using a While Loop</a:t>
            </a:r>
          </a:p>
          <a:p>
            <a:pPr algn="l"/>
            <a:r>
              <a:rPr lang="en-US" sz="1400" b="0" i="0" dirty="0">
                <a:effectLst/>
                <a:latin typeface="Algerian" panose="04020705040A02060702" pitchFamily="82" charset="0"/>
              </a:rPr>
              <a:t>You can loop through the list items by using a while loop</a:t>
            </a:r>
          </a:p>
          <a:p>
            <a:pPr algn="l"/>
            <a:r>
              <a:rPr lang="en-PH" sz="1400" b="0" i="0" dirty="0">
                <a:effectLst/>
                <a:latin typeface="Algerian" panose="04020705040A02060702" pitchFamily="82" charset="0"/>
              </a:rPr>
              <a:t>Use the</a:t>
            </a:r>
            <a:r>
              <a:rPr lang="en-US" sz="1400" dirty="0">
                <a:latin typeface="Algerian" panose="04020705040A02060702" pitchFamily="82" charset="0"/>
              </a:rPr>
              <a:t> </a:t>
            </a:r>
            <a:r>
              <a:rPr lang="en-US" sz="1400" dirty="0" err="1">
                <a:latin typeface="Algerian" panose="04020705040A02060702" pitchFamily="82" charset="0"/>
              </a:rPr>
              <a:t>len</a:t>
            </a:r>
            <a:r>
              <a:rPr lang="en-US" sz="1400" dirty="0">
                <a:latin typeface="Algerian" panose="04020705040A02060702" pitchFamily="82" charset="0"/>
              </a:rPr>
              <a:t>() </a:t>
            </a:r>
            <a:r>
              <a:rPr lang="en-US" sz="1400" b="0" i="0" dirty="0">
                <a:effectLst/>
                <a:latin typeface="Algerian" panose="04020705040A02060702" pitchFamily="82" charset="0"/>
              </a:rPr>
              <a:t> function to determine the length of the list, then start at 0 and loop your way through the list items by referring to their indexes.</a:t>
            </a:r>
          </a:p>
          <a:p>
            <a:pPr algn="l"/>
            <a:r>
              <a:rPr lang="en-US" sz="1400" b="0" i="0" dirty="0">
                <a:effectLst/>
                <a:latin typeface="Algerian" panose="04020705040A02060702" pitchFamily="82" charset="0"/>
              </a:rPr>
              <a:t>Remember to increase the index by 1 after each iteration.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9DFAC9-4535-C236-E281-611474026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908" y="4286867"/>
            <a:ext cx="3829584" cy="17147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3E3A88-95E7-A0C3-766E-B45AD2D5CCA3}"/>
              </a:ext>
            </a:extLst>
          </p:cNvPr>
          <p:cNvSpPr txBox="1"/>
          <p:nvPr/>
        </p:nvSpPr>
        <p:spPr>
          <a:xfrm>
            <a:off x="6007100" y="4220906"/>
            <a:ext cx="618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Looping Using List Comprehension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List Comprehension offers the shortest syntax for looping through lists: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B9ACD-D322-07DD-9505-6B4E069B1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300" y="5172816"/>
            <a:ext cx="444879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4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067080-6702-8B4F-4205-BC74C8B8E135}"/>
              </a:ext>
            </a:extLst>
          </p:cNvPr>
          <p:cNvSpPr txBox="1"/>
          <p:nvPr/>
        </p:nvSpPr>
        <p:spPr>
          <a:xfrm>
            <a:off x="2895600" y="158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Python - List Comprehension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1F9D7-37C6-E574-9E60-18194316E53B}"/>
              </a:ext>
            </a:extLst>
          </p:cNvPr>
          <p:cNvSpPr txBox="1"/>
          <p:nvPr/>
        </p:nvSpPr>
        <p:spPr>
          <a:xfrm>
            <a:off x="406400" y="619899"/>
            <a:ext cx="889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List Comprehension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List comprehension offers a shorter syntax when you want to create a new list based on the values of an existing list.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Example: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Based on a list of fruits, you want a new list, containing only the fruits with the letter "a" in the name.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Without list comprehension you will have to write a for  statement with a conditional test inside: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CD868-15C4-7D86-8CD1-89ED272C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7" y="3174444"/>
            <a:ext cx="528711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08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EA336-FFEC-8808-2118-7611647DBB59}"/>
              </a:ext>
            </a:extLst>
          </p:cNvPr>
          <p:cNvSpPr txBox="1"/>
          <p:nvPr/>
        </p:nvSpPr>
        <p:spPr>
          <a:xfrm>
            <a:off x="3225800" y="947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effectLst/>
                <a:latin typeface="Algerian" panose="04020705040A02060702" pitchFamily="82" charset="0"/>
              </a:rPr>
              <a:t>Python - Sort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BCA9C-7F77-3720-4360-2EEBAAA20883}"/>
              </a:ext>
            </a:extLst>
          </p:cNvPr>
          <p:cNvSpPr txBox="1"/>
          <p:nvPr/>
        </p:nvSpPr>
        <p:spPr>
          <a:xfrm>
            <a:off x="558800" y="556399"/>
            <a:ext cx="9639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Sort List Alphanumerically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List objects have a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sort()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method that will sort the list alphanumerically, ascending, by default: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A44D4-105B-ADCB-BBE2-6C7CC60F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1572062"/>
            <a:ext cx="5220429" cy="1247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0AD37-05A9-B281-77A4-B97C4850AA53}"/>
              </a:ext>
            </a:extLst>
          </p:cNvPr>
          <p:cNvSpPr txBox="1"/>
          <p:nvPr/>
        </p:nvSpPr>
        <p:spPr>
          <a:xfrm>
            <a:off x="558800" y="2966135"/>
            <a:ext cx="775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            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Sort Descending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To sort descending, use the keyword argument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reverse = true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452E1E-C306-C661-85A3-CBA008F5F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6" y="3612466"/>
            <a:ext cx="532521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07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6C1DE-A846-452F-8CD0-787B24E956CD}"/>
              </a:ext>
            </a:extLst>
          </p:cNvPr>
          <p:cNvSpPr txBox="1"/>
          <p:nvPr/>
        </p:nvSpPr>
        <p:spPr>
          <a:xfrm>
            <a:off x="342900" y="384433"/>
            <a:ext cx="6591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              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Customize Sort Function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You can also customize your own function by using the keyword argument key =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F965E-5B1E-CAC4-6652-97A307D06ED2}"/>
              </a:ext>
            </a:extLst>
          </p:cNvPr>
          <p:cNvSpPr txBox="1"/>
          <p:nvPr/>
        </p:nvSpPr>
        <p:spPr>
          <a:xfrm>
            <a:off x="342900" y="13667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lgerian" panose="04020705040A02060702" pitchFamily="82" charset="0"/>
              </a:rPr>
              <a:t>The function will return a number that will be used to sort the list (the lowest number first):</a:t>
            </a:r>
            <a:endParaRPr lang="en-PH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E2022-1EFA-488F-5756-34ADF900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29" y="2013129"/>
            <a:ext cx="3343742" cy="1800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FCAAF9-A73C-7417-1449-F93AFF07D769}"/>
              </a:ext>
            </a:extLst>
          </p:cNvPr>
          <p:cNvSpPr txBox="1"/>
          <p:nvPr/>
        </p:nvSpPr>
        <p:spPr>
          <a:xfrm>
            <a:off x="6934200" y="384433"/>
            <a:ext cx="4699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         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Case Insensitive Sort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By default the sort() method is case sensitive, resulting in all capital letters being sorted before lower case letters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sz="2000" b="0" i="0" dirty="0">
              <a:effectLst/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9BA920-3FEE-2E0E-DD4B-8AD62E2B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91" y="2114367"/>
            <a:ext cx="4420217" cy="1314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6EEAB-4163-0030-9C98-6ED86B6CD050}"/>
              </a:ext>
            </a:extLst>
          </p:cNvPr>
          <p:cNvSpPr txBox="1"/>
          <p:nvPr/>
        </p:nvSpPr>
        <p:spPr>
          <a:xfrm>
            <a:off x="4402370" y="3527718"/>
            <a:ext cx="79547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                        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Reverse Order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What if you want to reverse the order of a list, regardless of the alphabet?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The reverse () method reverses the current sorting order of the elements.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CEBAFA-D3E0-4330-5D1D-DCFBA1F3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12" y="5156052"/>
            <a:ext cx="429637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67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CB347-30C4-3EBF-8053-C0FDB9E8432D}"/>
              </a:ext>
            </a:extLst>
          </p:cNvPr>
          <p:cNvSpPr txBox="1"/>
          <p:nvPr/>
        </p:nvSpPr>
        <p:spPr>
          <a:xfrm>
            <a:off x="4826000" y="3292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Python - Copy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80643-1085-241D-FC38-B5057F8B1E0A}"/>
              </a:ext>
            </a:extLst>
          </p:cNvPr>
          <p:cNvSpPr txBox="1"/>
          <p:nvPr/>
        </p:nvSpPr>
        <p:spPr>
          <a:xfrm>
            <a:off x="2641600" y="1437235"/>
            <a:ext cx="7391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Copy a List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You cannot copy a list simply by typing list2 = list1 will only be a </a:t>
            </a:r>
            <a:r>
              <a:rPr lang="en-US" sz="2000" b="0" i="1" dirty="0">
                <a:effectLst/>
                <a:latin typeface="Algerian" panose="04020705040A02060702" pitchFamily="82" charset="0"/>
              </a:rPr>
              <a:t>reference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 to list1 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, and changes made in list1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 will automatically also be made in list2.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D260A-4D6E-2DA9-BFAC-B7427C0CD5FC}"/>
              </a:ext>
            </a:extLst>
          </p:cNvPr>
          <p:cNvSpPr txBox="1"/>
          <p:nvPr/>
        </p:nvSpPr>
        <p:spPr>
          <a:xfrm>
            <a:off x="3289300" y="276067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Algerian" panose="04020705040A02060702" pitchFamily="82" charset="0"/>
              </a:rPr>
              <a:t>There are ways to make a copy, one way is to use the built-in List method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copy() </a:t>
            </a:r>
            <a:endParaRPr lang="en-PH" sz="20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6E635-735F-0527-8870-B7419165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73" y="3743383"/>
            <a:ext cx="413442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93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906C8-0FEB-788D-0380-94533E573B2A}"/>
              </a:ext>
            </a:extLst>
          </p:cNvPr>
          <p:cNvSpPr txBox="1"/>
          <p:nvPr/>
        </p:nvSpPr>
        <p:spPr>
          <a:xfrm>
            <a:off x="4229100" y="1201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- Join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CDF87-3249-BB92-E7AA-5A386DC52B93}"/>
              </a:ext>
            </a:extLst>
          </p:cNvPr>
          <p:cNvSpPr txBox="1"/>
          <p:nvPr/>
        </p:nvSpPr>
        <p:spPr>
          <a:xfrm>
            <a:off x="711200" y="520244"/>
            <a:ext cx="10680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Join Two Lists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There are several ways to join, or concatenate, two or more lists in Python.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One of the easiest ways are by using the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+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operator</a:t>
            </a:r>
            <a:r>
              <a:rPr lang="en-US" b="0" i="0" dirty="0">
                <a:effectLst/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2C7A4-00A6-8B1D-1D7C-744927A1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39" y="1624807"/>
            <a:ext cx="3734321" cy="1686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3FCE3C-630A-45C9-3CA2-35B62C5AB083}"/>
              </a:ext>
            </a:extLst>
          </p:cNvPr>
          <p:cNvSpPr txBox="1"/>
          <p:nvPr/>
        </p:nvSpPr>
        <p:spPr>
          <a:xfrm>
            <a:off x="482600" y="3429000"/>
            <a:ext cx="1137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lgerian" panose="04020705040A02060702" pitchFamily="82" charset="0"/>
              </a:rPr>
              <a:t>Another way to join two lists is by appending all the items from list2 into list1, one by one:</a:t>
            </a:r>
            <a:endParaRPr lang="en-PH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294F3-77A6-B109-A6FD-319BB017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08" y="3916365"/>
            <a:ext cx="3286584" cy="1981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EBBA29-AA99-2884-5A49-A49B5EFF3DC1}"/>
              </a:ext>
            </a:extLst>
          </p:cNvPr>
          <p:cNvSpPr txBox="1"/>
          <p:nvPr/>
        </p:nvSpPr>
        <p:spPr>
          <a:xfrm>
            <a:off x="6116410" y="3798332"/>
            <a:ext cx="4097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lgerian" panose="04020705040A02060702" pitchFamily="82" charset="0"/>
              </a:rPr>
              <a:t>Or you can use the extend() method to add list2 at the end of list1</a:t>
            </a:r>
            <a:endParaRPr lang="en-PH" dirty="0">
              <a:latin typeface="Algerian" panose="04020705040A02060702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9EB033-E1C9-E358-D668-A140A4831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409" y="4895976"/>
            <a:ext cx="311511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0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E1AF9-A821-7B20-6697-C6534C01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32" y="-341002"/>
            <a:ext cx="10131425" cy="1456267"/>
          </a:xfrm>
        </p:spPr>
        <p:txBody>
          <a:bodyPr>
            <a:normAutofit/>
          </a:bodyPr>
          <a:lstStyle/>
          <a:p>
            <a:r>
              <a:rPr lang="en-PH" sz="1600" dirty="0">
                <a:solidFill>
                  <a:srgbClr val="FF0000"/>
                </a:solidFill>
                <a:latin typeface="Algerian" panose="04020705040A02060702" pitchFamily="82" charset="0"/>
              </a:rPr>
              <a:t>Check string </a:t>
            </a:r>
            <a:br>
              <a:rPr lang="en-PH" sz="1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PH" sz="1600" dirty="0">
                <a:solidFill>
                  <a:srgbClr val="FF0000"/>
                </a:solidFill>
                <a:latin typeface="Algerian" panose="04020705040A02060702" pitchFamily="82" charset="0"/>
              </a:rPr>
              <a:t>to check if a certain 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30CAFDA-1190-C135-C066-DBC55C5C5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800686"/>
            <a:ext cx="12712700" cy="9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Check if "free" is present in the following 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DFAC2-7816-51E5-C058-BF257245FB30}"/>
              </a:ext>
            </a:extLst>
          </p:cNvPr>
          <p:cNvSpPr txBox="1"/>
          <p:nvPr/>
        </p:nvSpPr>
        <p:spPr>
          <a:xfrm>
            <a:off x="375232" y="542748"/>
            <a:ext cx="1132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lgerian" panose="04020705040A02060702" pitchFamily="82" charset="0"/>
              </a:rPr>
              <a:t>To check if a certain phrase or character is present in a string, we can use the keyword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in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 </a:t>
            </a:r>
            <a:endParaRPr lang="en-PH" dirty="0">
              <a:latin typeface="Algerian" panose="04020705040A02060702" pitchFamily="8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3C3C7E-C19A-0372-50E3-1857E66D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2" y="1514766"/>
            <a:ext cx="4463468" cy="915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A5ABF1-1D74-39FA-7CBC-71090766A7A6}"/>
              </a:ext>
            </a:extLst>
          </p:cNvPr>
          <p:cNvSpPr txBox="1"/>
          <p:nvPr/>
        </p:nvSpPr>
        <p:spPr>
          <a:xfrm>
            <a:off x="6483350" y="1170018"/>
            <a:ext cx="6362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0" i="0" dirty="0">
                <a:effectLst/>
                <a:latin typeface="Algerian" panose="04020705040A02060702" pitchFamily="82" charset="0"/>
              </a:rPr>
              <a:t>Use it in an </a:t>
            </a:r>
            <a:r>
              <a:rPr lang="en-PH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if</a:t>
            </a:r>
            <a:r>
              <a:rPr lang="en-PH" sz="1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PH" sz="1800" b="0" i="0" dirty="0">
                <a:effectLst/>
                <a:latin typeface="Algerian" panose="04020705040A02060702" pitchFamily="82" charset="0"/>
              </a:rPr>
              <a:t>statement:</a:t>
            </a:r>
            <a:br>
              <a:rPr lang="en-PH" sz="1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  <a:b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Print only if "free" is present:</a:t>
            </a:r>
            <a:b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D4AB7-A2FD-3029-4436-990FA3E41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50" y="2098957"/>
            <a:ext cx="5618783" cy="1058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F5B0F-1356-F5A6-B7DE-EEF18E372559}"/>
              </a:ext>
            </a:extLst>
          </p:cNvPr>
          <p:cNvSpPr txBox="1"/>
          <p:nvPr/>
        </p:nvSpPr>
        <p:spPr>
          <a:xfrm>
            <a:off x="155575" y="3227041"/>
            <a:ext cx="6432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Algerian" panose="04020705040A02060702" pitchFamily="82" charset="0"/>
              </a:rPr>
              <a:t>Check if NOT</a:t>
            </a:r>
            <a:br>
              <a:rPr lang="en-US" sz="1800" b="0" i="0" dirty="0"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effectLst/>
                <a:latin typeface="Algerian" panose="04020705040A02060702" pitchFamily="82" charset="0"/>
              </a:rPr>
              <a:t>To check if a certain phrase or character is NOT present in a string, we can use the keyword 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not in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F8FF2-A5AB-71F2-4635-1387219FFFD9}"/>
              </a:ext>
            </a:extLst>
          </p:cNvPr>
          <p:cNvSpPr txBox="1"/>
          <p:nvPr/>
        </p:nvSpPr>
        <p:spPr>
          <a:xfrm>
            <a:off x="155575" y="4035134"/>
            <a:ext cx="6432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1800" b="0" i="0" dirty="0">
                <a:effectLst/>
                <a:latin typeface="Algerian" panose="04020705040A02060702" pitchFamily="82" charset="0"/>
              </a:rPr>
              <a:t>Check if 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“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wala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</a:t>
            </a:r>
            <a:r>
              <a:rPr lang="en-US" sz="1800" b="0" i="0" dirty="0">
                <a:effectLst/>
                <a:latin typeface="Algerian" panose="04020705040A02060702" pitchFamily="82" charset="0"/>
              </a:rPr>
              <a:t> is NOT present in the following text: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C820C-56FF-07F2-DA4D-A475D3EF3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19" y="4797752"/>
            <a:ext cx="4420220" cy="923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D2D52-3191-BF66-BDB2-D8C74BD5BB58}"/>
              </a:ext>
            </a:extLst>
          </p:cNvPr>
          <p:cNvSpPr txBox="1"/>
          <p:nvPr/>
        </p:nvSpPr>
        <p:spPr>
          <a:xfrm>
            <a:off x="7146925" y="3460739"/>
            <a:ext cx="6432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latin typeface="Algerian" panose="04020705040A02060702" pitchFamily="82" charset="0"/>
              </a:rPr>
              <a:t>Use it an </a:t>
            </a:r>
            <a:r>
              <a:rPr lang="en-PH" sz="1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if</a:t>
            </a:r>
            <a:r>
              <a:rPr lang="en-PH" sz="1800" dirty="0">
                <a:latin typeface="Algerian" panose="04020705040A02060702" pitchFamily="82" charset="0"/>
              </a:rPr>
              <a:t> statement</a:t>
            </a:r>
            <a:br>
              <a:rPr lang="en-PH" sz="1800" dirty="0">
                <a:latin typeface="Algerian" panose="04020705040A02060702" pitchFamily="82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Example</a:t>
            </a:r>
            <a:br>
              <a:rPr lang="en-US" sz="1800" b="0" i="0" dirty="0"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effectLst/>
                <a:latin typeface="Algerian" panose="04020705040A02060702" pitchFamily="82" charset="0"/>
              </a:rPr>
              <a:t>print only if 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“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wala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</a:t>
            </a:r>
            <a:r>
              <a:rPr lang="en-US" sz="1800" b="0" i="0" dirty="0">
                <a:effectLst/>
                <a:latin typeface="Algerian" panose="04020705040A02060702" pitchFamily="82" charset="0"/>
              </a:rPr>
              <a:t> is NOT present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:</a:t>
            </a:r>
            <a:b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88F635-936A-023A-2BCF-E29DC9F0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4427370"/>
            <a:ext cx="4305300" cy="12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46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806FB-1D42-4CD0-505A-AC1E9F6A07BC}"/>
              </a:ext>
            </a:extLst>
          </p:cNvPr>
          <p:cNvSpPr txBox="1"/>
          <p:nvPr/>
        </p:nvSpPr>
        <p:spPr>
          <a:xfrm>
            <a:off x="4089400" y="1582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- List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533A8-F53A-BA36-CE4A-554815C8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72" y="918812"/>
            <a:ext cx="881185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760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30CB0-88F4-8642-E5FD-C9783EFAE004}"/>
              </a:ext>
            </a:extLst>
          </p:cNvPr>
          <p:cNvSpPr txBox="1"/>
          <p:nvPr/>
        </p:nvSpPr>
        <p:spPr>
          <a:xfrm>
            <a:off x="3733800" y="1582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append()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2B4A1-38B1-D102-8CA2-BEE193EA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20" y="558344"/>
            <a:ext cx="8849960" cy="3629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DDD3F-4AFF-E2CC-C1F5-981CC9EFCAE5}"/>
              </a:ext>
            </a:extLst>
          </p:cNvPr>
          <p:cNvSpPr txBox="1"/>
          <p:nvPr/>
        </p:nvSpPr>
        <p:spPr>
          <a:xfrm>
            <a:off x="1417020" y="426482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Add an element to the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fruits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 list 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E3879-860F-6EF6-5A59-38AA83A3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91" y="4985743"/>
            <a:ext cx="4239217" cy="1238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3C9AE-8256-BD87-7C7E-4F16D6EC2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18763"/>
            <a:ext cx="569674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2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62C02-5D9E-0C69-8794-9B7CE9A3F32D}"/>
              </a:ext>
            </a:extLst>
          </p:cNvPr>
          <p:cNvSpPr txBox="1"/>
          <p:nvPr/>
        </p:nvSpPr>
        <p:spPr>
          <a:xfrm>
            <a:off x="3949700" y="1455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clear()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35D5B-0EF9-8493-F2B6-77040EE04BE9}"/>
              </a:ext>
            </a:extLst>
          </p:cNvPr>
          <p:cNvSpPr txBox="1"/>
          <p:nvPr/>
        </p:nvSpPr>
        <p:spPr>
          <a:xfrm>
            <a:off x="1377330" y="38322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Remove all elements from the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fruits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65831-CDE4-0679-75EC-B7E4AED0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30" y="545644"/>
            <a:ext cx="8878539" cy="3286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4AD7C-8D1A-75F0-1F78-8B6384B3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202" y="4540114"/>
            <a:ext cx="372479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3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7D5A5-564A-6947-C9BD-903791BB1D22}"/>
              </a:ext>
            </a:extLst>
          </p:cNvPr>
          <p:cNvSpPr txBox="1"/>
          <p:nvPr/>
        </p:nvSpPr>
        <p:spPr>
          <a:xfrm>
            <a:off x="4114800" y="1836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copy()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A0092-5182-0A5A-3DDC-637E06C8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583744"/>
            <a:ext cx="8926171" cy="3162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C35FE-EC6E-DBD8-DBE8-A376504FC93D}"/>
              </a:ext>
            </a:extLst>
          </p:cNvPr>
          <p:cNvSpPr txBox="1"/>
          <p:nvPr/>
        </p:nvSpPr>
        <p:spPr>
          <a:xfrm>
            <a:off x="1536700" y="374648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Copy the fruits list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49D7F5-1438-1A4D-2DC2-BE8FC63A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56" y="4454371"/>
            <a:ext cx="442974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5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7ABD1-05D7-5001-2AEE-B1432B487C41}"/>
              </a:ext>
            </a:extLst>
          </p:cNvPr>
          <p:cNvSpPr txBox="1"/>
          <p:nvPr/>
        </p:nvSpPr>
        <p:spPr>
          <a:xfrm>
            <a:off x="3873500" y="1074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count()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99048-2E10-0C3F-0380-0CA53904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09" y="507544"/>
            <a:ext cx="8821381" cy="3620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B1DE2-DAD5-E470-902E-DE384F2A768F}"/>
              </a:ext>
            </a:extLst>
          </p:cNvPr>
          <p:cNvSpPr txBox="1"/>
          <p:nvPr/>
        </p:nvSpPr>
        <p:spPr>
          <a:xfrm>
            <a:off x="1444009" y="412754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Return the number of times the value "cherry" appears in the 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fruits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list: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CBD8FE-1DAB-A667-CF3D-55871085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018" y="5143212"/>
            <a:ext cx="385816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344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1A3322-4739-8EB5-80E1-3A608475B990}"/>
              </a:ext>
            </a:extLst>
          </p:cNvPr>
          <p:cNvSpPr txBox="1"/>
          <p:nvPr/>
        </p:nvSpPr>
        <p:spPr>
          <a:xfrm>
            <a:off x="3771900" y="94734"/>
            <a:ext cx="6464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extend()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34F16-15BC-BE63-560B-A354D9D2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494844"/>
            <a:ext cx="8678486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2E9F7-1DF6-00BD-BAA8-C6659E941AC3}"/>
              </a:ext>
            </a:extLst>
          </p:cNvPr>
          <p:cNvSpPr txBox="1"/>
          <p:nvPr/>
        </p:nvSpPr>
        <p:spPr>
          <a:xfrm>
            <a:off x="1756757" y="40862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b="0" i="0" dirty="0">
                <a:effectLst/>
                <a:latin typeface="Algerian" panose="04020705040A02060702" pitchFamily="82" charset="0"/>
              </a:rPr>
              <a:t>Add the elements of cars to the fruits list: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47A60-CFBA-A163-4B0C-48A8D533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06" y="4715105"/>
            <a:ext cx="5391902" cy="2048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BE7152-31F1-B753-E70F-04A2D1407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708" y="4732601"/>
            <a:ext cx="4146550" cy="20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87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D1C37-E42B-32C2-C23E-AFA60BCF19DD}"/>
              </a:ext>
            </a:extLst>
          </p:cNvPr>
          <p:cNvSpPr txBox="1"/>
          <p:nvPr/>
        </p:nvSpPr>
        <p:spPr>
          <a:xfrm>
            <a:off x="3975100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index()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A8D7-86EC-2468-521D-1E390FCA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400110"/>
            <a:ext cx="7877791" cy="3317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BB3CA-37A0-955E-47C5-10DFE0817343}"/>
              </a:ext>
            </a:extLst>
          </p:cNvPr>
          <p:cNvSpPr txBox="1"/>
          <p:nvPr/>
        </p:nvSpPr>
        <p:spPr>
          <a:xfrm>
            <a:off x="2048491" y="371797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What is the position of the value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"cherry":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79A735-E75A-CFCF-1AAA-78162E2D5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029" y="4425856"/>
            <a:ext cx="3886742" cy="1638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309FE-A5A3-F427-AA31-74E80677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09" y="4544935"/>
            <a:ext cx="389626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8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DD1D86-CEE5-DA76-3584-A3553163475B}"/>
              </a:ext>
            </a:extLst>
          </p:cNvPr>
          <p:cNvSpPr txBox="1"/>
          <p:nvPr/>
        </p:nvSpPr>
        <p:spPr>
          <a:xfrm>
            <a:off x="4025900" y="158234"/>
            <a:ext cx="6997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insert()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F1ECB-62B0-1B82-7262-9F32FAE4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558345"/>
            <a:ext cx="8538196" cy="2397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992483-0773-0470-5406-830AAF8651F3}"/>
              </a:ext>
            </a:extLst>
          </p:cNvPr>
          <p:cNvSpPr txBox="1"/>
          <p:nvPr/>
        </p:nvSpPr>
        <p:spPr>
          <a:xfrm>
            <a:off x="1647204" y="2956205"/>
            <a:ext cx="656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Insert the value "orange" as the second element of the 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fruit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 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FE24D-9824-FABE-B943-8D7DFB3B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12" y="3901796"/>
            <a:ext cx="404869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838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E29807-488D-3BED-8F18-769D6FD76E7F}"/>
              </a:ext>
            </a:extLst>
          </p:cNvPr>
          <p:cNvSpPr txBox="1"/>
          <p:nvPr/>
        </p:nvSpPr>
        <p:spPr>
          <a:xfrm>
            <a:off x="3962400" y="2725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000" b="0" i="0" dirty="0">
                <a:effectLst/>
                <a:latin typeface="Algerian" panose="04020705040A02060702" pitchFamily="82" charset="0"/>
              </a:rPr>
              <a:t>Python List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 pop()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  <a:p>
            <a:pPr algn="l"/>
            <a:endParaRPr lang="en-PH" sz="2000" b="0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28360-8525-5F5E-3676-000C9DD6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25" y="740778"/>
            <a:ext cx="8388975" cy="2581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76006-4088-D39A-3C46-32B8CF38E8DE}"/>
              </a:ext>
            </a:extLst>
          </p:cNvPr>
          <p:cNvSpPr txBox="1"/>
          <p:nvPr/>
        </p:nvSpPr>
        <p:spPr>
          <a:xfrm>
            <a:off x="1612900" y="33218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Remove the second element of the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fruit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DA8BD-2D27-C5A9-4951-6D273EC5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449" y="4047987"/>
            <a:ext cx="430590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562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624EA-3FC4-CC45-AE3F-EC6E07BAEA1D}"/>
              </a:ext>
            </a:extLst>
          </p:cNvPr>
          <p:cNvSpPr txBox="1"/>
          <p:nvPr/>
        </p:nvSpPr>
        <p:spPr>
          <a:xfrm>
            <a:off x="3556000" y="1582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remove()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A8091-9C56-471E-91D4-3BC48E86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82" y="558344"/>
            <a:ext cx="7412659" cy="3131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C5DD1-51FB-C347-4DD6-CD08E764B1FA}"/>
              </a:ext>
            </a:extLst>
          </p:cNvPr>
          <p:cNvSpPr txBox="1"/>
          <p:nvPr/>
        </p:nvSpPr>
        <p:spPr>
          <a:xfrm>
            <a:off x="2090804" y="3631405"/>
            <a:ext cx="693889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Remove the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"banana" 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element of the fruit list: 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77D7B-113F-283C-E15F-01820D23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417" y="4319478"/>
            <a:ext cx="389626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720C-1456-C126-9501-3946E19A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-1210964"/>
            <a:ext cx="10131427" cy="3124199"/>
          </a:xfrm>
        </p:spPr>
        <p:txBody>
          <a:bodyPr>
            <a:normAutofit/>
          </a:bodyPr>
          <a:lstStyle/>
          <a:p>
            <a:r>
              <a:rPr lang="en-PH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Python - Slicing Strings</a:t>
            </a:r>
            <a:br>
              <a:rPr lang="en-PH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PH" sz="18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7FDA8-EAC9-D8BB-EED1-CC5078D0C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1" y="452735"/>
            <a:ext cx="5422899" cy="19685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Slicing</a:t>
            </a:r>
          </a:p>
          <a:p>
            <a:pPr algn="l"/>
            <a:r>
              <a:rPr lang="en-US" sz="1800" b="0" i="0" dirty="0">
                <a:effectLst/>
                <a:latin typeface="Algerian" panose="04020705040A02060702" pitchFamily="82" charset="0"/>
              </a:rPr>
              <a:t>You can return a range of characters by using the slice syntax.</a:t>
            </a:r>
          </a:p>
          <a:p>
            <a:pPr algn="l"/>
            <a:r>
              <a:rPr lang="en-US" sz="1800" b="0" i="0" dirty="0">
                <a:effectLst/>
                <a:latin typeface="Algerian" panose="04020705040A02060702" pitchFamily="82" charset="0"/>
              </a:rPr>
              <a:t>Specify the start index and the end index, separated by a colon, to return a part of the string</a:t>
            </a:r>
          </a:p>
          <a:p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6015F-090A-2B43-653A-EE8718D1014A}"/>
              </a:ext>
            </a:extLst>
          </p:cNvPr>
          <p:cNvSpPr txBox="1"/>
          <p:nvPr/>
        </p:nvSpPr>
        <p:spPr>
          <a:xfrm>
            <a:off x="49214" y="2005736"/>
            <a:ext cx="513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Get the characters from position 2 to position 5 (not included):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1B3A1-BD03-CC5B-A232-4795DE44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2836733"/>
            <a:ext cx="3922697" cy="830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DA860-FD99-A9C9-59C6-346FA23C5F79}"/>
              </a:ext>
            </a:extLst>
          </p:cNvPr>
          <p:cNvSpPr txBox="1"/>
          <p:nvPr/>
        </p:nvSpPr>
        <p:spPr>
          <a:xfrm>
            <a:off x="6261100" y="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lgerian" panose="04020705040A02060702" pitchFamily="82" charset="0"/>
              </a:rPr>
              <a:t>Slice From the Start</a:t>
            </a:r>
            <a:br>
              <a:rPr lang="en-US" b="0" i="0" dirty="0">
                <a:effectLst/>
                <a:latin typeface="Algerian" panose="04020705040A02060702" pitchFamily="82" charset="0"/>
              </a:rPr>
            </a:br>
            <a:r>
              <a:rPr lang="en-US" b="0" i="0" dirty="0">
                <a:effectLst/>
                <a:latin typeface="Algerian" panose="04020705040A02060702" pitchFamily="82" charset="0"/>
              </a:rPr>
              <a:t>By leaving out the start index, the range will start at the first character: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3229-E7AE-48DF-2E31-E1DF6B97D010}"/>
              </a:ext>
            </a:extLst>
          </p:cNvPr>
          <p:cNvSpPr txBox="1"/>
          <p:nvPr/>
        </p:nvSpPr>
        <p:spPr>
          <a:xfrm>
            <a:off x="6219825" y="884693"/>
            <a:ext cx="6178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Get the characters from the start to position 5 (not included):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4F63C-CD04-CB06-2FD9-2482FCF6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42" y="1795900"/>
            <a:ext cx="4152900" cy="1002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5C2CC8-7B80-ABB3-EB7E-646E60B771C3}"/>
              </a:ext>
            </a:extLst>
          </p:cNvPr>
          <p:cNvSpPr txBox="1"/>
          <p:nvPr/>
        </p:nvSpPr>
        <p:spPr>
          <a:xfrm>
            <a:off x="5056204" y="2897305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Slice To the End</a:t>
            </a:r>
            <a:br>
              <a:rPr lang="en-US" sz="1800" b="0" i="0" dirty="0"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effectLst/>
                <a:latin typeface="Algerian" panose="04020705040A02060702" pitchFamily="82" charset="0"/>
              </a:rPr>
              <a:t>By leaving out the </a:t>
            </a:r>
            <a:r>
              <a:rPr lang="en-US" sz="1800" b="0" i="1" dirty="0">
                <a:effectLst/>
                <a:latin typeface="Algerian" panose="04020705040A02060702" pitchFamily="82" charset="0"/>
              </a:rPr>
              <a:t>end </a:t>
            </a:r>
            <a:r>
              <a:rPr lang="en-US" sz="1800" b="0" i="0" dirty="0">
                <a:effectLst/>
                <a:latin typeface="Algerian" panose="04020705040A02060702" pitchFamily="82" charset="0"/>
              </a:rPr>
              <a:t>index, the range will go to the end:</a:t>
            </a:r>
            <a:br>
              <a:rPr lang="en-US" sz="1800" b="0" i="0" dirty="0">
                <a:effectLst/>
                <a:latin typeface="Algerian" panose="04020705040A02060702" pitchFamily="82" charset="0"/>
              </a:rPr>
            </a:b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9B7C8-D426-054D-CEE3-6884301EC081}"/>
              </a:ext>
            </a:extLst>
          </p:cNvPr>
          <p:cNvSpPr txBox="1"/>
          <p:nvPr/>
        </p:nvSpPr>
        <p:spPr>
          <a:xfrm>
            <a:off x="5056204" y="3696541"/>
            <a:ext cx="6830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Get the characters from position 2, and all the way to the end: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B6B14-25C4-3E1A-6F7F-EA3F7F2F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703" y="4757425"/>
            <a:ext cx="6070602" cy="13233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0AA49E-E655-EED2-3AAE-A5324D3C771D}"/>
              </a:ext>
            </a:extLst>
          </p:cNvPr>
          <p:cNvSpPr txBox="1"/>
          <p:nvPr/>
        </p:nvSpPr>
        <p:spPr>
          <a:xfrm>
            <a:off x="115904" y="3667730"/>
            <a:ext cx="4940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Negative Indexing</a:t>
            </a:r>
            <a:b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Use negative indexes to start the slice from the end of the string:</a:t>
            </a:r>
            <a:endParaRPr lang="en-P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74E7CB-CA5F-884E-452B-6BCBFDA9C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1" y="4896444"/>
            <a:ext cx="4622800" cy="10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100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69F2D-BC49-2743-712E-BAAB668AEE84}"/>
              </a:ext>
            </a:extLst>
          </p:cNvPr>
          <p:cNvSpPr txBox="1"/>
          <p:nvPr/>
        </p:nvSpPr>
        <p:spPr>
          <a:xfrm>
            <a:off x="3771900" y="1582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reverse()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C3B38-4DC7-7760-427B-905B4F34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99" y="558344"/>
            <a:ext cx="7573001" cy="2548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65CD9-70AC-1D41-2070-BABEC07BDE06}"/>
              </a:ext>
            </a:extLst>
          </p:cNvPr>
          <p:cNvSpPr txBox="1"/>
          <p:nvPr/>
        </p:nvSpPr>
        <p:spPr>
          <a:xfrm>
            <a:off x="1990099" y="310679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Reverse the order of the </a:t>
            </a:r>
            <a:r>
              <a:rPr lang="en-US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fruit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 list: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D779B-07D2-5E5E-2807-7C2D93FA6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49" y="3814681"/>
            <a:ext cx="484890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07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97C8B-1DFF-F168-5DF8-1799B5725304}"/>
              </a:ext>
            </a:extLst>
          </p:cNvPr>
          <p:cNvSpPr txBox="1"/>
          <p:nvPr/>
        </p:nvSpPr>
        <p:spPr>
          <a:xfrm>
            <a:off x="3619500" y="1582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List 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sort() </a:t>
            </a:r>
            <a:r>
              <a:rPr lang="en-PH" sz="2000" b="0" i="0" dirty="0">
                <a:effectLst/>
                <a:latin typeface="Algerian" panose="04020705040A02060702" pitchFamily="82" charset="0"/>
              </a:rPr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C4C6E-2416-E4CE-6309-B31F6A86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30" y="558345"/>
            <a:ext cx="8933469" cy="324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66435-6A26-674D-B22B-ECFA11EE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28" y="4275020"/>
            <a:ext cx="4220164" cy="1686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6C54A-895F-7AFE-EC56-ED42B8C7F54E}"/>
              </a:ext>
            </a:extLst>
          </p:cNvPr>
          <p:cNvSpPr txBox="1"/>
          <p:nvPr/>
        </p:nvSpPr>
        <p:spPr>
          <a:xfrm>
            <a:off x="1346200" y="380636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Example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Sort the list alphabetically:</a:t>
            </a:r>
          </a:p>
        </p:txBody>
      </p:sp>
    </p:spTree>
    <p:extLst>
      <p:ext uri="{BB962C8B-B14F-4D97-AF65-F5344CB8AC3E}">
        <p14:creationId xmlns:p14="http://schemas.microsoft.com/office/powerpoint/2010/main" val="12757234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469F25-2C31-9DCE-5306-74D4129EC75E}"/>
              </a:ext>
            </a:extLst>
          </p:cNvPr>
          <p:cNvSpPr txBox="1"/>
          <p:nvPr/>
        </p:nvSpPr>
        <p:spPr>
          <a:xfrm>
            <a:off x="1219200" y="308058"/>
            <a:ext cx="584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Python Dictionaries</a:t>
            </a:r>
          </a:p>
          <a:p>
            <a:pPr algn="l"/>
            <a:endParaRPr lang="en-PH" sz="3200" b="0" i="0" dirty="0">
              <a:effectLst/>
              <a:latin typeface="Algerian" panose="04020705040A02060702" pitchFamily="82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07A186D-9681-EA6D-2F53-7D78FDA5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328" y="5250628"/>
            <a:ext cx="10131425" cy="1456267"/>
          </a:xfrm>
        </p:spPr>
        <p:txBody>
          <a:bodyPr/>
          <a:lstStyle/>
          <a:p>
            <a:r>
              <a:rPr lang="en-PH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Key 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E8BFB-040F-C358-E491-4CAC20A4FE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7613" y="794299"/>
            <a:ext cx="9942513" cy="3319462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Dictionary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Dictionaries are used to store data values in </a:t>
            </a:r>
            <a:r>
              <a:rPr lang="en-US" sz="2000" b="0" i="0" dirty="0" err="1">
                <a:effectLst/>
                <a:latin typeface="Algerian" panose="04020705040A02060702" pitchFamily="82" charset="0"/>
              </a:rPr>
              <a:t>key:value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 pairs.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A dictionary is a collection which is ordered*, changeable and do not allow duplicates.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As of Python version 3.7, dictionaries are </a:t>
            </a:r>
            <a:r>
              <a:rPr lang="en-US" sz="2000" b="0" i="1" dirty="0">
                <a:effectLst/>
                <a:latin typeface="Algerian" panose="04020705040A02060702" pitchFamily="82" charset="0"/>
              </a:rPr>
              <a:t>ordered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. In Python 3.6 and earlier, dictionaries are </a:t>
            </a:r>
            <a:r>
              <a:rPr lang="en-US" sz="2000" b="0" i="1" dirty="0">
                <a:effectLst/>
                <a:latin typeface="Algerian" panose="04020705040A02060702" pitchFamily="82" charset="0"/>
              </a:rPr>
              <a:t>unordered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.</a:t>
            </a:r>
          </a:p>
          <a:p>
            <a:pPr algn="l"/>
            <a:r>
              <a:rPr lang="en-US" sz="2000" b="0" i="0" dirty="0">
                <a:effectLst/>
                <a:latin typeface="Algerian" panose="04020705040A02060702" pitchFamily="82" charset="0"/>
              </a:rPr>
              <a:t>Dictionaries are written with curly brackets, and have keys and values:</a:t>
            </a:r>
          </a:p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AF419-2241-76C5-C64F-B4526160706A}"/>
              </a:ext>
            </a:extLst>
          </p:cNvPr>
          <p:cNvSpPr txBox="1"/>
          <p:nvPr/>
        </p:nvSpPr>
        <p:spPr>
          <a:xfrm>
            <a:off x="2654300" y="35808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9A901-38A3-6CF3-CB8F-AC39C2F2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928" y="4019425"/>
            <a:ext cx="5153744" cy="17909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414B17-95EF-2DD2-AD7F-8D7AD813F2A3}"/>
              </a:ext>
            </a:extLst>
          </p:cNvPr>
          <p:cNvCxnSpPr>
            <a:cxnSpLocks/>
          </p:cNvCxnSpPr>
          <p:nvPr/>
        </p:nvCxnSpPr>
        <p:spPr>
          <a:xfrm flipV="1">
            <a:off x="3136900" y="4533900"/>
            <a:ext cx="2565400" cy="1059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B4C36-8044-D871-4A0C-9065805206E8}"/>
              </a:ext>
            </a:extLst>
          </p:cNvPr>
          <p:cNvCxnSpPr>
            <a:cxnSpLocks/>
          </p:cNvCxnSpPr>
          <p:nvPr/>
        </p:nvCxnSpPr>
        <p:spPr>
          <a:xfrm flipV="1">
            <a:off x="4584700" y="4552361"/>
            <a:ext cx="1604169" cy="10396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23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909A-1EB5-75A0-68AE-049154FA3748}"/>
              </a:ext>
            </a:extLst>
          </p:cNvPr>
          <p:cNvSpPr txBox="1"/>
          <p:nvPr/>
        </p:nvSpPr>
        <p:spPr>
          <a:xfrm>
            <a:off x="3263900" y="2217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effectLst/>
                <a:latin typeface="Algerian" panose="04020705040A02060702" pitchFamily="82" charset="0"/>
              </a:rPr>
              <a:t>Dictionary Items -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50C18-A764-81FA-2F45-AD595BC7C8DB}"/>
              </a:ext>
            </a:extLst>
          </p:cNvPr>
          <p:cNvSpPr txBox="1"/>
          <p:nvPr/>
        </p:nvSpPr>
        <p:spPr>
          <a:xfrm>
            <a:off x="3670300" y="68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+mj-lt"/>
              </a:rPr>
              <a:t>The values in dictionary items can be of any data type:</a:t>
            </a:r>
            <a:endParaRPr lang="en-PH" sz="1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A73FB-CC52-D7F1-1ADA-D694F678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94" y="1145064"/>
            <a:ext cx="7602011" cy="1981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B7D77-8668-3EDC-F185-5CDBFA668834}"/>
              </a:ext>
            </a:extLst>
          </p:cNvPr>
          <p:cNvSpPr txBox="1"/>
          <p:nvPr/>
        </p:nvSpPr>
        <p:spPr>
          <a:xfrm>
            <a:off x="863600" y="3240918"/>
            <a:ext cx="652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type()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8E324-E4A0-5611-5517-342CB60F93F3}"/>
              </a:ext>
            </a:extLst>
          </p:cNvPr>
          <p:cNvSpPr txBox="1"/>
          <p:nvPr/>
        </p:nvSpPr>
        <p:spPr>
          <a:xfrm>
            <a:off x="622300" y="3444214"/>
            <a:ext cx="609600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+mj-lt"/>
              </a:rPr>
              <a:t>From Python's perspective, dictionaries are defined as objects with the data type </a:t>
            </a:r>
            <a:r>
              <a:rPr lang="en-US" dirty="0">
                <a:latin typeface="+mj-lt"/>
              </a:rPr>
              <a:t>“</a:t>
            </a:r>
            <a:r>
              <a:rPr lang="en-US" sz="1800" b="0" i="0" dirty="0" err="1">
                <a:effectLst/>
                <a:latin typeface="+mj-lt"/>
              </a:rPr>
              <a:t>dict</a:t>
            </a:r>
            <a:r>
              <a:rPr lang="en-US" dirty="0">
                <a:latin typeface="+mj-lt"/>
              </a:rPr>
              <a:t>”</a:t>
            </a:r>
            <a:r>
              <a:rPr lang="en-US" sz="1800" b="0" i="0" dirty="0">
                <a:effectLst/>
                <a:latin typeface="+mj-lt"/>
              </a:rPr>
              <a:t>:</a:t>
            </a:r>
            <a:endParaRPr lang="en-PH" sz="18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9F9FAD-F7EC-1535-0564-A9A1451C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3240918"/>
            <a:ext cx="3315163" cy="1790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936987-2CDA-DC75-3B93-6A362FAF241F}"/>
              </a:ext>
            </a:extLst>
          </p:cNvPr>
          <p:cNvSpPr txBox="1"/>
          <p:nvPr/>
        </p:nvSpPr>
        <p:spPr>
          <a:xfrm>
            <a:off x="533400" y="436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The </a:t>
            </a:r>
            <a:r>
              <a:rPr lang="en-PH" sz="1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dict</a:t>
            </a:r>
            <a:r>
              <a:rPr lang="en-PH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() </a:t>
            </a:r>
            <a:r>
              <a:rPr lang="en-PH" sz="1800" b="0" i="0" dirty="0">
                <a:effectLst/>
                <a:latin typeface="Algerian" panose="04020705040A02060702" pitchFamily="82" charset="0"/>
              </a:rPr>
              <a:t>Constructor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60046-0F3E-9FCD-4909-2A1C0BBDD742}"/>
              </a:ext>
            </a:extLst>
          </p:cNvPr>
          <p:cNvSpPr txBox="1"/>
          <p:nvPr/>
        </p:nvSpPr>
        <p:spPr>
          <a:xfrm>
            <a:off x="133350" y="4683311"/>
            <a:ext cx="689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It is also possible to use the </a:t>
            </a:r>
            <a:r>
              <a:rPr lang="en-US" sz="1800" b="0" i="0" dirty="0" err="1">
                <a:solidFill>
                  <a:srgbClr val="DC143C"/>
                </a:solidFill>
                <a:effectLst/>
                <a:latin typeface="Algerian" panose="04020705040A02060702" pitchFamily="82" charset="0"/>
              </a:rPr>
              <a:t>dict</a:t>
            </a:r>
            <a:r>
              <a:rPr lang="en-US" sz="1800" b="0" i="0" dirty="0">
                <a:solidFill>
                  <a:srgbClr val="DC143C"/>
                </a:solidFill>
                <a:effectLst/>
                <a:latin typeface="Algerian" panose="04020705040A02060702" pitchFamily="82" charset="0"/>
              </a:rPr>
              <a:t>()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 constructor to make a dictionary</a:t>
            </a:r>
            <a:endParaRPr lang="en-PH" dirty="0">
              <a:latin typeface="Algerian" panose="04020705040A02060702" pitchFamily="8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06D7DF-3831-7962-D95D-CE988A471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36" y="5312106"/>
            <a:ext cx="569674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0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42D317-79E8-0C7F-A62D-311B6C70E462}"/>
              </a:ext>
            </a:extLst>
          </p:cNvPr>
          <p:cNvSpPr txBox="1"/>
          <p:nvPr/>
        </p:nvSpPr>
        <p:spPr>
          <a:xfrm>
            <a:off x="3568700" y="4884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 Collections (Arrays)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B9E0C-426A-7EBC-3483-24D62555869A}"/>
              </a:ext>
            </a:extLst>
          </p:cNvPr>
          <p:cNvSpPr txBox="1"/>
          <p:nvPr/>
        </p:nvSpPr>
        <p:spPr>
          <a:xfrm>
            <a:off x="1733550" y="888544"/>
            <a:ext cx="8724900" cy="382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effectLst/>
                <a:latin typeface="+mj-lt"/>
              </a:rPr>
              <a:t>There are four collection data types in the Python programming language: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a collection which is unordered, unchangeable*, and unindexed. No duplicate members.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</a:rPr>
              <a:t>Dictionary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a collection which is ordered** and changeable.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val="42527547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00BFF-0362-B4E5-B1A5-0D5DBA839EFF}"/>
              </a:ext>
            </a:extLst>
          </p:cNvPr>
          <p:cNvSpPr txBox="1"/>
          <p:nvPr/>
        </p:nvSpPr>
        <p:spPr>
          <a:xfrm>
            <a:off x="430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 - Loop 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DCD32-67DD-07B7-E2E4-6AC24264CA24}"/>
              </a:ext>
            </a:extLst>
          </p:cNvPr>
          <p:cNvSpPr txBox="1"/>
          <p:nvPr/>
        </p:nvSpPr>
        <p:spPr>
          <a:xfrm>
            <a:off x="1651000" y="793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PH" sz="1800" b="0" i="0" dirty="0">
                <a:effectLst/>
                <a:latin typeface="Algerian" panose="04020705040A02060702" pitchFamily="82" charset="0"/>
              </a:rPr>
              <a:t>Loop Through a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26D28-944C-D1BB-5ACF-91C40C048AB9}"/>
              </a:ext>
            </a:extLst>
          </p:cNvPr>
          <p:cNvSpPr txBox="1"/>
          <p:nvPr/>
        </p:nvSpPr>
        <p:spPr>
          <a:xfrm>
            <a:off x="1930400" y="977900"/>
            <a:ext cx="6096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You can loop through a dictionary by using a for loop.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When looping through a dictionary, the return value are the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keys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of the dictionary, but there are methods to return the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as well.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021C3-B197-2875-35AC-33E17A2C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666607"/>
            <a:ext cx="3324689" cy="2333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A30433-419F-0E17-BFE6-212FBAC6ECCB}"/>
              </a:ext>
            </a:extLst>
          </p:cNvPr>
          <p:cNvSpPr txBox="1"/>
          <p:nvPr/>
        </p:nvSpPr>
        <p:spPr>
          <a:xfrm>
            <a:off x="317500" y="3604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 - Copy Dictionaries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BCC3D-1AB0-4606-C7D1-B1BF5443C7A5}"/>
              </a:ext>
            </a:extLst>
          </p:cNvPr>
          <p:cNvSpPr txBox="1"/>
          <p:nvPr/>
        </p:nvSpPr>
        <p:spPr>
          <a:xfrm>
            <a:off x="495300" y="3899802"/>
            <a:ext cx="60960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You cannot copy a dictionary simply by typing dict2 = dict1, because: dict2 will only be a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reference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to dict1, and changes made in dict1 will automatically also be made in dict2.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There are ways to make a copy, one way is to use the built-in Dictionary method copy().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C02701-7E31-A979-31CE-8DDDE94D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4267074"/>
            <a:ext cx="48393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843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3C835-37DC-2C21-B76A-FC19EB6C484B}"/>
              </a:ext>
            </a:extLst>
          </p:cNvPr>
          <p:cNvSpPr txBox="1"/>
          <p:nvPr/>
        </p:nvSpPr>
        <p:spPr>
          <a:xfrm>
            <a:off x="4000500" y="3614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000" b="0" i="0" dirty="0">
                <a:effectLst/>
                <a:latin typeface="Algerian" panose="04020705040A02060702" pitchFamily="82" charset="0"/>
              </a:rPr>
              <a:t>Python Dictionary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CC5AA-C562-57DA-E2B7-D87BC4A4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902028"/>
            <a:ext cx="7193930" cy="38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13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2F2322-A387-5A1B-951B-CDEE7FD2C002}"/>
              </a:ext>
            </a:extLst>
          </p:cNvPr>
          <p:cNvSpPr txBox="1"/>
          <p:nvPr/>
        </p:nvSpPr>
        <p:spPr>
          <a:xfrm>
            <a:off x="4165600" y="272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effectLst/>
                <a:latin typeface="Algerian" panose="04020705040A02060702" pitchFamily="82" charset="0"/>
              </a:rPr>
              <a:t>Python 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6B9A9-421B-7E41-E720-9292DD2745BB}"/>
              </a:ext>
            </a:extLst>
          </p:cNvPr>
          <p:cNvSpPr txBox="1"/>
          <p:nvPr/>
        </p:nvSpPr>
        <p:spPr>
          <a:xfrm>
            <a:off x="2006600" y="734199"/>
            <a:ext cx="6096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</a:rPr>
              <a:t>Operators are used to perform operations on variables and values.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</a:rPr>
              <a:t>In the example below, we use the + operator to add together two values: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8E810-32C6-96E8-9D56-ECD09EF3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414" y="1589882"/>
            <a:ext cx="2486372" cy="90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4849AD-8F0B-4B44-8CF4-BF6E9D18F04C}"/>
              </a:ext>
            </a:extLst>
          </p:cNvPr>
          <p:cNvSpPr txBox="1"/>
          <p:nvPr/>
        </p:nvSpPr>
        <p:spPr>
          <a:xfrm>
            <a:off x="2287414" y="2722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Python Arithmetic Operators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652AB-96BF-AB1A-482D-A8E08751E809}"/>
              </a:ext>
            </a:extLst>
          </p:cNvPr>
          <p:cNvSpPr txBox="1"/>
          <p:nvPr/>
        </p:nvSpPr>
        <p:spPr>
          <a:xfrm>
            <a:off x="749300" y="2964129"/>
            <a:ext cx="98298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+mj-lt"/>
              </a:rPr>
              <a:t>Arithmetic operators are used with numeric values to perform common mathematical operations:</a:t>
            </a:r>
            <a:endParaRPr lang="en-PH" sz="1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445BE-BB43-A4D0-F265-18F68E5E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94" y="3530616"/>
            <a:ext cx="6427412" cy="2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628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C282D2-1977-820E-4472-5AEF461F541B}"/>
              </a:ext>
            </a:extLst>
          </p:cNvPr>
          <p:cNvSpPr txBox="1"/>
          <p:nvPr/>
        </p:nvSpPr>
        <p:spPr>
          <a:xfrm>
            <a:off x="3987800" y="94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 Assignment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089B1-9080-D28E-168E-F15CC6A2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46" y="464066"/>
            <a:ext cx="7078709" cy="280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3E8920-48DA-94BF-7C38-A5F406DE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645" y="3270739"/>
            <a:ext cx="7078709" cy="21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065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8A1E8-DBCC-0141-CA6D-80B495E84380}"/>
              </a:ext>
            </a:extLst>
          </p:cNvPr>
          <p:cNvSpPr txBox="1"/>
          <p:nvPr/>
        </p:nvSpPr>
        <p:spPr>
          <a:xfrm>
            <a:off x="4241800" y="145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</a:t>
            </a:r>
            <a:r>
              <a:rPr lang="en-PH" sz="1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PH" sz="1800" b="0" i="0" dirty="0">
                <a:effectLst/>
                <a:latin typeface="Algerian" panose="04020705040A02060702" pitchFamily="82" charset="0"/>
              </a:rPr>
              <a:t>Comparison</a:t>
            </a:r>
            <a:r>
              <a:rPr lang="en-PH" sz="18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PH" sz="1800" b="0" i="0" dirty="0">
                <a:effectLst/>
                <a:latin typeface="Algerian" panose="04020705040A02060702" pitchFamily="82" charset="0"/>
              </a:rPr>
              <a:t>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70B8A-7B9F-2A48-9F7E-BF1D3CF82AC9}"/>
              </a:ext>
            </a:extLst>
          </p:cNvPr>
          <p:cNvSpPr txBox="1"/>
          <p:nvPr/>
        </p:nvSpPr>
        <p:spPr>
          <a:xfrm>
            <a:off x="3238500" y="514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+mj-lt"/>
              </a:rPr>
              <a:t>Comparison operators are used to compare two values</a:t>
            </a:r>
            <a:endParaRPr lang="en-PH" sz="1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BC54F-10F9-C574-191E-C3968E39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84198"/>
            <a:ext cx="6096000" cy="2266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09B76B-3C2D-F455-12CD-0968F3D211F2}"/>
              </a:ext>
            </a:extLst>
          </p:cNvPr>
          <p:cNvSpPr txBox="1"/>
          <p:nvPr/>
        </p:nvSpPr>
        <p:spPr>
          <a:xfrm>
            <a:off x="42418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 Logical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F5991-92E3-BDDB-D9BA-63902F775F34}"/>
              </a:ext>
            </a:extLst>
          </p:cNvPr>
          <p:cNvSpPr txBox="1"/>
          <p:nvPr/>
        </p:nvSpPr>
        <p:spPr>
          <a:xfrm>
            <a:off x="2705100" y="3443764"/>
            <a:ext cx="894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+mj-lt"/>
              </a:rPr>
              <a:t>Logical operators are used to combine conditional statements:</a:t>
            </a:r>
            <a:endParaRPr lang="en-PH" sz="18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0CB6A-78B4-5195-4ECA-740DBBBB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7" y="3906513"/>
            <a:ext cx="870706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9159-F3F0-AC76-DA82-F9C5631B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136"/>
            <a:ext cx="10131427" cy="3124199"/>
          </a:xfrm>
        </p:spPr>
        <p:txBody>
          <a:bodyPr>
            <a:normAutofit/>
          </a:bodyPr>
          <a:lstStyle/>
          <a:p>
            <a:r>
              <a:rPr lang="en-PH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Python - Modify Strings</a:t>
            </a:r>
            <a:br>
              <a:rPr lang="en-PH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Python has a set of built-in methods that you can use on strings.</a:t>
            </a:r>
            <a:br>
              <a:rPr lang="en-US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</a:b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Upper</a:t>
            </a:r>
            <a:r>
              <a:rPr lang="en-PH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PH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Case</a:t>
            </a:r>
            <a:br>
              <a:rPr lang="en-PH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br>
              <a:rPr lang="en-PH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br>
              <a:rPr lang="en-PH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PH" sz="2000" b="0" i="0" dirty="0">
                <a:effectLst/>
                <a:latin typeface="Algerian" panose="04020705040A02060702" pitchFamily="82" charset="0"/>
              </a:rPr>
            </a:br>
            <a:endParaRPr lang="en-PH" sz="2000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EE84A8-B774-A64C-1E28-7589585E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6" y="1441782"/>
            <a:ext cx="6386364" cy="7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The upper() method returns the string in upper case: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476AF-2B96-FEB3-B5BB-175F0E4E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" y="2166366"/>
            <a:ext cx="5153297" cy="103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00654-8036-0E95-D664-CE16A7CBB8D8}"/>
              </a:ext>
            </a:extLst>
          </p:cNvPr>
          <p:cNvSpPr txBox="1"/>
          <p:nvPr/>
        </p:nvSpPr>
        <p:spPr>
          <a:xfrm>
            <a:off x="9125495" y="120136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Lower Case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2CFCE-FC3E-1506-5182-FA8D712E50B4}"/>
              </a:ext>
            </a:extLst>
          </p:cNvPr>
          <p:cNvSpPr txBox="1"/>
          <p:nvPr/>
        </p:nvSpPr>
        <p:spPr>
          <a:xfrm>
            <a:off x="8351613" y="489468"/>
            <a:ext cx="3559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  <a:cs typeface="Segoe UI" panose="020B0502040204020203" pitchFamily="34" charset="0"/>
              </a:rPr>
              <a:t>                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lower()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</a:rPr>
              <a:t>method returns the string in lower case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P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37C92-BE14-6F87-D31D-2A04F1A0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30" y="1435545"/>
            <a:ext cx="4505814" cy="992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C8E9C3-1E3A-038B-CDC9-060956B6D378}"/>
              </a:ext>
            </a:extLst>
          </p:cNvPr>
          <p:cNvSpPr txBox="1"/>
          <p:nvPr/>
        </p:nvSpPr>
        <p:spPr>
          <a:xfrm>
            <a:off x="5597435" y="2651704"/>
            <a:ext cx="7667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Remove Whitespace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A5174-F453-9CFD-4F57-602538C0DA87}"/>
              </a:ext>
            </a:extLst>
          </p:cNvPr>
          <p:cNvSpPr txBox="1"/>
          <p:nvPr/>
        </p:nvSpPr>
        <p:spPr>
          <a:xfrm>
            <a:off x="5215253" y="2979711"/>
            <a:ext cx="6695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Whitespace is the space before and/or after the actual text, and very often you want to remove this space.</a:t>
            </a:r>
            <a:endParaRPr lang="en-PH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F3D14-1A6C-E2CB-0C84-DC199674563B}"/>
              </a:ext>
            </a:extLst>
          </p:cNvPr>
          <p:cNvSpPr txBox="1"/>
          <p:nvPr/>
        </p:nvSpPr>
        <p:spPr>
          <a:xfrm>
            <a:off x="5215253" y="3507254"/>
            <a:ext cx="6921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lgerian" panose="04020705040A02060702" pitchFamily="82" charset="0"/>
              </a:rPr>
              <a:t>strip()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method removes any whitespace from the beginning or the end: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DE7252-E399-891F-6566-D5D0E4FA3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69" y="4430584"/>
            <a:ext cx="6045488" cy="14050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84B69D-F63F-8A9F-A9E3-27E49A80A2F6}"/>
              </a:ext>
            </a:extLst>
          </p:cNvPr>
          <p:cNvSpPr txBox="1"/>
          <p:nvPr/>
        </p:nvSpPr>
        <p:spPr>
          <a:xfrm>
            <a:off x="1381305" y="3232856"/>
            <a:ext cx="7667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Replace String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009DC-E1E2-5494-98C7-76815493DF90}"/>
              </a:ext>
            </a:extLst>
          </p:cNvPr>
          <p:cNvSpPr txBox="1"/>
          <p:nvPr/>
        </p:nvSpPr>
        <p:spPr>
          <a:xfrm>
            <a:off x="280759" y="3465004"/>
            <a:ext cx="4343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  <a:cs typeface="Segoe UI" panose="020B0502040204020203" pitchFamily="34" charset="0"/>
              </a:rPr>
              <a:t>                         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replace()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</a:rPr>
              <a:t>method replaces a string with another string: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3269908-C101-77BE-982D-B175D782C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93" y="4565981"/>
            <a:ext cx="4456021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71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EDDAA-FFCC-0676-5F9D-55E46FC23E57}"/>
              </a:ext>
            </a:extLst>
          </p:cNvPr>
          <p:cNvSpPr txBox="1"/>
          <p:nvPr/>
        </p:nvSpPr>
        <p:spPr>
          <a:xfrm>
            <a:off x="62230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 Identity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96E32-2A2E-A3D1-E418-2D512DB8D61D}"/>
              </a:ext>
            </a:extLst>
          </p:cNvPr>
          <p:cNvSpPr txBox="1"/>
          <p:nvPr/>
        </p:nvSpPr>
        <p:spPr>
          <a:xfrm>
            <a:off x="0" y="369332"/>
            <a:ext cx="6096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</a:rPr>
              <a:t>Identity operators are used to compare the objects, not if they are equal, but if they are actually the same object, with the same memory location: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38707-02D7-1C83-0EE4-95577356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7" y="1723787"/>
            <a:ext cx="5674333" cy="1705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23759-55A6-B9FB-E43B-CB79DD86849F}"/>
              </a:ext>
            </a:extLst>
          </p:cNvPr>
          <p:cNvSpPr txBox="1"/>
          <p:nvPr/>
        </p:nvSpPr>
        <p:spPr>
          <a:xfrm>
            <a:off x="7185025" y="184666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 Membership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609C0-07F6-CC5F-8D37-08B2B32D1A7F}"/>
              </a:ext>
            </a:extLst>
          </p:cNvPr>
          <p:cNvSpPr txBox="1"/>
          <p:nvPr/>
        </p:nvSpPr>
        <p:spPr>
          <a:xfrm>
            <a:off x="6343650" y="512255"/>
            <a:ext cx="5949950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+mj-lt"/>
              </a:rPr>
              <a:t>Membership operators are used to test if a sequence is presented in an object:</a:t>
            </a:r>
            <a:endParaRPr lang="en-PH" sz="18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A4A6B-0BCC-FF66-3AD6-3DAEEB5F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999"/>
            <a:ext cx="5674333" cy="1794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E10752-DEF8-0D75-E1D6-FDE40A02ABB3}"/>
              </a:ext>
            </a:extLst>
          </p:cNvPr>
          <p:cNvSpPr txBox="1"/>
          <p:nvPr/>
        </p:nvSpPr>
        <p:spPr>
          <a:xfrm>
            <a:off x="4311650" y="3487587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 Bitwise Operators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DEB37-919D-58FB-F6DA-3DC05597B6E3}"/>
              </a:ext>
            </a:extLst>
          </p:cNvPr>
          <p:cNvSpPr txBox="1"/>
          <p:nvPr/>
        </p:nvSpPr>
        <p:spPr>
          <a:xfrm>
            <a:off x="3295650" y="3750406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+mj-lt"/>
              </a:rPr>
              <a:t>Bitwise operators are used to compare (binary) numbers:</a:t>
            </a:r>
            <a:endParaRPr lang="en-PH" sz="18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18175A-0DA6-778E-241B-B4C0E1125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4115058"/>
            <a:ext cx="6499806" cy="25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64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5C9697-BC42-1F3A-C680-D9D82C89C84C}"/>
              </a:ext>
            </a:extLst>
          </p:cNvPr>
          <p:cNvSpPr txBox="1"/>
          <p:nvPr/>
        </p:nvSpPr>
        <p:spPr>
          <a:xfrm>
            <a:off x="1524000" y="158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 If ... 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8ACE-9EC1-BA0B-CEFB-C42EB08E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85" y="685571"/>
            <a:ext cx="4714038" cy="2197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18068-850C-7020-AB9D-3D4979A3B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7" y="2882900"/>
            <a:ext cx="3410426" cy="1629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409D7-BF36-83DD-4051-8D59B167DB79}"/>
              </a:ext>
            </a:extLst>
          </p:cNvPr>
          <p:cNvSpPr txBox="1"/>
          <p:nvPr/>
        </p:nvSpPr>
        <p:spPr>
          <a:xfrm>
            <a:off x="5664296" y="685571"/>
            <a:ext cx="6505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0" i="0" dirty="0" err="1">
                <a:effectLst/>
                <a:latin typeface="Algerian" panose="04020705040A02060702" pitchFamily="82" charset="0"/>
              </a:rPr>
              <a:t>Elif</a:t>
            </a:r>
            <a:r>
              <a:rPr lang="en-PH" sz="1800" b="0" i="0" dirty="0">
                <a:effectLst/>
                <a:latin typeface="Algerian" panose="04020705040A02060702" pitchFamily="82" charset="0"/>
              </a:rPr>
              <a:t>                                                                     else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750DB-271D-3260-4539-520DB517B73A}"/>
              </a:ext>
            </a:extLst>
          </p:cNvPr>
          <p:cNvSpPr txBox="1"/>
          <p:nvPr/>
        </p:nvSpPr>
        <p:spPr>
          <a:xfrm>
            <a:off x="5123123" y="1054903"/>
            <a:ext cx="292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</a:rPr>
              <a:t>The </a:t>
            </a:r>
            <a:r>
              <a:rPr lang="en-US" sz="1800" b="0" i="0" dirty="0" err="1">
                <a:effectLst/>
              </a:rPr>
              <a:t>elif</a:t>
            </a:r>
            <a:r>
              <a:rPr lang="en-US" sz="1800" b="0" i="0" dirty="0">
                <a:effectLst/>
              </a:rPr>
              <a:t> keyword is pythons way of saying "if the previous conditions were not true, then try this condition".</a:t>
            </a:r>
            <a:endParaRPr lang="en-PH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0D150C-E19E-AB98-5B2E-2116BFE2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02" y="2644741"/>
            <a:ext cx="3516437" cy="1681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587025-87DE-D193-AEE6-2DBD52A02251}"/>
              </a:ext>
            </a:extLst>
          </p:cNvPr>
          <p:cNvSpPr txBox="1"/>
          <p:nvPr/>
        </p:nvSpPr>
        <p:spPr>
          <a:xfrm>
            <a:off x="9035383" y="1212908"/>
            <a:ext cx="3133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</a:rPr>
              <a:t>The else keyword catches anything which isn't caught by the preceding conditions.</a:t>
            </a:r>
            <a:endParaRPr lang="en-PH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804632-7E3C-DE02-738F-3AEC4699B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057" y="2362051"/>
            <a:ext cx="2613324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158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ADD60-119C-8ABF-31AD-DA361E62058B}"/>
              </a:ext>
            </a:extLst>
          </p:cNvPr>
          <p:cNvSpPr txBox="1"/>
          <p:nvPr/>
        </p:nvSpPr>
        <p:spPr>
          <a:xfrm>
            <a:off x="4102100" y="3487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effectLst/>
                <a:latin typeface="Algerian" panose="04020705040A02060702" pitchFamily="82" charset="0"/>
              </a:rPr>
              <a:t>Python 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F4490-B02F-74A3-1FF6-0C065AE59E11}"/>
              </a:ext>
            </a:extLst>
          </p:cNvPr>
          <p:cNvSpPr txBox="1"/>
          <p:nvPr/>
        </p:nvSpPr>
        <p:spPr>
          <a:xfrm>
            <a:off x="2311400" y="705470"/>
            <a:ext cx="67691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+mj-lt"/>
              </a:rPr>
              <a:t>A for loop is used for iterating over a sequence (that is either a list, a tuple, a dictionary, a set, or a string).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+mj-lt"/>
              </a:rPr>
              <a:t>This is less like the for keyword in other programming languages, and works more like an iterator method as found in other object-orientated programming languages.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+mj-lt"/>
              </a:rPr>
              <a:t>With the for loop we can execute a set of statements, once for each item in a list, tuple, set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A4B5A-8074-191C-A5FC-55119788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21" y="3931167"/>
            <a:ext cx="400105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010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3B9F92-4A75-517B-001C-E43FC191F5A9}"/>
              </a:ext>
            </a:extLst>
          </p:cNvPr>
          <p:cNvSpPr txBox="1"/>
          <p:nvPr/>
        </p:nvSpPr>
        <p:spPr>
          <a:xfrm>
            <a:off x="4559300" y="17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 While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75375-DB14-0029-AB8B-DE62883FF21E}"/>
              </a:ext>
            </a:extLst>
          </p:cNvPr>
          <p:cNvSpPr txBox="1"/>
          <p:nvPr/>
        </p:nvSpPr>
        <p:spPr>
          <a:xfrm>
            <a:off x="2146300" y="6731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Algerian" panose="04020705040A02060702" pitchFamily="82" charset="0"/>
              </a:rPr>
              <a:t>With the while loop we can execute a set of statements as long as a condition is true.</a:t>
            </a:r>
            <a:endParaRPr lang="en-PH" sz="18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9FC0A-F093-0ABB-9A4E-2EE7A5F5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66" y="1285576"/>
            <a:ext cx="5332634" cy="2143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AA7D8C-7F4B-BCA2-5B16-12A656516886}"/>
              </a:ext>
            </a:extLst>
          </p:cNvPr>
          <p:cNvSpPr txBox="1"/>
          <p:nvPr/>
        </p:nvSpPr>
        <p:spPr>
          <a:xfrm>
            <a:off x="1828800" y="3118146"/>
            <a:ext cx="838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dirty="0">
                <a:latin typeface="Algerian" panose="04020705040A02060702" pitchFamily="82" charset="0"/>
              </a:rPr>
              <a:t>THE BREAK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dirty="0">
                <a:latin typeface="Algerian" panose="04020705040A02060702" pitchFamily="82" charset="0"/>
              </a:rPr>
              <a:t>WITH THE </a:t>
            </a:r>
            <a:r>
              <a:rPr lang="en-PH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BREAK</a:t>
            </a:r>
            <a:r>
              <a:rPr lang="en-PH" dirty="0">
                <a:latin typeface="Algerian" panose="04020705040A02060702" pitchFamily="82" charset="0"/>
              </a:rPr>
              <a:t> STATEMENT WE CAN STOP THE LOOP EVEN IF THE WHILE CONDITION IS TRUE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6A75B-ECA5-6969-C7E7-6DDE7C2E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4318475"/>
            <a:ext cx="312463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1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CE5F64-465B-A821-4E25-B85CD27CACBF}"/>
              </a:ext>
            </a:extLst>
          </p:cNvPr>
          <p:cNvSpPr txBox="1"/>
          <p:nvPr/>
        </p:nvSpPr>
        <p:spPr>
          <a:xfrm>
            <a:off x="4051300" y="513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effectLst/>
                <a:latin typeface="Algerian" panose="04020705040A02060702" pitchFamily="82" charset="0"/>
              </a:rPr>
              <a:t>The range()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F3F58-09D6-D730-FE0F-071245A9D4EE}"/>
              </a:ext>
            </a:extLst>
          </p:cNvPr>
          <p:cNvSpPr txBox="1"/>
          <p:nvPr/>
        </p:nvSpPr>
        <p:spPr>
          <a:xfrm>
            <a:off x="2654300" y="975499"/>
            <a:ext cx="60960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+mj-lt"/>
              </a:rPr>
              <a:t>To loop through a set of code a specified number of times, we can use the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 range() </a:t>
            </a:r>
            <a:r>
              <a:rPr lang="en-US" sz="1800" b="0" i="0" dirty="0">
                <a:effectLst/>
                <a:latin typeface="+mj-lt"/>
              </a:rPr>
              <a:t>function,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+mj-lt"/>
              </a:rPr>
              <a:t>The 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range() </a:t>
            </a:r>
            <a:r>
              <a:rPr lang="en-US" sz="1800" b="0" i="0" dirty="0">
                <a:effectLst/>
                <a:latin typeface="+mj-lt"/>
              </a:rPr>
              <a:t>function returns a sequence of numbers, starting from 0 by default, and increments by 1 (by default), and ends at a specified number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A6101-82F6-D4BB-3AD9-59864504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08" y="3429000"/>
            <a:ext cx="292458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656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B96802-0AD3-4A7F-C2B4-03AEB37B99D1}"/>
              </a:ext>
            </a:extLst>
          </p:cNvPr>
          <p:cNvSpPr txBox="1"/>
          <p:nvPr/>
        </p:nvSpPr>
        <p:spPr>
          <a:xfrm>
            <a:off x="4191000" y="323334"/>
            <a:ext cx="678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The break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F9712-9F69-B5AD-F45A-98127104CA62}"/>
              </a:ext>
            </a:extLst>
          </p:cNvPr>
          <p:cNvSpPr txBox="1"/>
          <p:nvPr/>
        </p:nvSpPr>
        <p:spPr>
          <a:xfrm>
            <a:off x="2565400" y="6926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+mj-lt"/>
              </a:rPr>
              <a:t>With the break statement we can stop the loop even if the while condition is true:</a:t>
            </a:r>
            <a:endParaRPr lang="en-PH" sz="1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F9DA2-0A2F-C65B-341E-FB447FDF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342734"/>
            <a:ext cx="338184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91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3095D7-15CB-EA1D-F099-7DE4463C019B}"/>
              </a:ext>
            </a:extLst>
          </p:cNvPr>
          <p:cNvSpPr txBox="1"/>
          <p:nvPr/>
        </p:nvSpPr>
        <p:spPr>
          <a:xfrm>
            <a:off x="203200" y="1964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The continue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6F608-2284-C23B-C3FD-A0F19E8586EA}"/>
              </a:ext>
            </a:extLst>
          </p:cNvPr>
          <p:cNvSpPr txBox="1"/>
          <p:nvPr/>
        </p:nvSpPr>
        <p:spPr>
          <a:xfrm>
            <a:off x="0" y="5117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+mj-lt"/>
              </a:rPr>
              <a:t>With the 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continue</a:t>
            </a:r>
            <a:r>
              <a:rPr lang="en-US" sz="1800" b="0" i="0" dirty="0">
                <a:effectLst/>
                <a:latin typeface="+mj-lt"/>
              </a:rPr>
              <a:t> statement we can stop the current iteration, and continue with the next:</a:t>
            </a:r>
            <a:endParaRPr lang="en-PH" sz="1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41B9C-8061-8FCC-883B-3C18F8B8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6" y="1234951"/>
            <a:ext cx="3286584" cy="2381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739057-7E50-DE2B-62B5-0313E936AF02}"/>
              </a:ext>
            </a:extLst>
          </p:cNvPr>
          <p:cNvSpPr txBox="1"/>
          <p:nvPr/>
        </p:nvSpPr>
        <p:spPr>
          <a:xfrm>
            <a:off x="7277100" y="165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0" i="0" dirty="0">
                <a:effectLst/>
                <a:latin typeface="Algerian" panose="04020705040A02060702" pitchFamily="82" charset="0"/>
              </a:rPr>
              <a:t>The else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21EA-882C-2E3D-DF4E-3E18DECC4B9B}"/>
              </a:ext>
            </a:extLst>
          </p:cNvPr>
          <p:cNvSpPr txBox="1"/>
          <p:nvPr/>
        </p:nvSpPr>
        <p:spPr>
          <a:xfrm>
            <a:off x="5283200" y="476839"/>
            <a:ext cx="670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000" b="0" i="0" dirty="0">
                <a:effectLst/>
                <a:latin typeface="Algerian" panose="04020705040A02060702" pitchFamily="82" charset="0"/>
              </a:rPr>
              <a:t>With the else() </a:t>
            </a:r>
            <a:r>
              <a:rPr lang="en-US" sz="2000" b="0" i="0" dirty="0">
                <a:effectLst/>
                <a:latin typeface="Algerian" panose="04020705040A02060702" pitchFamily="82" charset="0"/>
              </a:rPr>
              <a:t>statement we can run a block of code once when the condition no longer is true:</a:t>
            </a:r>
            <a:endParaRPr lang="en-PH" sz="2000" dirty="0">
              <a:latin typeface="Algerian" panose="04020705040A020607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F98E30-841E-558F-B84F-392B90AC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33" y="1184725"/>
            <a:ext cx="435353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25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317D6-2F81-A021-94E2-B2C64DFF0D3B}"/>
              </a:ext>
            </a:extLst>
          </p:cNvPr>
          <p:cNvSpPr txBox="1"/>
          <p:nvPr/>
        </p:nvSpPr>
        <p:spPr>
          <a:xfrm>
            <a:off x="4203700" y="374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effectLst/>
                <a:latin typeface="Algerian" panose="04020705040A02060702" pitchFamily="82" charset="0"/>
              </a:rPr>
              <a:t>Python 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00A37-89AF-E7D0-5805-52EFAC577295}"/>
              </a:ext>
            </a:extLst>
          </p:cNvPr>
          <p:cNvSpPr txBox="1"/>
          <p:nvPr/>
        </p:nvSpPr>
        <p:spPr>
          <a:xfrm>
            <a:off x="2857500" y="945634"/>
            <a:ext cx="6985000" cy="325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PARAMETERS(</a:t>
            </a:r>
            <a:r>
              <a:rPr lang="en-US" altLang="zh-TW" sz="3600" dirty="0" err="1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ARGUMEntS</a:t>
            </a: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RECURSIVE FUNCTION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Algerian" panose="04020705040A02060702" pitchFamily="82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9207664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305A8C-54A4-F474-B0ED-7A5FBA6D4DFE}"/>
              </a:ext>
            </a:extLst>
          </p:cNvPr>
          <p:cNvSpPr txBox="1"/>
          <p:nvPr/>
        </p:nvSpPr>
        <p:spPr>
          <a:xfrm>
            <a:off x="1955800" y="640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0" i="0" dirty="0">
                <a:effectLst/>
                <a:latin typeface="Algerian" panose="04020705040A02060702" pitchFamily="82" charset="0"/>
              </a:rPr>
              <a:t>Arguments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52F56-9870-3A7C-E798-85611D58D0C5}"/>
              </a:ext>
            </a:extLst>
          </p:cNvPr>
          <p:cNvSpPr txBox="1"/>
          <p:nvPr/>
        </p:nvSpPr>
        <p:spPr>
          <a:xfrm>
            <a:off x="571500" y="1124466"/>
            <a:ext cx="92456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+mj-lt"/>
              </a:rPr>
              <a:t>Information can be passed into functions as arguments.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+mj-lt"/>
              </a:rPr>
              <a:t>Arguments are specified after the function name, inside the parentheses. You can add as many arguments as you want, just separate them with a comma.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+mj-lt"/>
              </a:rPr>
              <a:t>The following example has a function with one argument (</a:t>
            </a:r>
            <a:r>
              <a:rPr lang="en-US" sz="1800" b="0" i="0" dirty="0" err="1">
                <a:effectLst/>
                <a:latin typeface="+mj-lt"/>
              </a:rPr>
              <a:t>fname</a:t>
            </a:r>
            <a:r>
              <a:rPr lang="en-US" sz="1800" b="0" i="0" dirty="0">
                <a:effectLst/>
                <a:latin typeface="+mj-lt"/>
              </a:rPr>
              <a:t>). When the function is called, we pass along a first name, which is used inside the function to print the full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8ABAD-17EF-3950-DBDA-D8C587D0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46" y="3365630"/>
            <a:ext cx="828790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605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8C972-4A19-49D3-032C-B3B21A7CA387}"/>
              </a:ext>
            </a:extLst>
          </p:cNvPr>
          <p:cNvSpPr txBox="1"/>
          <p:nvPr/>
        </p:nvSpPr>
        <p:spPr>
          <a:xfrm>
            <a:off x="1384300" y="285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Recursion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6ACC7-40DB-4278-9A6C-2DCFAF1CCD38}"/>
              </a:ext>
            </a:extLst>
          </p:cNvPr>
          <p:cNvSpPr txBox="1"/>
          <p:nvPr/>
        </p:nvSpPr>
        <p:spPr>
          <a:xfrm>
            <a:off x="381000" y="654566"/>
            <a:ext cx="6096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effectLst/>
                <a:latin typeface="+mj-lt"/>
              </a:rPr>
              <a:t>Recursion is a common mathematical and programming concept. It means that a function calls itself. This has the benefit of meaning that you can loop through data to reach a result.</a:t>
            </a:r>
            <a:endParaRPr lang="en-PH" sz="1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F495-F20B-BBF1-2C67-CA97C107DF4C}"/>
              </a:ext>
            </a:extLst>
          </p:cNvPr>
          <p:cNvSpPr txBox="1"/>
          <p:nvPr/>
        </p:nvSpPr>
        <p:spPr>
          <a:xfrm>
            <a:off x="7759700" y="285234"/>
            <a:ext cx="356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0" i="0" dirty="0">
                <a:effectLst/>
                <a:latin typeface="Algerian" panose="04020705040A02060702" pitchFamily="82" charset="0"/>
              </a:rPr>
              <a:t>Python Lambda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54472-9284-B6EB-7D1D-7CA4FB816438}"/>
              </a:ext>
            </a:extLst>
          </p:cNvPr>
          <p:cNvSpPr txBox="1"/>
          <p:nvPr/>
        </p:nvSpPr>
        <p:spPr>
          <a:xfrm>
            <a:off x="6413500" y="667032"/>
            <a:ext cx="55753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effectLst/>
                <a:latin typeface="+mj-lt"/>
              </a:rPr>
              <a:t>  A lambda function is a small anonymous function.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effectLst/>
                <a:latin typeface="+mj-lt"/>
              </a:rPr>
              <a:t> A lambda function can take any number of arguments, but can only have one expression </a:t>
            </a:r>
            <a:endParaRPr lang="en-P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200295-DDFC-7A1D-6978-FA4BB850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71" y="2224009"/>
            <a:ext cx="3096057" cy="111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CDAE1D-3A31-E75B-4452-33468373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28" y="1962900"/>
            <a:ext cx="442974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4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822</TotalTime>
  <Words>3692</Words>
  <Application>Microsoft Office PowerPoint</Application>
  <PresentationFormat>Widescreen</PresentationFormat>
  <Paragraphs>432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Algerian</vt:lpstr>
      <vt:lpstr>Arial</vt:lpstr>
      <vt:lpstr>Bernard MT Condensed</vt:lpstr>
      <vt:lpstr>Calibri</vt:lpstr>
      <vt:lpstr>Calibri Light</vt:lpstr>
      <vt:lpstr>Rockwell Condensed</vt:lpstr>
      <vt:lpstr>Segoe UI</vt:lpstr>
      <vt:lpstr>Verdana</vt:lpstr>
      <vt:lpstr>Wingdings</vt:lpstr>
      <vt:lpstr>天體</vt:lpstr>
      <vt:lpstr>My Journal to Python</vt:lpstr>
      <vt:lpstr>  agenda</vt:lpstr>
      <vt:lpstr>Python</vt:lpstr>
      <vt:lpstr>Data types: python strings</vt:lpstr>
      <vt:lpstr>Assign String to a Variable  Assigning a string to a variable is done with the variable name followed by an equal sign and the string: </vt:lpstr>
      <vt:lpstr>Strings are Arrays Like many other popular programming languages, strings in Python are arrays of bytes representing unicode characters. However, Python does not have a character data type, a single character is simply a string with a length of 1. Square brackets can be used to access elements of the string. </vt:lpstr>
      <vt:lpstr>Check string  to check if a certain  </vt:lpstr>
      <vt:lpstr>Python - Slicing Strings </vt:lpstr>
      <vt:lpstr>Python - Modify Strings Python has a set of built-in methods that you can use on strings. Upper Case    </vt:lpstr>
      <vt:lpstr> Split String  The split()  method returns a list where the text between the specified separator becomes the list items. </vt:lpstr>
      <vt:lpstr>PowerPoint Presentation</vt:lpstr>
      <vt:lpstr>String method:</vt:lpstr>
      <vt:lpstr>PowerPoint Presentation</vt:lpstr>
      <vt:lpstr>PYTHON STRING CAPITALIZE() METHOD</vt:lpstr>
      <vt:lpstr>Example: </vt:lpstr>
      <vt:lpstr>PowerPoint Presentation</vt:lpstr>
      <vt:lpstr>PowerPoint Presentation</vt:lpstr>
      <vt:lpstr>PowerPoint Presentation</vt:lpstr>
      <vt:lpstr>PowerPoint Presentation</vt:lpstr>
      <vt:lpstr>Python String expandtabs() Method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String isalnum() Method </vt:lpstr>
      <vt:lpstr>Python String isalpha() Method </vt:lpstr>
      <vt:lpstr>Python String isdigit() Method </vt:lpstr>
      <vt:lpstr>Python String isidentifier() Method </vt:lpstr>
      <vt:lpstr>Python String islower() Method </vt:lpstr>
      <vt:lpstr>Python String isnumeric() Method </vt:lpstr>
      <vt:lpstr>Python String isprintable() Method   </vt:lpstr>
      <vt:lpstr>Python String isspace() Method </vt:lpstr>
      <vt:lpstr>Python String istitle() Method </vt:lpstr>
      <vt:lpstr>Python String isupper() Method </vt:lpstr>
      <vt:lpstr>Python String join() Method </vt:lpstr>
      <vt:lpstr>Python String ljust() Method </vt:lpstr>
      <vt:lpstr>Python String lower() Method </vt:lpstr>
      <vt:lpstr>Python String lstrip() Method </vt:lpstr>
      <vt:lpstr>Python String maketrans() Method </vt:lpstr>
      <vt:lpstr>Python String partition() Method </vt:lpstr>
      <vt:lpstr>Python String replace() Method </vt:lpstr>
      <vt:lpstr>Python String rfind() Method </vt:lpstr>
      <vt:lpstr>Python String rindex() Method </vt:lpstr>
      <vt:lpstr> Python String rjust() Method</vt:lpstr>
      <vt:lpstr>Python String rpartition() Method </vt:lpstr>
      <vt:lpstr>Python String rsplit() Method </vt:lpstr>
      <vt:lpstr>Python String rstrip() Method </vt:lpstr>
      <vt:lpstr>Python String split() Method </vt:lpstr>
      <vt:lpstr>Python String splitlines() Method </vt:lpstr>
      <vt:lpstr>Python String startswith() Method </vt:lpstr>
      <vt:lpstr>Python String strip() Method </vt:lpstr>
      <vt:lpstr>Python String swapcase() Method </vt:lpstr>
      <vt:lpstr>Python String title() Method </vt:lpstr>
      <vt:lpstr>Python String translate() Method </vt:lpstr>
      <vt:lpstr>Python String upper() Method </vt:lpstr>
      <vt:lpstr>Python String zfill() Method </vt:lpstr>
      <vt:lpstr>Square brackets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journal to python part one ends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rosalie.bantonial@outlook.com</cp:lastModifiedBy>
  <cp:revision>16</cp:revision>
  <dcterms:created xsi:type="dcterms:W3CDTF">2022-11-23T00:47:30Z</dcterms:created>
  <dcterms:modified xsi:type="dcterms:W3CDTF">2022-11-26T05:40:21Z</dcterms:modified>
</cp:coreProperties>
</file>