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5" r:id="rId3"/>
    <p:sldId id="267" r:id="rId4"/>
    <p:sldId id="264" r:id="rId5"/>
    <p:sldId id="257" r:id="rId6"/>
    <p:sldId id="258" r:id="rId7"/>
    <p:sldId id="259" r:id="rId8"/>
    <p:sldId id="260" r:id="rId9"/>
    <p:sldId id="261" r:id="rId10"/>
    <p:sldId id="263" r:id="rId11"/>
    <p:sldId id="262"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95189E7-D2D5-4B65-842D-6E7A64F45339}" type="datetimeFigureOut">
              <a:rPr lang="en-US" smtClean="0"/>
              <a:pPr/>
              <a:t>3/12/2019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7F469A3-7D04-41DF-AA93-DD6CB979B57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5189E7-D2D5-4B65-842D-6E7A64F45339}"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469A3-7D04-41DF-AA93-DD6CB979B57F}"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5189E7-D2D5-4B65-842D-6E7A64F45339}"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469A3-7D04-41DF-AA93-DD6CB979B57F}"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5189E7-D2D5-4B65-842D-6E7A64F45339}"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469A3-7D04-41DF-AA93-DD6CB979B57F}"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5189E7-D2D5-4B65-842D-6E7A64F45339}"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469A3-7D04-41DF-AA93-DD6CB979B57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5189E7-D2D5-4B65-842D-6E7A64F45339}"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469A3-7D04-41DF-AA93-DD6CB979B57F}"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5189E7-D2D5-4B65-842D-6E7A64F45339}" type="datetimeFigureOut">
              <a:rPr lang="en-US" smtClean="0"/>
              <a:pPr/>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469A3-7D04-41DF-AA93-DD6CB979B57F}"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5189E7-D2D5-4B65-842D-6E7A64F45339}" type="datetimeFigureOut">
              <a:rPr lang="en-US" smtClean="0"/>
              <a:pPr/>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469A3-7D04-41DF-AA93-DD6CB979B57F}"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189E7-D2D5-4B65-842D-6E7A64F45339}" type="datetimeFigureOut">
              <a:rPr lang="en-US" smtClean="0"/>
              <a:pPr/>
              <a:t>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469A3-7D04-41DF-AA93-DD6CB979B57F}"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5189E7-D2D5-4B65-842D-6E7A64F45339}"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469A3-7D04-41DF-AA93-DD6CB979B57F}"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5189E7-D2D5-4B65-842D-6E7A64F45339}"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7F469A3-7D04-41DF-AA93-DD6CB979B57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95189E7-D2D5-4B65-842D-6E7A64F45339}" type="datetimeFigureOut">
              <a:rPr lang="en-US" smtClean="0"/>
              <a:pPr/>
              <a:t>3/12/2019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7F469A3-7D04-41DF-AA93-DD6CB979B57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785794"/>
            <a:ext cx="8858280" cy="2357454"/>
          </a:xfrm>
        </p:spPr>
        <p:txBody>
          <a:bodyPr>
            <a:normAutofit fontScale="90000"/>
          </a:bodyPr>
          <a:lstStyle/>
          <a:p>
            <a:pPr algn="ctr"/>
            <a:r>
              <a:rPr lang="en-US" sz="5400" dirty="0" smtClean="0">
                <a:latin typeface="+mn-lt"/>
              </a:rPr>
              <a:t>O</a:t>
            </a:r>
            <a:r>
              <a:rPr lang="en-US" sz="5400" dirty="0" smtClean="0">
                <a:latin typeface="+mn-lt"/>
              </a:rPr>
              <a:t>nline </a:t>
            </a:r>
            <a:r>
              <a:rPr lang="en-US" sz="5400" dirty="0" smtClean="0">
                <a:latin typeface="+mn-lt"/>
              </a:rPr>
              <a:t>Toll Cash</a:t>
            </a:r>
            <a:br>
              <a:rPr lang="en-US" sz="5400" dirty="0" smtClean="0">
                <a:latin typeface="+mn-lt"/>
              </a:rPr>
            </a:br>
            <a:r>
              <a:rPr lang="en-US" sz="5400" dirty="0" smtClean="0">
                <a:latin typeface="+mn-lt"/>
              </a:rPr>
              <a:t> Collection System</a:t>
            </a:r>
            <a:br>
              <a:rPr lang="en-US" sz="5400" dirty="0" smtClean="0">
                <a:latin typeface="+mn-lt"/>
              </a:rPr>
            </a:br>
            <a:r>
              <a:rPr lang="en-US" sz="5400" dirty="0" smtClean="0">
                <a:latin typeface="+mn-lt"/>
              </a:rPr>
              <a:t>For</a:t>
            </a:r>
            <a:br>
              <a:rPr lang="en-US" sz="5400" dirty="0" smtClean="0">
                <a:latin typeface="+mn-lt"/>
              </a:rPr>
            </a:br>
            <a:r>
              <a:rPr lang="en-US" sz="5400" dirty="0" smtClean="0">
                <a:latin typeface="+mn-lt"/>
              </a:rPr>
              <a:t>Road Transportation</a:t>
            </a:r>
            <a:endParaRPr lang="en-US" sz="5400" dirty="0">
              <a:latin typeface="+mn-lt"/>
            </a:endParaRPr>
          </a:p>
        </p:txBody>
      </p:sp>
      <p:sp>
        <p:nvSpPr>
          <p:cNvPr id="3" name="Subtitle 2"/>
          <p:cNvSpPr>
            <a:spLocks noGrp="1"/>
          </p:cNvSpPr>
          <p:nvPr>
            <p:ph type="subTitle" idx="1"/>
          </p:nvPr>
        </p:nvSpPr>
        <p:spPr>
          <a:xfrm>
            <a:off x="785786" y="3286124"/>
            <a:ext cx="7572428" cy="2928958"/>
          </a:xfrm>
        </p:spPr>
        <p:txBody>
          <a:bodyPr>
            <a:normAutofit/>
          </a:bodyPr>
          <a:lstStyle/>
          <a:p>
            <a:r>
              <a:rPr lang="en-US" dirty="0" smtClean="0"/>
              <a:t>Presented by:-</a:t>
            </a:r>
          </a:p>
          <a:p>
            <a:r>
              <a:rPr lang="en-US" dirty="0" err="1" smtClean="0"/>
              <a:t>Jasmeen</a:t>
            </a:r>
            <a:r>
              <a:rPr lang="en-US" dirty="0" smtClean="0"/>
              <a:t> </a:t>
            </a:r>
            <a:r>
              <a:rPr lang="en-US" dirty="0" err="1" smtClean="0"/>
              <a:t>Kaur</a:t>
            </a:r>
            <a:r>
              <a:rPr lang="en-US" dirty="0" smtClean="0"/>
              <a:t> 1707986</a:t>
            </a:r>
          </a:p>
          <a:p>
            <a:r>
              <a:rPr lang="en-US" dirty="0" err="1" smtClean="0"/>
              <a:t>Anisha</a:t>
            </a:r>
            <a:r>
              <a:rPr lang="en-US" dirty="0" smtClean="0"/>
              <a:t> 1707971</a:t>
            </a:r>
          </a:p>
          <a:p>
            <a:r>
              <a:rPr lang="en-US" dirty="0" err="1" smtClean="0"/>
              <a:t>Tarandeep</a:t>
            </a:r>
            <a:r>
              <a:rPr lang="en-US" dirty="0" smtClean="0"/>
              <a:t> Singh 1708012</a:t>
            </a:r>
          </a:p>
          <a:p>
            <a:r>
              <a:rPr lang="en-US" dirty="0" err="1" smtClean="0"/>
              <a:t>Rinki</a:t>
            </a:r>
            <a:r>
              <a:rPr lang="en-US" dirty="0" smtClean="0"/>
              <a:t> Pal 1708006</a:t>
            </a:r>
          </a:p>
          <a:p>
            <a:r>
              <a:rPr lang="en-US" dirty="0" err="1" smtClean="0"/>
              <a:t>Parveen</a:t>
            </a:r>
            <a:r>
              <a:rPr lang="en-US" dirty="0" smtClean="0"/>
              <a:t> </a:t>
            </a:r>
            <a:r>
              <a:rPr lang="en-US" dirty="0" err="1" smtClean="0"/>
              <a:t>Kaur</a:t>
            </a:r>
            <a:r>
              <a:rPr lang="en-US" dirty="0" smtClean="0"/>
              <a:t> 1708003 </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428604"/>
            <a:ext cx="8229600" cy="275484"/>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28596" y="1071546"/>
            <a:ext cx="8429684" cy="4929222"/>
          </a:xfrm>
        </p:spPr>
        <p:txBody>
          <a:bodyPr>
            <a:normAutofit fontScale="85000" lnSpcReduction="20000"/>
          </a:bodyPr>
          <a:lstStyle/>
          <a:p>
            <a:pPr marL="742950" indent="-742950" algn="just">
              <a:lnSpc>
                <a:spcPct val="170000"/>
              </a:lnSpc>
              <a:buNone/>
            </a:pPr>
            <a:r>
              <a:rPr lang="en-US" sz="2800" dirty="0" smtClean="0"/>
              <a:t>4. The customer must register into this account to use this system. </a:t>
            </a:r>
          </a:p>
          <a:p>
            <a:pPr marL="742950" indent="-742950" algn="just">
              <a:lnSpc>
                <a:spcPct val="170000"/>
              </a:lnSpc>
              <a:buNone/>
            </a:pPr>
            <a:r>
              <a:rPr lang="en-US" sz="2800" dirty="0" smtClean="0"/>
              <a:t>5.This account information about is stored into the RTO database. </a:t>
            </a:r>
          </a:p>
          <a:p>
            <a:pPr marL="742950" indent="-742950" algn="just">
              <a:lnSpc>
                <a:spcPct val="170000"/>
              </a:lnSpc>
              <a:buNone/>
            </a:pPr>
            <a:r>
              <a:rPr lang="en-US" sz="2800" dirty="0" smtClean="0"/>
              <a:t>6.When the registered customer passes through the particular toll plazas then, automatically toll will be deducted from customer's account. </a:t>
            </a:r>
          </a:p>
          <a:p>
            <a:pPr marL="742950" indent="-742950" algn="just">
              <a:lnSpc>
                <a:spcPct val="170000"/>
              </a:lnSpc>
              <a:buNone/>
            </a:pPr>
            <a:r>
              <a:rPr lang="en-US" sz="2800" dirty="0" smtClean="0"/>
              <a:t>7.This deduction will be updated by central database. </a:t>
            </a:r>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500042"/>
            <a:ext cx="7472386" cy="204046"/>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785794"/>
            <a:ext cx="8229600" cy="5538806"/>
          </a:xfrm>
        </p:spPr>
        <p:txBody>
          <a:bodyPr>
            <a:normAutofit fontScale="85000" lnSpcReduction="10000"/>
          </a:bodyPr>
          <a:lstStyle/>
          <a:p>
            <a:pPr>
              <a:lnSpc>
                <a:spcPct val="150000"/>
              </a:lnSpc>
              <a:buFont typeface="Wingdings" pitchFamily="2" charset="2"/>
              <a:buChar char="§"/>
            </a:pPr>
            <a:r>
              <a:rPr lang="en-US" sz="3800" b="1" u="sng" dirty="0" smtClean="0"/>
              <a:t>Integrated database:</a:t>
            </a:r>
          </a:p>
          <a:p>
            <a:pPr>
              <a:lnSpc>
                <a:spcPct val="160000"/>
              </a:lnSpc>
              <a:buNone/>
            </a:pPr>
            <a:r>
              <a:rPr lang="en-US" sz="2800" dirty="0" smtClean="0"/>
              <a:t>1. Integrated database is connected to the central database.</a:t>
            </a:r>
          </a:p>
          <a:p>
            <a:pPr>
              <a:lnSpc>
                <a:spcPct val="160000"/>
              </a:lnSpc>
              <a:buNone/>
            </a:pPr>
            <a:r>
              <a:rPr lang="en-US" sz="2800" dirty="0" smtClean="0"/>
              <a:t>2. Integrated database consist of RTO database.</a:t>
            </a:r>
          </a:p>
          <a:p>
            <a:pPr>
              <a:lnSpc>
                <a:spcPct val="160000"/>
              </a:lnSpc>
              <a:buNone/>
            </a:pPr>
            <a:r>
              <a:rPr lang="en-US" sz="2800" dirty="0" smtClean="0"/>
              <a:t>3. This database will update automatically. </a:t>
            </a:r>
          </a:p>
          <a:p>
            <a:pPr>
              <a:lnSpc>
                <a:spcPct val="160000"/>
              </a:lnSpc>
              <a:buNone/>
            </a:pPr>
            <a:r>
              <a:rPr lang="en-US" sz="2800" dirty="0" smtClean="0"/>
              <a:t>4. RTO database includes all registered vehicles and the details of vehicle such as vehicle owner, vehicle number, license number, account ID, account balance, current charges, etc. </a:t>
            </a:r>
          </a:p>
          <a:p>
            <a:pPr>
              <a:lnSpc>
                <a:spcPct val="150000"/>
              </a:lnSpc>
              <a:buNone/>
            </a:pPr>
            <a:endParaRPr lang="en-US" sz="2800"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1224714"/>
          </a:xfrm>
        </p:spPr>
        <p:txBody>
          <a:bodyPr>
            <a:normAutofit/>
          </a:bodyPr>
          <a:lstStyle/>
          <a:p>
            <a:pPr algn="ctr"/>
            <a:r>
              <a:rPr lang="en-US" u="sng" dirty="0" smtClean="0"/>
              <a:t> </a:t>
            </a:r>
            <a:r>
              <a:rPr lang="en-US" sz="3600" b="1" u="sng" dirty="0" smtClean="0">
                <a:solidFill>
                  <a:schemeClr val="bg2">
                    <a:lumMod val="50000"/>
                  </a:schemeClr>
                </a:solidFill>
                <a:latin typeface="+mn-lt"/>
              </a:rPr>
              <a:t>Conclusion</a:t>
            </a:r>
            <a:endParaRPr lang="en-US" sz="3600" b="1" u="sng" dirty="0">
              <a:solidFill>
                <a:schemeClr val="bg2">
                  <a:lumMod val="50000"/>
                </a:schemeClr>
              </a:solidFill>
              <a:latin typeface="+mn-lt"/>
            </a:endParaRPr>
          </a:p>
        </p:txBody>
      </p:sp>
      <p:sp>
        <p:nvSpPr>
          <p:cNvPr id="3" name="Content Placeholder 2"/>
          <p:cNvSpPr>
            <a:spLocks noGrp="1"/>
          </p:cNvSpPr>
          <p:nvPr>
            <p:ph idx="1"/>
          </p:nvPr>
        </p:nvSpPr>
        <p:spPr>
          <a:xfrm>
            <a:off x="357158" y="1428736"/>
            <a:ext cx="8229600" cy="4389120"/>
          </a:xfrm>
        </p:spPr>
        <p:txBody>
          <a:bodyPr>
            <a:noAutofit/>
          </a:bodyPr>
          <a:lstStyle/>
          <a:p>
            <a:pPr>
              <a:lnSpc>
                <a:spcPct val="150000"/>
              </a:lnSpc>
            </a:pPr>
            <a:r>
              <a:rPr lang="en-US" sz="2400" dirty="0" smtClean="0"/>
              <a:t>One of the most important impacts of technology is the development of sustainable technologies that reduce the traffic conjunction and that need of future generation, save energy and time.</a:t>
            </a:r>
          </a:p>
          <a:p>
            <a:pPr>
              <a:lnSpc>
                <a:spcPct val="150000"/>
              </a:lnSpc>
            </a:pPr>
            <a:r>
              <a:rPr lang="en-US" sz="2400" dirty="0" smtClean="0"/>
              <a:t> Our project mainly impact full in these aspects, by saving the time on the toll, and also for to save fuel and by regulating the pollution and usage of vehicle at toll gates; as shown it makes the toll collection payment easy by using automatic toll cash collection process .</a:t>
            </a:r>
            <a:endParaRPr lang="en-US" sz="2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chor="ctr">
            <a:normAutofit/>
          </a:bodyPr>
          <a:lstStyle/>
          <a:p>
            <a:pPr algn="ctr">
              <a:buNone/>
            </a:pPr>
            <a:r>
              <a:rPr lang="en-US" sz="8000" dirty="0" smtClean="0"/>
              <a:t>THANK YOU</a:t>
            </a:r>
            <a:endParaRPr lang="en-US" sz="80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u="sng" dirty="0" smtClean="0">
                <a:solidFill>
                  <a:schemeClr val="bg2">
                    <a:lumMod val="50000"/>
                  </a:schemeClr>
                </a:solidFill>
                <a:latin typeface="+mn-lt"/>
              </a:rPr>
              <a:t>What </a:t>
            </a:r>
            <a:r>
              <a:rPr lang="en-US" sz="3600" b="1" u="sng" smtClean="0">
                <a:solidFill>
                  <a:schemeClr val="bg2">
                    <a:lumMod val="50000"/>
                  </a:schemeClr>
                </a:solidFill>
                <a:latin typeface="+mn-lt"/>
              </a:rPr>
              <a:t>is </a:t>
            </a:r>
            <a:r>
              <a:rPr lang="en-US" sz="3600" b="1" u="sng" smtClean="0">
                <a:solidFill>
                  <a:schemeClr val="bg2">
                    <a:lumMod val="50000"/>
                  </a:schemeClr>
                </a:solidFill>
                <a:latin typeface="+mn-lt"/>
              </a:rPr>
              <a:t>online</a:t>
            </a:r>
            <a:r>
              <a:rPr lang="en-US" sz="3600" b="1" u="sng" smtClean="0">
                <a:solidFill>
                  <a:schemeClr val="bg2">
                    <a:lumMod val="50000"/>
                  </a:schemeClr>
                </a:solidFill>
                <a:latin typeface="+mn-lt"/>
              </a:rPr>
              <a:t> </a:t>
            </a:r>
            <a:r>
              <a:rPr lang="en-US" sz="3600" b="1" u="sng" dirty="0" smtClean="0">
                <a:solidFill>
                  <a:schemeClr val="bg2">
                    <a:lumMod val="50000"/>
                  </a:schemeClr>
                </a:solidFill>
                <a:latin typeface="+mn-lt"/>
              </a:rPr>
              <a:t>toll cash collection system for road transportation?</a:t>
            </a:r>
            <a:endParaRPr lang="en-US" sz="3600" b="1" u="sng" dirty="0">
              <a:solidFill>
                <a:schemeClr val="bg2">
                  <a:lumMod val="50000"/>
                </a:schemeClr>
              </a:solidFill>
              <a:latin typeface="+mn-lt"/>
            </a:endParaRPr>
          </a:p>
        </p:txBody>
      </p:sp>
      <p:sp>
        <p:nvSpPr>
          <p:cNvPr id="3" name="Content Placeholder 2"/>
          <p:cNvSpPr>
            <a:spLocks noGrp="1"/>
          </p:cNvSpPr>
          <p:nvPr>
            <p:ph idx="1"/>
          </p:nvPr>
        </p:nvSpPr>
        <p:spPr>
          <a:xfrm>
            <a:off x="457200" y="1935480"/>
            <a:ext cx="8229600" cy="4708230"/>
          </a:xfrm>
        </p:spPr>
        <p:txBody>
          <a:bodyPr>
            <a:normAutofit fontScale="62500" lnSpcReduction="20000"/>
          </a:bodyPr>
          <a:lstStyle/>
          <a:p>
            <a:pPr>
              <a:lnSpc>
                <a:spcPct val="170000"/>
              </a:lnSpc>
            </a:pPr>
            <a:r>
              <a:rPr lang="en-US" sz="3800" dirty="0" smtClean="0"/>
              <a:t>Toll Plaza Payment systems have been of great assistance in lowering the over traffic congestion that has become a part of the metropolitan cities these days. </a:t>
            </a:r>
          </a:p>
          <a:p>
            <a:pPr>
              <a:lnSpc>
                <a:spcPct val="170000"/>
              </a:lnSpc>
            </a:pPr>
            <a:r>
              <a:rPr lang="en-US" sz="3800" dirty="0" smtClean="0"/>
              <a:t>It is one of the best ways to manage the great run of traffic. The travelers passing through this mode of transport must pay toll by waiting in long queue, so it leads to problems like fuel wastage, time wastage, pollution, and burden of carrying cash. </a:t>
            </a:r>
          </a:p>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458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28596" y="1214422"/>
            <a:ext cx="8229600" cy="4389120"/>
          </a:xfrm>
        </p:spPr>
        <p:txBody>
          <a:bodyPr>
            <a:normAutofit fontScale="92500" lnSpcReduction="10000"/>
          </a:bodyPr>
          <a:lstStyle/>
          <a:p>
            <a:pPr>
              <a:lnSpc>
                <a:spcPct val="170000"/>
              </a:lnSpc>
            </a:pPr>
            <a:r>
              <a:rPr lang="en-US" dirty="0" smtClean="0"/>
              <a:t>Thus by using our system traveler relieves the burden of waiting in the queue to make the toll payment, which decreases the fuel-consumption and also taking cash with them can be avoided.</a:t>
            </a:r>
          </a:p>
          <a:p>
            <a:pPr>
              <a:lnSpc>
                <a:spcPct val="170000"/>
              </a:lnSpc>
            </a:pPr>
            <a:r>
              <a:rPr lang="en-US" dirty="0" smtClean="0"/>
              <a:t> So by using our system User can just only show the message in their inbox by  paying online, and so that user doesn’t need to wait at the tollgate for a long time .</a:t>
            </a:r>
          </a:p>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214422"/>
            <a:ext cx="8001056" cy="785818"/>
          </a:xfrm>
        </p:spPr>
        <p:txBody>
          <a:bodyPr>
            <a:normAutofit fontScale="90000"/>
          </a:bodyPr>
          <a:lstStyle/>
          <a:p>
            <a:r>
              <a:rPr lang="en-US" sz="5400" b="1" dirty="0" smtClean="0"/>
              <a:t/>
            </a:r>
            <a:br>
              <a:rPr lang="en-US" sz="5400" b="1" dirty="0" smtClean="0"/>
            </a:br>
            <a:endParaRPr lang="en-US" dirty="0"/>
          </a:p>
        </p:txBody>
      </p:sp>
      <p:sp>
        <p:nvSpPr>
          <p:cNvPr id="3" name="Content Placeholder 2"/>
          <p:cNvSpPr>
            <a:spLocks noGrp="1"/>
          </p:cNvSpPr>
          <p:nvPr>
            <p:ph idx="1"/>
          </p:nvPr>
        </p:nvSpPr>
        <p:spPr>
          <a:xfrm>
            <a:off x="285720" y="1000108"/>
            <a:ext cx="8429684" cy="5072098"/>
          </a:xfrm>
        </p:spPr>
        <p:txBody>
          <a:bodyPr>
            <a:normAutofit fontScale="25000" lnSpcReduction="20000"/>
          </a:bodyPr>
          <a:lstStyle/>
          <a:p>
            <a:pPr algn="ctr">
              <a:buNone/>
            </a:pPr>
            <a:r>
              <a:rPr lang="en-US" sz="14400" b="1" u="sng" dirty="0" smtClean="0">
                <a:solidFill>
                  <a:schemeClr val="bg2">
                    <a:lumMod val="50000"/>
                  </a:schemeClr>
                </a:solidFill>
              </a:rPr>
              <a:t>Objectives:-</a:t>
            </a:r>
            <a:endParaRPr lang="en-IN" sz="14400" b="1" u="sng" dirty="0" smtClean="0">
              <a:solidFill>
                <a:schemeClr val="bg2">
                  <a:lumMod val="50000"/>
                </a:schemeClr>
              </a:solidFill>
            </a:endParaRPr>
          </a:p>
          <a:p>
            <a:pPr>
              <a:lnSpc>
                <a:spcPct val="170000"/>
              </a:lnSpc>
              <a:buNone/>
            </a:pPr>
            <a:r>
              <a:rPr lang="en-IN" sz="9600" dirty="0" smtClean="0"/>
              <a:t>1. </a:t>
            </a:r>
            <a:r>
              <a:rPr lang="en-IN" sz="9600" dirty="0" smtClean="0"/>
              <a:t>This </a:t>
            </a:r>
            <a:r>
              <a:rPr lang="en-IN" sz="9600" dirty="0" smtClean="0"/>
              <a:t>w</a:t>
            </a:r>
            <a:r>
              <a:rPr lang="en-IN" sz="9600" dirty="0" smtClean="0"/>
              <a:t>ill </a:t>
            </a:r>
            <a:r>
              <a:rPr lang="en-IN" sz="9600" dirty="0" smtClean="0"/>
              <a:t>allow people to pay their highway tolls online without needing to stop at the toll plaza.</a:t>
            </a:r>
          </a:p>
          <a:p>
            <a:pPr>
              <a:lnSpc>
                <a:spcPct val="170000"/>
              </a:lnSpc>
              <a:buNone/>
            </a:pPr>
            <a:r>
              <a:rPr lang="en-IN" sz="9600" dirty="0" smtClean="0"/>
              <a:t>2. Cashless transaction at toll plaza.</a:t>
            </a:r>
          </a:p>
          <a:p>
            <a:pPr>
              <a:lnSpc>
                <a:spcPct val="170000"/>
              </a:lnSpc>
              <a:buNone/>
            </a:pPr>
            <a:r>
              <a:rPr lang="en-IN" sz="9600" dirty="0" smtClean="0"/>
              <a:t>3. Cut down the travelling time on highways.</a:t>
            </a:r>
          </a:p>
          <a:p>
            <a:pPr>
              <a:lnSpc>
                <a:spcPct val="170000"/>
              </a:lnSpc>
              <a:buNone/>
            </a:pPr>
            <a:r>
              <a:rPr lang="en-IN" sz="9600" dirty="0" smtClean="0"/>
              <a:t>4. Relief to commuters on national highways(NHs).</a:t>
            </a:r>
          </a:p>
          <a:p>
            <a:pPr>
              <a:lnSpc>
                <a:spcPct val="170000"/>
              </a:lnSpc>
              <a:buNone/>
            </a:pPr>
            <a:r>
              <a:rPr lang="en-IN" sz="9600" dirty="0" smtClean="0"/>
              <a:t>5. To improve quality of work and accuracy.</a:t>
            </a:r>
          </a:p>
          <a:p>
            <a:pPr>
              <a:lnSpc>
                <a:spcPct val="170000"/>
              </a:lnSpc>
              <a:buNone/>
            </a:pPr>
            <a:r>
              <a:rPr lang="en-IN" sz="9600" dirty="0" smtClean="0"/>
              <a:t>6. To improve work speed and accuracy.</a:t>
            </a:r>
          </a:p>
          <a:p>
            <a:pPr>
              <a:lnSpc>
                <a:spcPct val="170000"/>
              </a:lnSpc>
              <a:buNone/>
            </a:pPr>
            <a:r>
              <a:rPr lang="en-IN" sz="9600" dirty="0" smtClean="0"/>
              <a:t>7. To provide the easy and user friendly environment.</a:t>
            </a:r>
            <a:endParaRPr lang="en-US" sz="96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00042"/>
            <a:ext cx="8229600" cy="1143000"/>
          </a:xfrm>
        </p:spPr>
        <p:txBody>
          <a:bodyPr>
            <a:normAutofit/>
          </a:bodyPr>
          <a:lstStyle/>
          <a:p>
            <a:pPr algn="ctr"/>
            <a:r>
              <a:rPr lang="en-US" sz="3600" b="1" u="sng" dirty="0" smtClean="0">
                <a:solidFill>
                  <a:schemeClr val="bg2">
                    <a:lumMod val="50000"/>
                  </a:schemeClr>
                </a:solidFill>
                <a:latin typeface="+mn-lt"/>
              </a:rPr>
              <a:t>Benefits of this system:-</a:t>
            </a:r>
            <a:endParaRPr lang="en-US" sz="3600" b="1" u="sng" dirty="0">
              <a:solidFill>
                <a:schemeClr val="bg2">
                  <a:lumMod val="50000"/>
                </a:schemeClr>
              </a:solidFill>
              <a:latin typeface="+mn-lt"/>
            </a:endParaRPr>
          </a:p>
        </p:txBody>
      </p:sp>
      <p:sp>
        <p:nvSpPr>
          <p:cNvPr id="3" name="Content Placeholder 2"/>
          <p:cNvSpPr>
            <a:spLocks noGrp="1"/>
          </p:cNvSpPr>
          <p:nvPr>
            <p:ph idx="1"/>
          </p:nvPr>
        </p:nvSpPr>
        <p:spPr>
          <a:xfrm>
            <a:off x="357158" y="1571612"/>
            <a:ext cx="8229600" cy="4389120"/>
          </a:xfrm>
        </p:spPr>
        <p:txBody>
          <a:bodyPr>
            <a:noAutofit/>
          </a:bodyPr>
          <a:lstStyle/>
          <a:p>
            <a:pPr algn="just">
              <a:lnSpc>
                <a:spcPct val="150000"/>
              </a:lnSpc>
            </a:pPr>
            <a:r>
              <a:rPr lang="en-US" sz="2400" dirty="0" smtClean="0"/>
              <a:t>Fewer or shorter queues of vehicles at toll plazas by increasing toll plaza service turnaround rates. </a:t>
            </a:r>
          </a:p>
          <a:p>
            <a:pPr algn="just">
              <a:lnSpc>
                <a:spcPct val="150000"/>
              </a:lnSpc>
            </a:pPr>
            <a:r>
              <a:rPr lang="en-US" sz="2400" dirty="0" smtClean="0"/>
              <a:t>Fast and more efficient service.</a:t>
            </a:r>
          </a:p>
          <a:p>
            <a:pPr algn="just">
              <a:lnSpc>
                <a:spcPct val="150000"/>
              </a:lnSpc>
            </a:pPr>
            <a:r>
              <a:rPr lang="en-US" sz="2400" dirty="0" smtClean="0"/>
              <a:t> Ability to make payments by keeping a balance on the card itself. </a:t>
            </a:r>
          </a:p>
          <a:p>
            <a:pPr algn="just">
              <a:lnSpc>
                <a:spcPct val="150000"/>
              </a:lnSpc>
            </a:pPr>
            <a:r>
              <a:rPr lang="en-US" sz="2400" dirty="0" smtClean="0"/>
              <a:t>Other general advantages include minimization of fuel wastage and reduced emissions by reducing deceleration rate, waiting time of vehicles in queue, and acceleration.</a:t>
            </a:r>
            <a:endParaRPr lang="en-US" sz="2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1143000"/>
          </a:xfrm>
        </p:spPr>
        <p:txBody>
          <a:bodyPr>
            <a:normAutofit/>
          </a:bodyPr>
          <a:lstStyle/>
          <a:p>
            <a:pPr algn="ctr"/>
            <a:r>
              <a:rPr lang="en-US" sz="3600" b="1" u="sng" dirty="0" smtClean="0">
                <a:solidFill>
                  <a:schemeClr val="bg2">
                    <a:lumMod val="50000"/>
                  </a:schemeClr>
                </a:solidFill>
                <a:latin typeface="+mn-lt"/>
              </a:rPr>
              <a:t>For the toll operators, the benefits include:-</a:t>
            </a:r>
            <a:endParaRPr lang="en-US" sz="3600" b="1" u="sng" dirty="0">
              <a:solidFill>
                <a:schemeClr val="bg2">
                  <a:lumMod val="50000"/>
                </a:schemeClr>
              </a:solidFill>
              <a:latin typeface="+mn-lt"/>
            </a:endParaRPr>
          </a:p>
        </p:txBody>
      </p:sp>
      <p:sp>
        <p:nvSpPr>
          <p:cNvPr id="3" name="Content Placeholder 2"/>
          <p:cNvSpPr>
            <a:spLocks noGrp="1"/>
          </p:cNvSpPr>
          <p:nvPr>
            <p:ph idx="1"/>
          </p:nvPr>
        </p:nvSpPr>
        <p:spPr>
          <a:xfrm>
            <a:off x="571472" y="2468880"/>
            <a:ext cx="8229600" cy="4389120"/>
          </a:xfrm>
        </p:spPr>
        <p:txBody>
          <a:bodyPr>
            <a:normAutofit/>
          </a:bodyPr>
          <a:lstStyle/>
          <a:p>
            <a:pPr>
              <a:lnSpc>
                <a:spcPct val="150000"/>
              </a:lnSpc>
            </a:pPr>
            <a:r>
              <a:rPr lang="en-US" sz="2400" dirty="0" smtClean="0"/>
              <a:t>Low toll collection costs.</a:t>
            </a:r>
          </a:p>
          <a:p>
            <a:pPr>
              <a:lnSpc>
                <a:spcPct val="150000"/>
              </a:lnSpc>
            </a:pPr>
            <a:r>
              <a:rPr lang="en-US" sz="2400" dirty="0" smtClean="0"/>
              <a:t>Better management by centralized </a:t>
            </a:r>
            <a:r>
              <a:rPr lang="en-US" sz="2400" dirty="0" smtClean="0"/>
              <a:t>user  </a:t>
            </a:r>
            <a:r>
              <a:rPr lang="en-US" sz="2400" dirty="0" smtClean="0"/>
              <a:t>account .</a:t>
            </a:r>
          </a:p>
          <a:p>
            <a:pPr algn="just">
              <a:lnSpc>
                <a:spcPct val="150000"/>
              </a:lnSpc>
              <a:buNone/>
            </a:pPr>
            <a:r>
              <a:rPr lang="en-US" sz="2400" dirty="0" smtClean="0"/>
              <a:t>Thus, this system is useful for both the </a:t>
            </a:r>
            <a:r>
              <a:rPr lang="en-US" sz="2400" dirty="0" smtClean="0"/>
              <a:t>travelers</a:t>
            </a:r>
            <a:r>
              <a:rPr lang="en-US" sz="2400" dirty="0" smtClean="0"/>
              <a:t> </a:t>
            </a:r>
            <a:r>
              <a:rPr lang="en-US" sz="2400" dirty="0" smtClean="0"/>
              <a:t>and toll operators, this is the reason why this system will be useful throughout the world</a:t>
            </a:r>
            <a:r>
              <a:rPr lang="en-US" sz="2800" dirty="0" smtClean="0"/>
              <a:t>.</a:t>
            </a:r>
            <a:endParaRPr lang="en-US" sz="28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4900" b="1" u="sng" dirty="0" smtClean="0">
                <a:solidFill>
                  <a:schemeClr val="bg2">
                    <a:lumMod val="50000"/>
                  </a:schemeClr>
                </a:solidFill>
              </a:rPr>
              <a:t>Structural Design</a:t>
            </a:r>
            <a:endParaRPr lang="en-US" sz="4900" b="1" u="sng" dirty="0">
              <a:solidFill>
                <a:schemeClr val="bg2">
                  <a:lumMod val="50000"/>
                </a:schemeClr>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Database plays an important role in system. </a:t>
            </a:r>
          </a:p>
          <a:p>
            <a:pPr marL="514350" indent="-514350">
              <a:buFont typeface="+mj-lt"/>
              <a:buAutoNum type="arabicPeriod"/>
            </a:pPr>
            <a:r>
              <a:rPr lang="en-US" sz="2800" dirty="0" smtClean="0"/>
              <a:t>Database system is divided into three parts: </a:t>
            </a:r>
          </a:p>
          <a:p>
            <a:r>
              <a:rPr lang="en-US" sz="2800" dirty="0" smtClean="0"/>
              <a:t>Administrator </a:t>
            </a:r>
          </a:p>
          <a:p>
            <a:r>
              <a:rPr lang="en-US" sz="2800" dirty="0" smtClean="0"/>
              <a:t>Central database </a:t>
            </a:r>
          </a:p>
          <a:p>
            <a:r>
              <a:rPr lang="en-US" sz="2800" dirty="0" smtClean="0"/>
              <a:t>Integrated database.</a:t>
            </a:r>
            <a:endParaRPr lang="en-US" sz="28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3600" b="1" u="sng" dirty="0" smtClean="0">
                <a:solidFill>
                  <a:schemeClr val="bg2">
                    <a:lumMod val="50000"/>
                  </a:schemeClr>
                </a:solidFill>
                <a:latin typeface="+mn-lt"/>
              </a:rPr>
              <a:t>Database Structure </a:t>
            </a:r>
            <a:endParaRPr lang="en-US" sz="3600" b="1" u="sng" dirty="0">
              <a:solidFill>
                <a:schemeClr val="bg2">
                  <a:lumMod val="50000"/>
                </a:schemeClr>
              </a:solidFill>
              <a:latin typeface="+mn-lt"/>
            </a:endParaRPr>
          </a:p>
        </p:txBody>
      </p:sp>
      <p:pic>
        <p:nvPicPr>
          <p:cNvPr id="1027" name="Picture 3"/>
          <p:cNvPicPr>
            <a:picLocks noGrp="1" noChangeAspect="1" noChangeArrowheads="1"/>
          </p:cNvPicPr>
          <p:nvPr>
            <p:ph idx="1"/>
          </p:nvPr>
        </p:nvPicPr>
        <p:blipFill>
          <a:blip r:embed="rId2"/>
          <a:srcRect/>
          <a:stretch>
            <a:fillRect/>
          </a:stretch>
        </p:blipFill>
        <p:spPr bwMode="auto">
          <a:xfrm>
            <a:off x="1000100" y="1785926"/>
            <a:ext cx="6775585" cy="464346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142984"/>
            <a:ext cx="8229600" cy="1143000"/>
          </a:xfrm>
        </p:spPr>
        <p:txBody>
          <a:bodyPr>
            <a:normAutofit fontScale="90000"/>
          </a:bodyPr>
          <a:lstStyle/>
          <a:p>
            <a:r>
              <a:rPr lang="en-US" sz="5400" b="1" dirty="0" smtClean="0"/>
              <a:t/>
            </a:r>
            <a:br>
              <a:rPr lang="en-US" sz="5400" b="1" dirty="0" smtClean="0"/>
            </a:br>
            <a:endParaRPr lang="en-US" dirty="0"/>
          </a:p>
        </p:txBody>
      </p:sp>
      <p:sp>
        <p:nvSpPr>
          <p:cNvPr id="3" name="Content Placeholder 2"/>
          <p:cNvSpPr>
            <a:spLocks noGrp="1"/>
          </p:cNvSpPr>
          <p:nvPr>
            <p:ph idx="1"/>
          </p:nvPr>
        </p:nvSpPr>
        <p:spPr>
          <a:xfrm>
            <a:off x="357158" y="1071546"/>
            <a:ext cx="8229600" cy="5286412"/>
          </a:xfrm>
        </p:spPr>
        <p:txBody>
          <a:bodyPr>
            <a:normAutofit fontScale="25000" lnSpcReduction="20000"/>
          </a:bodyPr>
          <a:lstStyle/>
          <a:p>
            <a:pPr marL="742950" indent="-742950">
              <a:lnSpc>
                <a:spcPct val="170000"/>
              </a:lnSpc>
              <a:buFont typeface="Wingdings" pitchFamily="2" charset="2"/>
              <a:buChar char="§"/>
            </a:pPr>
            <a:r>
              <a:rPr lang="en-US" sz="12800" b="1" u="sng" dirty="0" smtClean="0"/>
              <a:t>Administrator : </a:t>
            </a:r>
          </a:p>
          <a:p>
            <a:pPr marL="742950" indent="-742950" algn="just">
              <a:lnSpc>
                <a:spcPct val="170000"/>
              </a:lnSpc>
              <a:buNone/>
            </a:pPr>
            <a:r>
              <a:rPr lang="en-US" sz="8800" dirty="0" smtClean="0"/>
              <a:t>1</a:t>
            </a:r>
            <a:r>
              <a:rPr lang="en-US" sz="9600" dirty="0" smtClean="0"/>
              <a:t>. Admin database contains all the details of central database and all toll plazas under Construction. </a:t>
            </a:r>
          </a:p>
          <a:p>
            <a:pPr marL="742950" indent="-742950">
              <a:lnSpc>
                <a:spcPct val="170000"/>
              </a:lnSpc>
              <a:buFont typeface="Wingdings" pitchFamily="2" charset="2"/>
              <a:buChar char="§"/>
            </a:pPr>
            <a:r>
              <a:rPr lang="en-US" sz="12800" b="1" u="sng" dirty="0" smtClean="0"/>
              <a:t>Central database: </a:t>
            </a:r>
          </a:p>
          <a:p>
            <a:pPr marL="742950" indent="-742950" algn="just">
              <a:lnSpc>
                <a:spcPct val="170000"/>
              </a:lnSpc>
              <a:buNone/>
            </a:pPr>
            <a:r>
              <a:rPr lang="en-US" sz="9600" dirty="0" smtClean="0"/>
              <a:t>1. Centralized system is heart of database.   </a:t>
            </a:r>
          </a:p>
          <a:p>
            <a:pPr marL="742950" indent="-742950" algn="just">
              <a:lnSpc>
                <a:spcPct val="170000"/>
              </a:lnSpc>
              <a:buNone/>
            </a:pPr>
            <a:r>
              <a:rPr lang="en-US" sz="9600" dirty="0" smtClean="0"/>
              <a:t>2. Central database consist records of all toll plazas under that construction. </a:t>
            </a:r>
          </a:p>
          <a:p>
            <a:pPr marL="742950" indent="-742950" algn="just">
              <a:lnSpc>
                <a:spcPct val="170000"/>
              </a:lnSpc>
              <a:buNone/>
            </a:pPr>
            <a:r>
              <a:rPr lang="en-US" sz="9600" dirty="0" smtClean="0"/>
              <a:t>3. This central database managed by administrator. </a:t>
            </a:r>
          </a:p>
          <a:p>
            <a:pPr>
              <a:buNone/>
            </a:pPr>
            <a:endParaRPr lang="en-US"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176</TotalTime>
  <Words>671</Words>
  <Application>Microsoft Office PowerPoint</Application>
  <PresentationFormat>On-screen Show (4:3)</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Online Toll Cash  Collection System For Road Transportation</vt:lpstr>
      <vt:lpstr>What is online toll cash collection system for road transportation?</vt:lpstr>
      <vt:lpstr>.</vt:lpstr>
      <vt:lpstr> </vt:lpstr>
      <vt:lpstr>Benefits of this system:-</vt:lpstr>
      <vt:lpstr>For the toll operators, the benefits include:-</vt:lpstr>
      <vt:lpstr> Structural Design</vt:lpstr>
      <vt:lpstr> Database Structure </vt:lpstr>
      <vt:lpstr> </vt:lpstr>
      <vt:lpstr>.</vt:lpstr>
      <vt:lpstr>.</vt:lpstr>
      <vt:lpstr> Conclusion</vt:lpstr>
      <vt:lpst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toll management system?</dc:title>
  <dc:creator>Microsoft</dc:creator>
  <cp:lastModifiedBy>Parveen Kaur</cp:lastModifiedBy>
  <cp:revision>35</cp:revision>
  <dcterms:created xsi:type="dcterms:W3CDTF">2019-03-11T14:26:28Z</dcterms:created>
  <dcterms:modified xsi:type="dcterms:W3CDTF">2019-03-12T06:17:54Z</dcterms:modified>
</cp:coreProperties>
</file>