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0262012d25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0262012d25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262012d25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0262012d25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f06d12813c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f06d12813c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02916100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02916100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f06d12813c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f06d12813c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06d12813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06d12813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2670ab8a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2670ab8a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2670ab8a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2670ab8a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262012d2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262012d2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bdc95534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fbdc95534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262012d25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262012d25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262012d25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0262012d25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262012d25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262012d25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jpg"/><Relationship Id="rId4" Type="http://schemas.openxmlformats.org/officeDocument/2006/relationships/image" Target="../media/image3.jpg"/><Relationship Id="rId5"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jpg"/><Relationship Id="rId4" Type="http://schemas.openxmlformats.org/officeDocument/2006/relationships/image" Target="../media/image1.jpg"/><Relationship Id="rId5"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9.jpg"/><Relationship Id="rId5"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7.jpg"/><Relationship Id="rId5"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5325" y="311600"/>
            <a:ext cx="5019300" cy="193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4000"/>
              <a:t>CMPE 277</a:t>
            </a:r>
            <a:br>
              <a:rPr b="1" lang="en" sz="4000"/>
            </a:br>
            <a:r>
              <a:rPr b="1" lang="en" sz="4000"/>
              <a:t>Project </a:t>
            </a:r>
            <a:r>
              <a:rPr b="1" lang="en"/>
              <a:t>Presentation </a:t>
            </a:r>
            <a:r>
              <a:rPr b="1" lang="en" sz="4000"/>
              <a:t>- </a:t>
            </a:r>
            <a:endParaRPr b="1" sz="4000"/>
          </a:p>
          <a:p>
            <a:pPr indent="0" lvl="0" marL="0" rtl="0" algn="l">
              <a:spcBef>
                <a:spcPts val="0"/>
              </a:spcBef>
              <a:spcAft>
                <a:spcPts val="0"/>
              </a:spcAft>
              <a:buSzPts val="990"/>
              <a:buNone/>
            </a:pPr>
            <a:r>
              <a:rPr b="1" lang="en" sz="4000"/>
              <a:t>Food Sharing App</a:t>
            </a:r>
            <a:endParaRPr b="1" sz="4000"/>
          </a:p>
        </p:txBody>
      </p:sp>
      <p:sp>
        <p:nvSpPr>
          <p:cNvPr id="135" name="Google Shape;135;p13"/>
          <p:cNvSpPr txBox="1"/>
          <p:nvPr>
            <p:ph idx="1" type="subTitle"/>
          </p:nvPr>
        </p:nvSpPr>
        <p:spPr>
          <a:xfrm>
            <a:off x="6039275" y="3532425"/>
            <a:ext cx="2373600" cy="117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t>By Jaspreet Singh</a:t>
            </a:r>
            <a:endParaRPr b="1" sz="2000"/>
          </a:p>
          <a:p>
            <a:pPr indent="0" lvl="0" marL="0" rtl="0" algn="l">
              <a:spcBef>
                <a:spcPts val="0"/>
              </a:spcBef>
              <a:spcAft>
                <a:spcPts val="0"/>
              </a:spcAft>
              <a:buNone/>
            </a:pPr>
            <a:r>
              <a:rPr b="1" lang="en" sz="2000"/>
              <a:t>Project Group - 4 </a:t>
            </a:r>
            <a:endParaRPr b="1" sz="2000"/>
          </a:p>
          <a:p>
            <a:pPr indent="0" lvl="0" marL="0" rtl="0" algn="l">
              <a:spcBef>
                <a:spcPts val="0"/>
              </a:spcBef>
              <a:spcAft>
                <a:spcPts val="0"/>
              </a:spcAft>
              <a:buNone/>
            </a:pPr>
            <a:r>
              <a:rPr b="1" lang="en" sz="2000"/>
              <a:t> 014638390 </a:t>
            </a:r>
            <a:endParaRPr b="1"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2"/>
          <p:cNvSpPr txBox="1"/>
          <p:nvPr>
            <p:ph type="title"/>
          </p:nvPr>
        </p:nvSpPr>
        <p:spPr>
          <a:xfrm>
            <a:off x="1052550" y="2327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000"/>
              <a:t>Map &amp; List View</a:t>
            </a:r>
            <a:endParaRPr b="1" sz="3000"/>
          </a:p>
        </p:txBody>
      </p:sp>
      <p:pic>
        <p:nvPicPr>
          <p:cNvPr id="200" name="Google Shape;200;p22"/>
          <p:cNvPicPr preferRelativeResize="0"/>
          <p:nvPr/>
        </p:nvPicPr>
        <p:blipFill>
          <a:blip r:embed="rId3">
            <a:alphaModFix/>
          </a:blip>
          <a:stretch>
            <a:fillRect/>
          </a:stretch>
        </p:blipFill>
        <p:spPr>
          <a:xfrm>
            <a:off x="372150" y="732950"/>
            <a:ext cx="2464475" cy="4258151"/>
          </a:xfrm>
          <a:prstGeom prst="rect">
            <a:avLst/>
          </a:prstGeom>
          <a:noFill/>
          <a:ln>
            <a:noFill/>
          </a:ln>
        </p:spPr>
      </p:pic>
      <p:pic>
        <p:nvPicPr>
          <p:cNvPr id="201" name="Google Shape;201;p22"/>
          <p:cNvPicPr preferRelativeResize="0"/>
          <p:nvPr/>
        </p:nvPicPr>
        <p:blipFill>
          <a:blip r:embed="rId4">
            <a:alphaModFix/>
          </a:blip>
          <a:stretch>
            <a:fillRect/>
          </a:stretch>
        </p:blipFill>
        <p:spPr>
          <a:xfrm>
            <a:off x="3348550" y="671400"/>
            <a:ext cx="2542974" cy="4381250"/>
          </a:xfrm>
          <a:prstGeom prst="rect">
            <a:avLst/>
          </a:prstGeom>
          <a:noFill/>
          <a:ln>
            <a:noFill/>
          </a:ln>
        </p:spPr>
      </p:pic>
      <p:pic>
        <p:nvPicPr>
          <p:cNvPr id="202" name="Google Shape;202;p22"/>
          <p:cNvPicPr preferRelativeResize="0"/>
          <p:nvPr/>
        </p:nvPicPr>
        <p:blipFill>
          <a:blip r:embed="rId5">
            <a:alphaModFix/>
          </a:blip>
          <a:stretch>
            <a:fillRect/>
          </a:stretch>
        </p:blipFill>
        <p:spPr>
          <a:xfrm>
            <a:off x="6403450" y="630958"/>
            <a:ext cx="2542975" cy="4458928"/>
          </a:xfrm>
          <a:prstGeom prst="rect">
            <a:avLst/>
          </a:prstGeom>
          <a:noFill/>
          <a:ln>
            <a:noFill/>
          </a:ln>
        </p:spPr>
      </p:pic>
      <p:sp>
        <p:nvSpPr>
          <p:cNvPr id="203" name="Google Shape;203;p22"/>
          <p:cNvSpPr txBox="1"/>
          <p:nvPr/>
        </p:nvSpPr>
        <p:spPr>
          <a:xfrm>
            <a:off x="7075400" y="4265275"/>
            <a:ext cx="147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Search</a:t>
            </a:r>
            <a:r>
              <a:rPr lang="en">
                <a:latin typeface="Lato"/>
                <a:ea typeface="Lato"/>
                <a:cs typeface="Lato"/>
                <a:sym typeface="Lato"/>
              </a:rPr>
              <a:t> List View</a:t>
            </a:r>
            <a:endParaRPr>
              <a:latin typeface="Lato"/>
              <a:ea typeface="Lato"/>
              <a:cs typeface="Lato"/>
              <a:sym typeface="Lato"/>
            </a:endParaRPr>
          </a:p>
        </p:txBody>
      </p:sp>
      <p:sp>
        <p:nvSpPr>
          <p:cNvPr id="204" name="Google Shape;204;p22"/>
          <p:cNvSpPr txBox="1"/>
          <p:nvPr/>
        </p:nvSpPr>
        <p:spPr>
          <a:xfrm>
            <a:off x="433775" y="3986225"/>
            <a:ext cx="156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Current Location</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3"/>
          <p:cNvSpPr txBox="1"/>
          <p:nvPr>
            <p:ph idx="1" type="body"/>
          </p:nvPr>
        </p:nvSpPr>
        <p:spPr>
          <a:xfrm>
            <a:off x="816250" y="1307850"/>
            <a:ext cx="7833000" cy="36387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Activities Lifecycle, Message Passing using Intents &amp; Manifest</a:t>
            </a:r>
            <a:endParaRPr sz="2000"/>
          </a:p>
          <a:p>
            <a:pPr indent="-355600" lvl="0" marL="457200" rtl="0" algn="l">
              <a:spcBef>
                <a:spcPts val="0"/>
              </a:spcBef>
              <a:spcAft>
                <a:spcPts val="0"/>
              </a:spcAft>
              <a:buSzPts val="2000"/>
              <a:buChar char="❏"/>
            </a:pPr>
            <a:r>
              <a:rPr lang="en" sz="2000"/>
              <a:t>Creating Layouts and Widgets and their usage</a:t>
            </a:r>
            <a:endParaRPr sz="2000"/>
          </a:p>
          <a:p>
            <a:pPr indent="-355600" lvl="0" marL="457200" rtl="0" algn="l">
              <a:spcBef>
                <a:spcPts val="0"/>
              </a:spcBef>
              <a:spcAft>
                <a:spcPts val="0"/>
              </a:spcAft>
              <a:buSzPts val="2000"/>
              <a:buChar char="❏"/>
            </a:pPr>
            <a:r>
              <a:rPr lang="en" sz="2000"/>
              <a:t>Designing User Interface using Material Design Theme</a:t>
            </a:r>
            <a:endParaRPr sz="2000"/>
          </a:p>
          <a:p>
            <a:pPr indent="-355600" lvl="0" marL="457200" rtl="0" algn="l">
              <a:spcBef>
                <a:spcPts val="0"/>
              </a:spcBef>
              <a:spcAft>
                <a:spcPts val="0"/>
              </a:spcAft>
              <a:buSzPts val="2000"/>
              <a:buChar char="❏"/>
            </a:pPr>
            <a:r>
              <a:rPr lang="en" sz="2000"/>
              <a:t>Using SQLite to store the application data</a:t>
            </a:r>
            <a:endParaRPr sz="2000"/>
          </a:p>
          <a:p>
            <a:pPr indent="-355600" lvl="0" marL="457200" rtl="0" algn="l">
              <a:spcBef>
                <a:spcPts val="0"/>
              </a:spcBef>
              <a:spcAft>
                <a:spcPts val="0"/>
              </a:spcAft>
              <a:buSzPts val="2000"/>
              <a:buChar char="❏"/>
            </a:pPr>
            <a:r>
              <a:rPr lang="en" sz="2000"/>
              <a:t>Interacting With Google Maps and Locations</a:t>
            </a:r>
            <a:endParaRPr sz="2000"/>
          </a:p>
          <a:p>
            <a:pPr indent="-355600" lvl="0" marL="457200" rtl="0" algn="l">
              <a:spcBef>
                <a:spcPts val="0"/>
              </a:spcBef>
              <a:spcAft>
                <a:spcPts val="0"/>
              </a:spcAft>
              <a:buSzPts val="2000"/>
              <a:buChar char="❏"/>
            </a:pPr>
            <a:r>
              <a:rPr lang="en" sz="2000"/>
              <a:t>RecyclerView and using Fragments</a:t>
            </a:r>
            <a:endParaRPr sz="2000"/>
          </a:p>
          <a:p>
            <a:pPr indent="-355600" lvl="0" marL="457200" rtl="0" algn="l">
              <a:spcBef>
                <a:spcPts val="0"/>
              </a:spcBef>
              <a:spcAft>
                <a:spcPts val="0"/>
              </a:spcAft>
              <a:buSzPts val="2000"/>
              <a:buChar char="❏"/>
            </a:pPr>
            <a:r>
              <a:rPr lang="en" sz="2000"/>
              <a:t>Retrofit 2 (Http Client) API usage</a:t>
            </a:r>
            <a:endParaRPr sz="2000"/>
          </a:p>
          <a:p>
            <a:pPr indent="-355600" lvl="0" marL="457200" rtl="0" algn="l">
              <a:spcBef>
                <a:spcPts val="0"/>
              </a:spcBef>
              <a:spcAft>
                <a:spcPts val="0"/>
              </a:spcAft>
              <a:buSzPts val="2000"/>
              <a:buChar char="❏"/>
            </a:pPr>
            <a:r>
              <a:rPr lang="en" sz="2000"/>
              <a:t>Security Concepts using Firebase SDK</a:t>
            </a:r>
            <a:endParaRPr sz="2000"/>
          </a:p>
          <a:p>
            <a:pPr indent="-355600" lvl="0" marL="457200" rtl="0" algn="l">
              <a:spcBef>
                <a:spcPts val="0"/>
              </a:spcBef>
              <a:spcAft>
                <a:spcPts val="0"/>
              </a:spcAft>
              <a:buSzPts val="2000"/>
              <a:buChar char="❏"/>
            </a:pPr>
            <a:r>
              <a:rPr lang="en" sz="2000"/>
              <a:t>Serializing and deserializing the data using Parcelable plugin</a:t>
            </a:r>
            <a:endParaRPr/>
          </a:p>
        </p:txBody>
      </p:sp>
      <p:sp>
        <p:nvSpPr>
          <p:cNvPr id="210" name="Google Shape;210;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000"/>
              <a:t>Learnings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4"/>
          <p:cNvSpPr txBox="1"/>
          <p:nvPr>
            <p:ph type="title"/>
          </p:nvPr>
        </p:nvSpPr>
        <p:spPr>
          <a:xfrm>
            <a:off x="1297450" y="2339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000"/>
              <a:t>Future Improvements</a:t>
            </a:r>
            <a:endParaRPr b="1" sz="3000"/>
          </a:p>
        </p:txBody>
      </p:sp>
      <p:sp>
        <p:nvSpPr>
          <p:cNvPr id="216" name="Google Shape;216;p24"/>
          <p:cNvSpPr txBox="1"/>
          <p:nvPr>
            <p:ph idx="1" type="body"/>
          </p:nvPr>
        </p:nvSpPr>
        <p:spPr>
          <a:xfrm>
            <a:off x="968950" y="929475"/>
            <a:ext cx="7367400" cy="38535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Improving and refining the User Interface</a:t>
            </a:r>
            <a:endParaRPr sz="2000"/>
          </a:p>
          <a:p>
            <a:pPr indent="0" lvl="0" marL="457200" rtl="0" algn="l">
              <a:spcBef>
                <a:spcPts val="1200"/>
              </a:spcBef>
              <a:spcAft>
                <a:spcPts val="0"/>
              </a:spcAft>
              <a:buNone/>
            </a:pPr>
            <a:r>
              <a:t/>
            </a:r>
            <a:endParaRPr sz="2000"/>
          </a:p>
          <a:p>
            <a:pPr indent="-355600" lvl="0" marL="457200" rtl="0" algn="l">
              <a:spcBef>
                <a:spcPts val="1200"/>
              </a:spcBef>
              <a:spcAft>
                <a:spcPts val="0"/>
              </a:spcAft>
              <a:buSzPts val="2000"/>
              <a:buChar char="●"/>
            </a:pPr>
            <a:r>
              <a:rPr lang="en" sz="2000"/>
              <a:t>Enhancing the collected data to implement machine learning and create a recommendation system</a:t>
            </a:r>
            <a:endParaRPr sz="2000"/>
          </a:p>
          <a:p>
            <a:pPr indent="0" lvl="0" marL="457200" rtl="0" algn="l">
              <a:spcBef>
                <a:spcPts val="1200"/>
              </a:spcBef>
              <a:spcAft>
                <a:spcPts val="0"/>
              </a:spcAft>
              <a:buNone/>
            </a:pPr>
            <a:r>
              <a:t/>
            </a:r>
            <a:endParaRPr sz="2000"/>
          </a:p>
          <a:p>
            <a:pPr indent="-355600" lvl="0" marL="457200" rtl="0" algn="l">
              <a:spcBef>
                <a:spcPts val="1200"/>
              </a:spcBef>
              <a:spcAft>
                <a:spcPts val="0"/>
              </a:spcAft>
              <a:buSzPts val="2000"/>
              <a:buChar char="●"/>
            </a:pPr>
            <a:r>
              <a:rPr lang="en" sz="2000"/>
              <a:t>Adding Payments and transactions so that users can even sell the food items at low prices, rather than giving it for free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5"/>
          <p:cNvSpPr txBox="1"/>
          <p:nvPr>
            <p:ph type="title"/>
          </p:nvPr>
        </p:nvSpPr>
        <p:spPr>
          <a:xfrm>
            <a:off x="1297450" y="2339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000"/>
              <a:t>Summary</a:t>
            </a:r>
            <a:endParaRPr b="1" sz="3000"/>
          </a:p>
        </p:txBody>
      </p:sp>
      <p:sp>
        <p:nvSpPr>
          <p:cNvPr id="222" name="Google Shape;222;p25"/>
          <p:cNvSpPr txBox="1"/>
          <p:nvPr>
            <p:ph idx="1" type="body"/>
          </p:nvPr>
        </p:nvSpPr>
        <p:spPr>
          <a:xfrm>
            <a:off x="968950" y="929475"/>
            <a:ext cx="7367400" cy="3853500"/>
          </a:xfrm>
          <a:prstGeom prst="rect">
            <a:avLst/>
          </a:prstGeom>
        </p:spPr>
        <p:txBody>
          <a:bodyPr anchorCtr="0" anchor="t" bIns="91425" lIns="91425" spcFirstLastPara="1" rIns="91425" wrap="square" tIns="91425">
            <a:normAutofit fontScale="92500" lnSpcReduction="20000"/>
          </a:bodyPr>
          <a:lstStyle/>
          <a:p>
            <a:pPr indent="-346075" lvl="0" marL="457200" rtl="0" algn="l">
              <a:spcBef>
                <a:spcPts val="0"/>
              </a:spcBef>
              <a:spcAft>
                <a:spcPts val="0"/>
              </a:spcAft>
              <a:buSzPct val="100000"/>
              <a:buChar char="●"/>
            </a:pPr>
            <a:r>
              <a:rPr lang="en" sz="2000"/>
              <a:t>The application connects the users having surplus food items that they don’t want to throw to wastage. </a:t>
            </a:r>
            <a:endParaRPr sz="2000"/>
          </a:p>
          <a:p>
            <a:pPr indent="0" lvl="0" marL="457200" rtl="0" algn="l">
              <a:spcBef>
                <a:spcPts val="1200"/>
              </a:spcBef>
              <a:spcAft>
                <a:spcPts val="0"/>
              </a:spcAft>
              <a:buNone/>
            </a:pPr>
            <a:r>
              <a:t/>
            </a:r>
            <a:endParaRPr sz="2000"/>
          </a:p>
          <a:p>
            <a:pPr indent="-346075" lvl="0" marL="457200" rtl="0" algn="l">
              <a:spcBef>
                <a:spcPts val="1200"/>
              </a:spcBef>
              <a:spcAft>
                <a:spcPts val="0"/>
              </a:spcAft>
              <a:buSzPct val="100000"/>
              <a:buChar char="●"/>
            </a:pPr>
            <a:r>
              <a:rPr lang="en" sz="2000"/>
              <a:t>This app helps them to donate these food items by creating a food order with details like food serving size, contact details, pickup location and date of pickup. </a:t>
            </a:r>
            <a:endParaRPr sz="2000"/>
          </a:p>
          <a:p>
            <a:pPr indent="0" lvl="0" marL="457200" rtl="0" algn="l">
              <a:spcBef>
                <a:spcPts val="1200"/>
              </a:spcBef>
              <a:spcAft>
                <a:spcPts val="0"/>
              </a:spcAft>
              <a:buNone/>
            </a:pPr>
            <a:r>
              <a:t/>
            </a:r>
            <a:endParaRPr sz="2000"/>
          </a:p>
          <a:p>
            <a:pPr indent="-346075" lvl="0" marL="457200" rtl="0" algn="l">
              <a:spcBef>
                <a:spcPts val="1200"/>
              </a:spcBef>
              <a:spcAft>
                <a:spcPts val="0"/>
              </a:spcAft>
              <a:buSzPct val="100000"/>
              <a:buChar char="●"/>
            </a:pPr>
            <a:r>
              <a:rPr lang="en" sz="2000"/>
              <a:t>Other users can sign in their account and using the Location-based search look up for these food items and pick them up from given location and pickup date. </a:t>
            </a:r>
            <a:endParaRPr sz="2000"/>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6"/>
          <p:cNvSpPr txBox="1"/>
          <p:nvPr>
            <p:ph idx="1" type="body"/>
          </p:nvPr>
        </p:nvSpPr>
        <p:spPr>
          <a:xfrm>
            <a:off x="2426100" y="1519200"/>
            <a:ext cx="4291800" cy="2105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4800"/>
              <a:t>Thank You !</a:t>
            </a:r>
            <a:br>
              <a:rPr lang="en" sz="4800"/>
            </a:br>
            <a:r>
              <a:rPr lang="en" sz="4800"/>
              <a:t>Any Question ?</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000"/>
              <a:t>Motivation</a:t>
            </a:r>
            <a:endParaRPr b="1" sz="3000"/>
          </a:p>
        </p:txBody>
      </p:sp>
      <p:sp>
        <p:nvSpPr>
          <p:cNvPr id="141" name="Google Shape;141;p14"/>
          <p:cNvSpPr txBox="1"/>
          <p:nvPr>
            <p:ph idx="1" type="body"/>
          </p:nvPr>
        </p:nvSpPr>
        <p:spPr>
          <a:xfrm>
            <a:off x="844800" y="1079225"/>
            <a:ext cx="7944300" cy="3990300"/>
          </a:xfrm>
          <a:prstGeom prst="rect">
            <a:avLst/>
          </a:prstGeom>
        </p:spPr>
        <p:txBody>
          <a:bodyPr anchorCtr="0" anchor="t" bIns="91425" lIns="91425" spcFirstLastPara="1" rIns="91425" wrap="square" tIns="91425">
            <a:normAutofit fontScale="85000" lnSpcReduction="20000"/>
          </a:bodyPr>
          <a:lstStyle/>
          <a:p>
            <a:pPr indent="-336550" lvl="0" marL="457200" rtl="0" algn="l">
              <a:spcBef>
                <a:spcPts val="0"/>
              </a:spcBef>
              <a:spcAft>
                <a:spcPts val="0"/>
              </a:spcAft>
              <a:buSzPct val="100000"/>
              <a:buChar char="●"/>
            </a:pPr>
            <a:r>
              <a:rPr lang="en" sz="2000"/>
              <a:t>The aim behind this project is to minimize the food wastage through sharing of food items.  According to FDA , “In the United States alone, the food waste is </a:t>
            </a:r>
            <a:r>
              <a:rPr lang="en" sz="2000"/>
              <a:t>estimated</a:t>
            </a:r>
            <a:r>
              <a:rPr lang="en" sz="2000"/>
              <a:t> to be between 30-40 percent of food supply chain ( about $161 billions )” [1]</a:t>
            </a:r>
            <a:endParaRPr sz="2000"/>
          </a:p>
          <a:p>
            <a:pPr indent="0" lvl="0" marL="457200" rtl="0" algn="l">
              <a:spcBef>
                <a:spcPts val="1200"/>
              </a:spcBef>
              <a:spcAft>
                <a:spcPts val="0"/>
              </a:spcAft>
              <a:buNone/>
            </a:pPr>
            <a:r>
              <a:t/>
            </a:r>
            <a:endParaRPr sz="2000"/>
          </a:p>
          <a:p>
            <a:pPr indent="-336550" lvl="0" marL="457200" rtl="0" algn="l">
              <a:spcBef>
                <a:spcPts val="1200"/>
              </a:spcBef>
              <a:spcAft>
                <a:spcPts val="0"/>
              </a:spcAft>
              <a:buSzPct val="100000"/>
              <a:buChar char="●"/>
            </a:pPr>
            <a:r>
              <a:rPr lang="en" sz="2000"/>
              <a:t>The application aims to connect the users having surplus food items with others who are in </a:t>
            </a:r>
            <a:r>
              <a:rPr lang="en" sz="2000"/>
              <a:t>search</a:t>
            </a:r>
            <a:r>
              <a:rPr lang="en" sz="2000"/>
              <a:t> for getting free food items.  </a:t>
            </a:r>
            <a:endParaRPr sz="2000"/>
          </a:p>
          <a:p>
            <a:pPr indent="0" lvl="0" marL="457200" rtl="0" algn="l">
              <a:spcBef>
                <a:spcPts val="1200"/>
              </a:spcBef>
              <a:spcAft>
                <a:spcPts val="0"/>
              </a:spcAft>
              <a:buNone/>
            </a:pPr>
            <a:r>
              <a:t/>
            </a:r>
            <a:endParaRPr sz="2000"/>
          </a:p>
          <a:p>
            <a:pPr indent="-336550" lvl="0" marL="457200" rtl="0" algn="l">
              <a:spcBef>
                <a:spcPts val="1200"/>
              </a:spcBef>
              <a:spcAft>
                <a:spcPts val="0"/>
              </a:spcAft>
              <a:buSzPct val="100000"/>
              <a:buChar char="●"/>
            </a:pPr>
            <a:r>
              <a:rPr lang="en" sz="2000"/>
              <a:t>The app is designed to be</a:t>
            </a:r>
            <a:r>
              <a:rPr lang="en" sz="2000"/>
              <a:t> simple to use, intuitive and innovative.</a:t>
            </a:r>
            <a:endParaRPr sz="2000"/>
          </a:p>
          <a:p>
            <a:pPr indent="0" lvl="0" marL="457200" rtl="0" algn="l">
              <a:spcBef>
                <a:spcPts val="1200"/>
              </a:spcBef>
              <a:spcAft>
                <a:spcPts val="0"/>
              </a:spcAft>
              <a:buNone/>
            </a:pPr>
            <a:r>
              <a:t/>
            </a:r>
            <a:endParaRPr sz="2000"/>
          </a:p>
          <a:p>
            <a:pPr indent="0" lvl="0" marL="457200" rtl="0" algn="l">
              <a:spcBef>
                <a:spcPts val="1200"/>
              </a:spcBef>
              <a:spcAft>
                <a:spcPts val="1200"/>
              </a:spcAft>
              <a:buNone/>
            </a:pPr>
            <a:r>
              <a:rPr lang="en" sz="979"/>
              <a:t>[1] Source : https://www.fda.gov/food/consumers/food-loss-and-waste#:~:text=In%20the%20United%20States%2C%20food,worth%20of%20food%20in%202010.</a:t>
            </a:r>
            <a:endParaRPr sz="979"/>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000"/>
              <a:t>Introduction</a:t>
            </a:r>
            <a:endParaRPr b="1" sz="3000"/>
          </a:p>
        </p:txBody>
      </p:sp>
      <p:sp>
        <p:nvSpPr>
          <p:cNvPr id="147" name="Google Shape;147;p15"/>
          <p:cNvSpPr txBox="1"/>
          <p:nvPr>
            <p:ph idx="1" type="body"/>
          </p:nvPr>
        </p:nvSpPr>
        <p:spPr>
          <a:xfrm>
            <a:off x="844800" y="1079225"/>
            <a:ext cx="7944300" cy="3990300"/>
          </a:xfrm>
          <a:prstGeom prst="rect">
            <a:avLst/>
          </a:prstGeom>
        </p:spPr>
        <p:txBody>
          <a:bodyPr anchorCtr="0" anchor="t" bIns="91425" lIns="91425" spcFirstLastPara="1" rIns="91425" wrap="square" tIns="91425">
            <a:normAutofit lnSpcReduction="20000"/>
          </a:bodyPr>
          <a:lstStyle/>
          <a:p>
            <a:pPr indent="-355600" lvl="0" marL="457200" rtl="0" algn="l">
              <a:spcBef>
                <a:spcPts val="0"/>
              </a:spcBef>
              <a:spcAft>
                <a:spcPts val="0"/>
              </a:spcAft>
              <a:buSzPts val="2000"/>
              <a:buChar char="❏"/>
            </a:pPr>
            <a:r>
              <a:rPr lang="en" sz="2000"/>
              <a:t>Food Sharing app is an android application</a:t>
            </a:r>
            <a:endParaRPr sz="2000"/>
          </a:p>
          <a:p>
            <a:pPr indent="0" lvl="0" marL="0" rtl="0" algn="l">
              <a:spcBef>
                <a:spcPts val="1200"/>
              </a:spcBef>
              <a:spcAft>
                <a:spcPts val="0"/>
              </a:spcAft>
              <a:buNone/>
            </a:pPr>
            <a:r>
              <a:t/>
            </a:r>
            <a:endParaRPr sz="1000"/>
          </a:p>
          <a:p>
            <a:pPr indent="-355600" lvl="0" marL="457200" rtl="0" algn="l">
              <a:spcBef>
                <a:spcPts val="1200"/>
              </a:spcBef>
              <a:spcAft>
                <a:spcPts val="0"/>
              </a:spcAft>
              <a:buSzPts val="2000"/>
              <a:buChar char="❏"/>
            </a:pPr>
            <a:r>
              <a:rPr lang="en" sz="2000"/>
              <a:t>User </a:t>
            </a:r>
            <a:r>
              <a:rPr lang="en" sz="2000"/>
              <a:t>needs to </a:t>
            </a:r>
            <a:r>
              <a:rPr lang="en" sz="2000"/>
              <a:t>either sign up and create an account on the app or he can also use his google account to login within the app.</a:t>
            </a:r>
            <a:endParaRPr sz="2000"/>
          </a:p>
          <a:p>
            <a:pPr indent="0" lvl="0" marL="457200" rtl="0" algn="l">
              <a:spcBef>
                <a:spcPts val="1200"/>
              </a:spcBef>
              <a:spcAft>
                <a:spcPts val="0"/>
              </a:spcAft>
              <a:buNone/>
            </a:pPr>
            <a:r>
              <a:t/>
            </a:r>
            <a:endParaRPr sz="1000"/>
          </a:p>
          <a:p>
            <a:pPr indent="-355600" lvl="0" marL="457200" rtl="0" algn="l">
              <a:spcBef>
                <a:spcPts val="1200"/>
              </a:spcBef>
              <a:spcAft>
                <a:spcPts val="0"/>
              </a:spcAft>
              <a:buSzPts val="2000"/>
              <a:buChar char="❏"/>
            </a:pPr>
            <a:r>
              <a:rPr lang="en" sz="2000"/>
              <a:t>The user who wants to  donate the food items can create an order by entering all the relevant details.</a:t>
            </a:r>
            <a:endParaRPr sz="2000"/>
          </a:p>
          <a:p>
            <a:pPr indent="0" lvl="0" marL="457200" rtl="0" algn="l">
              <a:spcBef>
                <a:spcPts val="1200"/>
              </a:spcBef>
              <a:spcAft>
                <a:spcPts val="0"/>
              </a:spcAft>
              <a:buNone/>
            </a:pPr>
            <a:r>
              <a:t/>
            </a:r>
            <a:endParaRPr sz="1000"/>
          </a:p>
          <a:p>
            <a:pPr indent="-355600" lvl="0" marL="457200" rtl="0" algn="l">
              <a:spcBef>
                <a:spcPts val="1200"/>
              </a:spcBef>
              <a:spcAft>
                <a:spcPts val="0"/>
              </a:spcAft>
              <a:buSzPts val="2000"/>
              <a:buChar char="❏"/>
            </a:pPr>
            <a:r>
              <a:rPr lang="en" sz="2000"/>
              <a:t>The other users </a:t>
            </a:r>
            <a:r>
              <a:rPr lang="en" sz="2000"/>
              <a:t>who are looking for food items can go in the map view and search based on the cuisine filter. If there is a match, all the relevant order will be displayed on the map sorted by distance.</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052550" y="2327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000"/>
              <a:t>High Level Design</a:t>
            </a:r>
            <a:endParaRPr b="1" sz="3000"/>
          </a:p>
        </p:txBody>
      </p:sp>
      <p:pic>
        <p:nvPicPr>
          <p:cNvPr id="153" name="Google Shape;153;p16"/>
          <p:cNvPicPr preferRelativeResize="0"/>
          <p:nvPr/>
        </p:nvPicPr>
        <p:blipFill>
          <a:blip r:embed="rId3">
            <a:alphaModFix/>
          </a:blip>
          <a:stretch>
            <a:fillRect/>
          </a:stretch>
        </p:blipFill>
        <p:spPr>
          <a:xfrm>
            <a:off x="936775" y="756625"/>
            <a:ext cx="7226502" cy="4206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052550" y="2327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000"/>
              <a:t>Activities Overview / Navigation</a:t>
            </a:r>
            <a:endParaRPr b="1" sz="3000"/>
          </a:p>
        </p:txBody>
      </p:sp>
      <p:pic>
        <p:nvPicPr>
          <p:cNvPr id="159" name="Google Shape;159;p17"/>
          <p:cNvPicPr preferRelativeResize="0"/>
          <p:nvPr/>
        </p:nvPicPr>
        <p:blipFill>
          <a:blip r:embed="rId3">
            <a:alphaModFix/>
          </a:blip>
          <a:stretch>
            <a:fillRect/>
          </a:stretch>
        </p:blipFill>
        <p:spPr>
          <a:xfrm>
            <a:off x="1199975" y="639850"/>
            <a:ext cx="7061750" cy="42964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052550" y="2327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000"/>
              <a:t>Database ( Model )</a:t>
            </a:r>
            <a:endParaRPr b="1" sz="3000"/>
          </a:p>
        </p:txBody>
      </p:sp>
      <p:sp>
        <p:nvSpPr>
          <p:cNvPr id="165" name="Google Shape;165;p18"/>
          <p:cNvSpPr txBox="1"/>
          <p:nvPr/>
        </p:nvSpPr>
        <p:spPr>
          <a:xfrm>
            <a:off x="1227075" y="1046575"/>
            <a:ext cx="6135000" cy="4063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lt1"/>
                </a:solidFill>
                <a:latin typeface="Lato"/>
                <a:ea typeface="Lato"/>
                <a:cs typeface="Lato"/>
                <a:sym typeface="Lato"/>
              </a:rPr>
              <a:t>Food Order  Model :</a:t>
            </a:r>
            <a:endParaRPr>
              <a:solidFill>
                <a:schemeClr val="lt1"/>
              </a:solidFill>
              <a:latin typeface="Lato"/>
              <a:ea typeface="Lato"/>
              <a:cs typeface="Lato"/>
              <a:sym typeface="Lato"/>
            </a:endParaRPr>
          </a:p>
          <a:p>
            <a:pPr indent="0" lvl="0" marL="457200" rtl="0" algn="just">
              <a:spcBef>
                <a:spcPts val="0"/>
              </a:spcBef>
              <a:spcAft>
                <a:spcPts val="0"/>
              </a:spcAft>
              <a:buNone/>
            </a:pPr>
            <a:r>
              <a:rPr lang="en">
                <a:solidFill>
                  <a:schemeClr val="lt1"/>
                </a:solidFill>
                <a:latin typeface="Lato"/>
                <a:ea typeface="Lato"/>
                <a:cs typeface="Lato"/>
                <a:sym typeface="Lato"/>
              </a:rPr>
              <a:t>{</a:t>
            </a:r>
            <a:endParaRPr>
              <a:solidFill>
                <a:schemeClr val="lt1"/>
              </a:solidFill>
              <a:latin typeface="Lato"/>
              <a:ea typeface="Lato"/>
              <a:cs typeface="Lato"/>
              <a:sym typeface="Lato"/>
            </a:endParaRPr>
          </a:p>
          <a:p>
            <a:pPr indent="0" lvl="0" marL="457200" rtl="0" algn="just">
              <a:spcBef>
                <a:spcPts val="0"/>
              </a:spcBef>
              <a:spcAft>
                <a:spcPts val="0"/>
              </a:spcAft>
              <a:buNone/>
            </a:pPr>
            <a:r>
              <a:rPr lang="en">
                <a:solidFill>
                  <a:schemeClr val="lt1"/>
                </a:solidFill>
                <a:latin typeface="Lato"/>
                <a:ea typeface="Lato"/>
                <a:cs typeface="Lato"/>
                <a:sym typeface="Lato"/>
              </a:rPr>
              <a:t>  "id": "61845365d3eb64126f97a8a2",</a:t>
            </a:r>
            <a:endParaRPr>
              <a:solidFill>
                <a:schemeClr val="lt1"/>
              </a:solidFill>
              <a:latin typeface="Lato"/>
              <a:ea typeface="Lato"/>
              <a:cs typeface="Lato"/>
              <a:sym typeface="Lato"/>
            </a:endParaRPr>
          </a:p>
          <a:p>
            <a:pPr indent="0" lvl="0" marL="457200" rtl="0" algn="just">
              <a:spcBef>
                <a:spcPts val="0"/>
              </a:spcBef>
              <a:spcAft>
                <a:spcPts val="0"/>
              </a:spcAft>
              <a:buNone/>
            </a:pPr>
            <a:r>
              <a:rPr lang="en">
                <a:solidFill>
                  <a:schemeClr val="lt1"/>
                </a:solidFill>
                <a:latin typeface="Lato"/>
                <a:ea typeface="Lato"/>
                <a:cs typeface="Lato"/>
                <a:sym typeface="Lato"/>
              </a:rPr>
              <a:t>  "username": "jaspreet.singh03@sjsu.edu",</a:t>
            </a:r>
            <a:endParaRPr>
              <a:solidFill>
                <a:schemeClr val="lt1"/>
              </a:solidFill>
              <a:latin typeface="Lato"/>
              <a:ea typeface="Lato"/>
              <a:cs typeface="Lato"/>
              <a:sym typeface="Lato"/>
            </a:endParaRPr>
          </a:p>
          <a:p>
            <a:pPr indent="0" lvl="0" marL="457200" rtl="0" algn="just">
              <a:spcBef>
                <a:spcPts val="0"/>
              </a:spcBef>
              <a:spcAft>
                <a:spcPts val="0"/>
              </a:spcAft>
              <a:buNone/>
            </a:pPr>
            <a:r>
              <a:rPr lang="en">
                <a:solidFill>
                  <a:schemeClr val="lt1"/>
                </a:solidFill>
                <a:latin typeface="Lato"/>
                <a:ea typeface="Lato"/>
                <a:cs typeface="Lato"/>
                <a:sym typeface="Lato"/>
              </a:rPr>
              <a:t>  "name": "John Doe",</a:t>
            </a:r>
            <a:endParaRPr>
              <a:solidFill>
                <a:schemeClr val="lt1"/>
              </a:solidFill>
              <a:latin typeface="Lato"/>
              <a:ea typeface="Lato"/>
              <a:cs typeface="Lato"/>
              <a:sym typeface="Lato"/>
            </a:endParaRPr>
          </a:p>
          <a:p>
            <a:pPr indent="0" lvl="0" marL="457200" rtl="0" algn="just">
              <a:spcBef>
                <a:spcPts val="0"/>
              </a:spcBef>
              <a:spcAft>
                <a:spcPts val="0"/>
              </a:spcAft>
              <a:buNone/>
            </a:pPr>
            <a:r>
              <a:rPr lang="en">
                <a:solidFill>
                  <a:schemeClr val="lt1"/>
                </a:solidFill>
                <a:latin typeface="Lato"/>
                <a:ea typeface="Lato"/>
                <a:cs typeface="Lato"/>
                <a:sym typeface="Lato"/>
              </a:rPr>
              <a:t>  "foodType": "MEXICAN",</a:t>
            </a:r>
            <a:endParaRPr>
              <a:solidFill>
                <a:schemeClr val="lt1"/>
              </a:solidFill>
              <a:latin typeface="Lato"/>
              <a:ea typeface="Lato"/>
              <a:cs typeface="Lato"/>
              <a:sym typeface="Lato"/>
            </a:endParaRPr>
          </a:p>
          <a:p>
            <a:pPr indent="0" lvl="0" marL="457200" rtl="0" algn="just">
              <a:spcBef>
                <a:spcPts val="0"/>
              </a:spcBef>
              <a:spcAft>
                <a:spcPts val="0"/>
              </a:spcAft>
              <a:buNone/>
            </a:pPr>
            <a:r>
              <a:rPr lang="en">
                <a:solidFill>
                  <a:schemeClr val="lt1"/>
                </a:solidFill>
                <a:latin typeface="Lato"/>
                <a:ea typeface="Lato"/>
                <a:cs typeface="Lato"/>
                <a:sym typeface="Lato"/>
              </a:rPr>
              <a:t>  "quantity": 2,</a:t>
            </a:r>
            <a:endParaRPr>
              <a:solidFill>
                <a:schemeClr val="lt1"/>
              </a:solidFill>
              <a:latin typeface="Lato"/>
              <a:ea typeface="Lato"/>
              <a:cs typeface="Lato"/>
              <a:sym typeface="Lato"/>
            </a:endParaRPr>
          </a:p>
          <a:p>
            <a:pPr indent="0" lvl="0" marL="457200" rtl="0" algn="just">
              <a:spcBef>
                <a:spcPts val="0"/>
              </a:spcBef>
              <a:spcAft>
                <a:spcPts val="0"/>
              </a:spcAft>
              <a:buNone/>
            </a:pPr>
            <a:r>
              <a:rPr lang="en">
                <a:solidFill>
                  <a:schemeClr val="lt1"/>
                </a:solidFill>
                <a:latin typeface="Lato"/>
                <a:ea typeface="Lato"/>
                <a:cs typeface="Lato"/>
                <a:sym typeface="Lato"/>
              </a:rPr>
              <a:t>  "pickupDate": "11/05/2021",</a:t>
            </a:r>
            <a:endParaRPr>
              <a:solidFill>
                <a:schemeClr val="lt1"/>
              </a:solidFill>
              <a:latin typeface="Lato"/>
              <a:ea typeface="Lato"/>
              <a:cs typeface="Lato"/>
              <a:sym typeface="Lato"/>
            </a:endParaRPr>
          </a:p>
          <a:p>
            <a:pPr indent="0" lvl="0" marL="457200" rtl="0" algn="just">
              <a:spcBef>
                <a:spcPts val="0"/>
              </a:spcBef>
              <a:spcAft>
                <a:spcPts val="0"/>
              </a:spcAft>
              <a:buNone/>
            </a:pPr>
            <a:r>
              <a:rPr lang="en">
                <a:solidFill>
                  <a:schemeClr val="lt1"/>
                </a:solidFill>
                <a:latin typeface="Lato"/>
                <a:ea typeface="Lato"/>
                <a:cs typeface="Lato"/>
                <a:sym typeface="Lato"/>
              </a:rPr>
              <a:t>  "phoneNumber": "6692411234",</a:t>
            </a:r>
            <a:endParaRPr>
              <a:solidFill>
                <a:schemeClr val="lt1"/>
              </a:solidFill>
              <a:latin typeface="Lato"/>
              <a:ea typeface="Lato"/>
              <a:cs typeface="Lato"/>
              <a:sym typeface="Lato"/>
            </a:endParaRPr>
          </a:p>
          <a:p>
            <a:pPr indent="0" lvl="0" marL="457200" rtl="0" algn="just">
              <a:spcBef>
                <a:spcPts val="0"/>
              </a:spcBef>
              <a:spcAft>
                <a:spcPts val="0"/>
              </a:spcAft>
              <a:buNone/>
            </a:pPr>
            <a:r>
              <a:rPr lang="en">
                <a:solidFill>
                  <a:schemeClr val="lt1"/>
                </a:solidFill>
                <a:latin typeface="Lato"/>
                <a:ea typeface="Lato"/>
                <a:cs typeface="Lato"/>
                <a:sym typeface="Lato"/>
              </a:rPr>
              <a:t>  "address": "45248 Fremont Blvd, Fremont, CA 94538, USA",</a:t>
            </a:r>
            <a:endParaRPr>
              <a:solidFill>
                <a:schemeClr val="lt1"/>
              </a:solidFill>
              <a:latin typeface="Lato"/>
              <a:ea typeface="Lato"/>
              <a:cs typeface="Lato"/>
              <a:sym typeface="Lato"/>
            </a:endParaRPr>
          </a:p>
          <a:p>
            <a:pPr indent="0" lvl="0" marL="457200" rtl="0" algn="just">
              <a:spcBef>
                <a:spcPts val="0"/>
              </a:spcBef>
              <a:spcAft>
                <a:spcPts val="0"/>
              </a:spcAft>
              <a:buNone/>
            </a:pPr>
            <a:r>
              <a:rPr lang="en">
                <a:solidFill>
                  <a:schemeClr val="lt1"/>
                </a:solidFill>
                <a:latin typeface="Lato"/>
                <a:ea typeface="Lato"/>
                <a:cs typeface="Lato"/>
                <a:sym typeface="Lato"/>
              </a:rPr>
              <a:t>  "location": [   5,  0, … ]</a:t>
            </a:r>
            <a:endParaRPr>
              <a:solidFill>
                <a:schemeClr val="lt1"/>
              </a:solidFill>
              <a:latin typeface="Lato"/>
              <a:ea typeface="Lato"/>
              <a:cs typeface="Lato"/>
              <a:sym typeface="Lato"/>
            </a:endParaRPr>
          </a:p>
          <a:p>
            <a:pPr indent="0" lvl="0" marL="457200" rtl="0" algn="just">
              <a:spcBef>
                <a:spcPts val="0"/>
              </a:spcBef>
              <a:spcAft>
                <a:spcPts val="0"/>
              </a:spcAft>
              <a:buNone/>
            </a:pPr>
            <a:r>
              <a:rPr lang="en">
                <a:solidFill>
                  <a:schemeClr val="lt1"/>
                </a:solidFill>
                <a:latin typeface="Lato"/>
                <a:ea typeface="Lato"/>
                <a:cs typeface="Lato"/>
                <a:sym typeface="Lato"/>
              </a:rPr>
              <a:t>}</a:t>
            </a:r>
            <a:endParaRPr>
              <a:solidFill>
                <a:schemeClr val="lt1"/>
              </a:solidFill>
              <a:latin typeface="Lato"/>
              <a:ea typeface="Lato"/>
              <a:cs typeface="Lato"/>
              <a:sym typeface="Lato"/>
            </a:endParaRPr>
          </a:p>
          <a:p>
            <a:pPr indent="0" lvl="0" marL="0" rtl="0" algn="just">
              <a:spcBef>
                <a:spcPts val="0"/>
              </a:spcBef>
              <a:spcAft>
                <a:spcPts val="0"/>
              </a:spcAft>
              <a:buNone/>
            </a:pPr>
            <a:r>
              <a:t/>
            </a:r>
            <a:endParaRPr>
              <a:solidFill>
                <a:schemeClr val="lt1"/>
              </a:solidFill>
              <a:latin typeface="Lato"/>
              <a:ea typeface="Lato"/>
              <a:cs typeface="Lato"/>
              <a:sym typeface="Lato"/>
            </a:endParaRPr>
          </a:p>
          <a:p>
            <a:pPr indent="0" lvl="0" marL="0" rtl="0" algn="just">
              <a:spcBef>
                <a:spcPts val="0"/>
              </a:spcBef>
              <a:spcAft>
                <a:spcPts val="0"/>
              </a:spcAft>
              <a:buNone/>
            </a:pPr>
            <a:r>
              <a:rPr lang="en">
                <a:solidFill>
                  <a:schemeClr val="lt1"/>
                </a:solidFill>
                <a:latin typeface="Lato"/>
                <a:ea typeface="Lato"/>
                <a:cs typeface="Lato"/>
                <a:sym typeface="Lato"/>
              </a:rPr>
              <a:t>Note :- </a:t>
            </a:r>
            <a:r>
              <a:rPr lang="en">
                <a:solidFill>
                  <a:schemeClr val="lt1"/>
                </a:solidFill>
                <a:latin typeface="Lato"/>
                <a:ea typeface="Lato"/>
                <a:cs typeface="Lato"/>
                <a:sym typeface="Lato"/>
              </a:rPr>
              <a:t>Initially</a:t>
            </a:r>
            <a:r>
              <a:rPr lang="en">
                <a:solidFill>
                  <a:schemeClr val="lt1"/>
                </a:solidFill>
                <a:latin typeface="Lato"/>
                <a:ea typeface="Lato"/>
                <a:cs typeface="Lato"/>
                <a:sym typeface="Lato"/>
              </a:rPr>
              <a:t> I used SQLite to store the application data. But SQLite was only helpful to store the data  locally. So, MongoDB is used to pool in all the food orders centrally.  Also, the complete location is stored by marshalling and unmarshalling it using the parcelable plugin provided by </a:t>
            </a:r>
            <a:r>
              <a:rPr lang="en">
                <a:solidFill>
                  <a:schemeClr val="lt1"/>
                </a:solidFill>
                <a:latin typeface="Lato"/>
                <a:ea typeface="Lato"/>
                <a:cs typeface="Lato"/>
                <a:sym typeface="Lato"/>
              </a:rPr>
              <a:t>android</a:t>
            </a:r>
            <a:r>
              <a:rPr lang="en">
                <a:solidFill>
                  <a:schemeClr val="lt1"/>
                </a:solidFill>
                <a:latin typeface="Lato"/>
                <a:ea typeface="Lato"/>
                <a:cs typeface="Lato"/>
                <a:sym typeface="Lato"/>
              </a:rPr>
              <a:t>.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rgbClr val="FFFF00"/>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052550" y="2327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000"/>
              <a:t>Login</a:t>
            </a:r>
            <a:endParaRPr b="1" sz="3000"/>
          </a:p>
        </p:txBody>
      </p:sp>
      <p:pic>
        <p:nvPicPr>
          <p:cNvPr id="171" name="Google Shape;171;p19"/>
          <p:cNvPicPr preferRelativeResize="0"/>
          <p:nvPr/>
        </p:nvPicPr>
        <p:blipFill>
          <a:blip r:embed="rId3">
            <a:alphaModFix/>
          </a:blip>
          <a:stretch>
            <a:fillRect/>
          </a:stretch>
        </p:blipFill>
        <p:spPr>
          <a:xfrm>
            <a:off x="152400" y="688125"/>
            <a:ext cx="2464475" cy="4302976"/>
          </a:xfrm>
          <a:prstGeom prst="rect">
            <a:avLst/>
          </a:prstGeom>
          <a:noFill/>
          <a:ln>
            <a:noFill/>
          </a:ln>
        </p:spPr>
      </p:pic>
      <p:pic>
        <p:nvPicPr>
          <p:cNvPr id="172" name="Google Shape;172;p19"/>
          <p:cNvPicPr preferRelativeResize="0"/>
          <p:nvPr/>
        </p:nvPicPr>
        <p:blipFill>
          <a:blip r:embed="rId4">
            <a:alphaModFix/>
          </a:blip>
          <a:stretch>
            <a:fillRect/>
          </a:stretch>
        </p:blipFill>
        <p:spPr>
          <a:xfrm>
            <a:off x="3146799" y="728600"/>
            <a:ext cx="2414701" cy="4222050"/>
          </a:xfrm>
          <a:prstGeom prst="rect">
            <a:avLst/>
          </a:prstGeom>
          <a:noFill/>
          <a:ln>
            <a:noFill/>
          </a:ln>
        </p:spPr>
      </p:pic>
      <p:pic>
        <p:nvPicPr>
          <p:cNvPr id="173" name="Google Shape;173;p19"/>
          <p:cNvPicPr preferRelativeResize="0"/>
          <p:nvPr/>
        </p:nvPicPr>
        <p:blipFill>
          <a:blip r:embed="rId5">
            <a:alphaModFix/>
          </a:blip>
          <a:stretch>
            <a:fillRect/>
          </a:stretch>
        </p:blipFill>
        <p:spPr>
          <a:xfrm>
            <a:off x="6091425" y="688113"/>
            <a:ext cx="2505128" cy="4302976"/>
          </a:xfrm>
          <a:prstGeom prst="rect">
            <a:avLst/>
          </a:prstGeom>
          <a:noFill/>
          <a:ln>
            <a:noFill/>
          </a:ln>
        </p:spPr>
      </p:pic>
      <p:sp>
        <p:nvSpPr>
          <p:cNvPr id="174" name="Google Shape;174;p19"/>
          <p:cNvSpPr txBox="1"/>
          <p:nvPr/>
        </p:nvSpPr>
        <p:spPr>
          <a:xfrm>
            <a:off x="3914400" y="4285250"/>
            <a:ext cx="119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Sign Up</a:t>
            </a:r>
            <a:endParaRPr>
              <a:latin typeface="Lato"/>
              <a:ea typeface="Lato"/>
              <a:cs typeface="Lato"/>
              <a:sym typeface="Lato"/>
            </a:endParaRPr>
          </a:p>
        </p:txBody>
      </p:sp>
      <p:sp>
        <p:nvSpPr>
          <p:cNvPr id="175" name="Google Shape;175;p19"/>
          <p:cNvSpPr txBox="1"/>
          <p:nvPr/>
        </p:nvSpPr>
        <p:spPr>
          <a:xfrm>
            <a:off x="941575" y="4377725"/>
            <a:ext cx="106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Main Page</a:t>
            </a:r>
            <a:endParaRPr>
              <a:latin typeface="Lato"/>
              <a:ea typeface="Lato"/>
              <a:cs typeface="Lato"/>
              <a:sym typeface="Lato"/>
            </a:endParaRPr>
          </a:p>
        </p:txBody>
      </p:sp>
      <p:sp>
        <p:nvSpPr>
          <p:cNvPr id="176" name="Google Shape;176;p19"/>
          <p:cNvSpPr txBox="1"/>
          <p:nvPr/>
        </p:nvSpPr>
        <p:spPr>
          <a:xfrm>
            <a:off x="7017725" y="4285250"/>
            <a:ext cx="119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Login</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052550" y="2327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000"/>
              <a:t>Navigation</a:t>
            </a:r>
            <a:endParaRPr b="1" sz="3000"/>
          </a:p>
        </p:txBody>
      </p:sp>
      <p:pic>
        <p:nvPicPr>
          <p:cNvPr id="182" name="Google Shape;182;p20"/>
          <p:cNvPicPr preferRelativeResize="0"/>
          <p:nvPr/>
        </p:nvPicPr>
        <p:blipFill>
          <a:blip r:embed="rId3">
            <a:alphaModFix/>
          </a:blip>
          <a:stretch>
            <a:fillRect/>
          </a:stretch>
        </p:blipFill>
        <p:spPr>
          <a:xfrm>
            <a:off x="561875" y="780975"/>
            <a:ext cx="2384576" cy="4230100"/>
          </a:xfrm>
          <a:prstGeom prst="rect">
            <a:avLst/>
          </a:prstGeom>
          <a:noFill/>
          <a:ln>
            <a:noFill/>
          </a:ln>
        </p:spPr>
      </p:pic>
      <p:pic>
        <p:nvPicPr>
          <p:cNvPr id="183" name="Google Shape;183;p20"/>
          <p:cNvPicPr preferRelativeResize="0"/>
          <p:nvPr/>
        </p:nvPicPr>
        <p:blipFill>
          <a:blip r:embed="rId4">
            <a:alphaModFix/>
          </a:blip>
          <a:stretch>
            <a:fillRect/>
          </a:stretch>
        </p:blipFill>
        <p:spPr>
          <a:xfrm>
            <a:off x="3379712" y="813555"/>
            <a:ext cx="2384575" cy="4164932"/>
          </a:xfrm>
          <a:prstGeom prst="rect">
            <a:avLst/>
          </a:prstGeom>
          <a:noFill/>
          <a:ln>
            <a:noFill/>
          </a:ln>
        </p:spPr>
      </p:pic>
      <p:pic>
        <p:nvPicPr>
          <p:cNvPr id="184" name="Google Shape;184;p20"/>
          <p:cNvPicPr preferRelativeResize="0"/>
          <p:nvPr/>
        </p:nvPicPr>
        <p:blipFill>
          <a:blip r:embed="rId5">
            <a:alphaModFix/>
          </a:blip>
          <a:stretch>
            <a:fillRect/>
          </a:stretch>
        </p:blipFill>
        <p:spPr>
          <a:xfrm>
            <a:off x="6286224" y="813563"/>
            <a:ext cx="2299592" cy="4164926"/>
          </a:xfrm>
          <a:prstGeom prst="rect">
            <a:avLst/>
          </a:prstGeom>
          <a:noFill/>
          <a:ln>
            <a:noFill/>
          </a:ln>
        </p:spPr>
      </p:pic>
      <p:sp>
        <p:nvSpPr>
          <p:cNvPr id="185" name="Google Shape;185;p20"/>
          <p:cNvSpPr txBox="1"/>
          <p:nvPr/>
        </p:nvSpPr>
        <p:spPr>
          <a:xfrm>
            <a:off x="1052550" y="4135425"/>
            <a:ext cx="119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Drawer</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1052550" y="2327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000"/>
              <a:t>Navigation (contd)</a:t>
            </a:r>
            <a:endParaRPr b="1" sz="3000"/>
          </a:p>
        </p:txBody>
      </p:sp>
      <p:pic>
        <p:nvPicPr>
          <p:cNvPr id="191" name="Google Shape;191;p21"/>
          <p:cNvPicPr preferRelativeResize="0"/>
          <p:nvPr/>
        </p:nvPicPr>
        <p:blipFill>
          <a:blip r:embed="rId3">
            <a:alphaModFix/>
          </a:blip>
          <a:stretch>
            <a:fillRect/>
          </a:stretch>
        </p:blipFill>
        <p:spPr>
          <a:xfrm>
            <a:off x="561875" y="780975"/>
            <a:ext cx="2384576" cy="4230100"/>
          </a:xfrm>
          <a:prstGeom prst="rect">
            <a:avLst/>
          </a:prstGeom>
          <a:noFill/>
          <a:ln>
            <a:noFill/>
          </a:ln>
        </p:spPr>
      </p:pic>
      <p:pic>
        <p:nvPicPr>
          <p:cNvPr id="192" name="Google Shape;192;p21"/>
          <p:cNvPicPr preferRelativeResize="0"/>
          <p:nvPr/>
        </p:nvPicPr>
        <p:blipFill>
          <a:blip r:embed="rId4">
            <a:alphaModFix/>
          </a:blip>
          <a:stretch>
            <a:fillRect/>
          </a:stretch>
        </p:blipFill>
        <p:spPr>
          <a:xfrm>
            <a:off x="3479587" y="785882"/>
            <a:ext cx="2384575" cy="4220293"/>
          </a:xfrm>
          <a:prstGeom prst="rect">
            <a:avLst/>
          </a:prstGeom>
          <a:noFill/>
          <a:ln>
            <a:noFill/>
          </a:ln>
        </p:spPr>
      </p:pic>
      <p:pic>
        <p:nvPicPr>
          <p:cNvPr id="193" name="Google Shape;193;p21"/>
          <p:cNvPicPr preferRelativeResize="0"/>
          <p:nvPr/>
        </p:nvPicPr>
        <p:blipFill>
          <a:blip r:embed="rId5">
            <a:alphaModFix/>
          </a:blip>
          <a:stretch>
            <a:fillRect/>
          </a:stretch>
        </p:blipFill>
        <p:spPr>
          <a:xfrm>
            <a:off x="6326149" y="782648"/>
            <a:ext cx="2384575" cy="4226765"/>
          </a:xfrm>
          <a:prstGeom prst="rect">
            <a:avLst/>
          </a:prstGeom>
          <a:noFill/>
          <a:ln>
            <a:noFill/>
          </a:ln>
        </p:spPr>
      </p:pic>
      <p:sp>
        <p:nvSpPr>
          <p:cNvPr id="194" name="Google Shape;194;p21"/>
          <p:cNvSpPr txBox="1"/>
          <p:nvPr/>
        </p:nvSpPr>
        <p:spPr>
          <a:xfrm>
            <a:off x="3968050" y="4168850"/>
            <a:ext cx="133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Recycler View</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