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gif" ContentType="image/gif"/>
  <Default Extension="tiff" ContentType="image/tiff"/>
  <Override PartName="/ppt/diagrams/layout2.xml" ContentType="application/vnd.openxmlformats-officedocument.drawingml.diagram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 id="2147483804" r:id="rId3"/>
    <p:sldMasterId id="2147483816" r:id="rId4"/>
    <p:sldMasterId id="2147483828" r:id="rId5"/>
    <p:sldMasterId id="2147483840" r:id="rId6"/>
  </p:sldMasterIdLst>
  <p:sldIdLst>
    <p:sldId id="256" r:id="rId7"/>
    <p:sldId id="257" r:id="rId8"/>
    <p:sldId id="258" r:id="rId9"/>
    <p:sldId id="259" r:id="rId10"/>
    <p:sldId id="260" r:id="rId11"/>
    <p:sldId id="261" r:id="rId12"/>
    <p:sldId id="280" r:id="rId13"/>
    <p:sldId id="262" r:id="rId14"/>
    <p:sldId id="263" r:id="rId15"/>
    <p:sldId id="264" r:id="rId16"/>
    <p:sldId id="265" r:id="rId17"/>
    <p:sldId id="269" r:id="rId18"/>
    <p:sldId id="270" r:id="rId19"/>
    <p:sldId id="271" r:id="rId20"/>
    <p:sldId id="273" r:id="rId21"/>
    <p:sldId id="272" r:id="rId22"/>
    <p:sldId id="274"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EFF0D-9BCE-4F0F-AE96-15D4A063FEBD}" type="doc">
      <dgm:prSet loTypeId="urn:microsoft.com/office/officeart/2005/8/layout/process4" loCatId="list" qsTypeId="urn:microsoft.com/office/officeart/2005/8/quickstyle/simple3" qsCatId="simple" csTypeId="urn:microsoft.com/office/officeart/2005/8/colors/accent0_3" csCatId="mainScheme" phldr="1"/>
      <dgm:spPr/>
      <dgm:t>
        <a:bodyPr/>
        <a:lstStyle/>
        <a:p>
          <a:endParaRPr lang="en-US"/>
        </a:p>
      </dgm:t>
    </dgm:pt>
    <dgm:pt modelId="{BE78B8C8-2248-482F-A9D9-C443F393D3AB}">
      <dgm:prSet phldrT="[Text]" custT="1"/>
      <dgm:spPr/>
      <dgm:t>
        <a:bodyPr/>
        <a:lstStyle/>
        <a:p>
          <a:pPr algn="ctr"/>
          <a:r>
            <a:rPr lang="en-US" sz="1600" dirty="0"/>
            <a:t>To establish </a:t>
          </a:r>
          <a:r>
            <a:rPr lang="en-US" sz="1600" dirty="0" err="1"/>
            <a:t>discriminability</a:t>
          </a:r>
          <a:r>
            <a:rPr lang="en-US" sz="1600" dirty="0"/>
            <a:t> between the samples</a:t>
          </a:r>
        </a:p>
      </dgm:t>
    </dgm:pt>
    <dgm:pt modelId="{DC23700C-2771-4F63-93C1-3CBCD25E4605}" type="parTrans" cxnId="{FC390B7E-6D0B-42EA-9FC5-7BC5FB2EB0F8}">
      <dgm:prSet/>
      <dgm:spPr/>
      <dgm:t>
        <a:bodyPr/>
        <a:lstStyle/>
        <a:p>
          <a:pPr algn="ctr"/>
          <a:endParaRPr lang="en-US"/>
        </a:p>
      </dgm:t>
    </dgm:pt>
    <dgm:pt modelId="{5F397358-2838-44B0-922A-36C169C91525}" type="sibTrans" cxnId="{FC390B7E-6D0B-42EA-9FC5-7BC5FB2EB0F8}">
      <dgm:prSet/>
      <dgm:spPr/>
      <dgm:t>
        <a:bodyPr/>
        <a:lstStyle/>
        <a:p>
          <a:pPr algn="ctr"/>
          <a:endParaRPr lang="en-US"/>
        </a:p>
      </dgm:t>
    </dgm:pt>
    <dgm:pt modelId="{E29CDF84-43B9-410D-B313-F1BB9F521A43}">
      <dgm:prSet phldrT="[Text]" custT="1"/>
      <dgm:spPr/>
      <dgm:t>
        <a:bodyPr/>
        <a:lstStyle/>
        <a:p>
          <a:pPr algn="ctr"/>
          <a:r>
            <a:rPr lang="en-US" sz="1600"/>
            <a:t>Classification of the samples into different classes</a:t>
          </a:r>
        </a:p>
      </dgm:t>
    </dgm:pt>
    <dgm:pt modelId="{CF6756D6-298A-4131-9EBB-9FB617926E59}" type="parTrans" cxnId="{D1FF31E9-ECDF-4F1D-B8BD-5B74C2A064AD}">
      <dgm:prSet/>
      <dgm:spPr/>
      <dgm:t>
        <a:bodyPr/>
        <a:lstStyle/>
        <a:p>
          <a:pPr algn="ctr"/>
          <a:endParaRPr lang="en-US"/>
        </a:p>
      </dgm:t>
    </dgm:pt>
    <dgm:pt modelId="{29F9F21A-374D-48D3-9863-77D90A62D083}" type="sibTrans" cxnId="{D1FF31E9-ECDF-4F1D-B8BD-5B74C2A064AD}">
      <dgm:prSet/>
      <dgm:spPr/>
      <dgm:t>
        <a:bodyPr/>
        <a:lstStyle/>
        <a:p>
          <a:pPr algn="ctr"/>
          <a:endParaRPr lang="en-US"/>
        </a:p>
      </dgm:t>
    </dgm:pt>
    <dgm:pt modelId="{43BD1125-AE76-4A24-A296-F2DED49F6FD5}">
      <dgm:prSet phldrT="[Text]" custT="1"/>
      <dgm:spPr/>
      <dgm:t>
        <a:bodyPr/>
        <a:lstStyle/>
        <a:p>
          <a:pPr algn="ctr"/>
          <a:r>
            <a:rPr lang="en-US" sz="1600"/>
            <a:t>Mapping the unknown soil sample into these classes so that it's behaviour can be accurately judged</a:t>
          </a:r>
        </a:p>
      </dgm:t>
    </dgm:pt>
    <dgm:pt modelId="{E70B7879-AC35-4B88-95E2-3F43360C7C42}" type="parTrans" cxnId="{4B67A483-F955-4705-992B-694541B19188}">
      <dgm:prSet/>
      <dgm:spPr/>
      <dgm:t>
        <a:bodyPr/>
        <a:lstStyle/>
        <a:p>
          <a:pPr algn="ctr"/>
          <a:endParaRPr lang="en-US"/>
        </a:p>
      </dgm:t>
    </dgm:pt>
    <dgm:pt modelId="{3DAE0844-0C6E-4CC5-8B0B-65AB905B1812}" type="sibTrans" cxnId="{4B67A483-F955-4705-992B-694541B19188}">
      <dgm:prSet/>
      <dgm:spPr/>
      <dgm:t>
        <a:bodyPr/>
        <a:lstStyle/>
        <a:p>
          <a:pPr algn="ctr"/>
          <a:endParaRPr lang="en-US"/>
        </a:p>
      </dgm:t>
    </dgm:pt>
    <dgm:pt modelId="{DEB058C3-B5E5-4D42-98C0-0E05FC85EC56}">
      <dgm:prSet phldrT="[Text]" custT="1"/>
      <dgm:spPr/>
      <dgm:t>
        <a:bodyPr/>
        <a:lstStyle/>
        <a:p>
          <a:pPr algn="ctr"/>
          <a:r>
            <a:rPr lang="en-US" sz="1600" dirty="0"/>
            <a:t>Regression analysis of the unknown sample with the class identified to predict it's concentration</a:t>
          </a:r>
        </a:p>
      </dgm:t>
    </dgm:pt>
    <dgm:pt modelId="{49A355D4-DB10-4570-B6B2-C390867F204C}" type="parTrans" cxnId="{867DD98F-2FF6-4E86-88EA-E1281BC6B431}">
      <dgm:prSet/>
      <dgm:spPr/>
      <dgm:t>
        <a:bodyPr/>
        <a:lstStyle/>
        <a:p>
          <a:pPr algn="ctr"/>
          <a:endParaRPr lang="en-US"/>
        </a:p>
      </dgm:t>
    </dgm:pt>
    <dgm:pt modelId="{5067EF99-248E-451C-9BC8-A2A9CF00F13A}" type="sibTrans" cxnId="{867DD98F-2FF6-4E86-88EA-E1281BC6B431}">
      <dgm:prSet/>
      <dgm:spPr/>
      <dgm:t>
        <a:bodyPr/>
        <a:lstStyle/>
        <a:p>
          <a:pPr algn="ctr"/>
          <a:endParaRPr lang="en-US"/>
        </a:p>
      </dgm:t>
    </dgm:pt>
    <dgm:pt modelId="{BA5A306D-A405-437B-A5E5-AF495A15ADF9}">
      <dgm:prSet phldrT="[Text]" custT="1"/>
      <dgm:spPr/>
      <dgm:t>
        <a:bodyPr/>
        <a:lstStyle/>
        <a:p>
          <a:pPr algn="ctr"/>
          <a:r>
            <a:rPr lang="en-US" sz="1600" dirty="0"/>
            <a:t>Validating the results</a:t>
          </a:r>
        </a:p>
      </dgm:t>
    </dgm:pt>
    <dgm:pt modelId="{08EAF747-243B-44B0-B73D-7ADDD830F8BA}" type="parTrans" cxnId="{3AA9FE7A-2529-423F-9246-8EA1219E8EA3}">
      <dgm:prSet/>
      <dgm:spPr/>
      <dgm:t>
        <a:bodyPr/>
        <a:lstStyle/>
        <a:p>
          <a:pPr algn="ctr"/>
          <a:endParaRPr lang="en-US"/>
        </a:p>
      </dgm:t>
    </dgm:pt>
    <dgm:pt modelId="{26B8D261-B5D5-4A56-8DE6-7F91E15A4E45}" type="sibTrans" cxnId="{3AA9FE7A-2529-423F-9246-8EA1219E8EA3}">
      <dgm:prSet/>
      <dgm:spPr/>
      <dgm:t>
        <a:bodyPr/>
        <a:lstStyle/>
        <a:p>
          <a:pPr algn="ctr"/>
          <a:endParaRPr lang="en-US"/>
        </a:p>
      </dgm:t>
    </dgm:pt>
    <dgm:pt modelId="{CB5F6F64-71B1-4297-9292-5DF7716AC70A}">
      <dgm:prSet phldrT="[Text]" custT="1"/>
      <dgm:spPr/>
      <dgm:t>
        <a:bodyPr/>
        <a:lstStyle/>
        <a:p>
          <a:pPr algn="ctr"/>
          <a:r>
            <a:rPr lang="en-US" sz="1600" dirty="0"/>
            <a:t>Cluster analysis</a:t>
          </a:r>
        </a:p>
      </dgm:t>
    </dgm:pt>
    <dgm:pt modelId="{AB9E908E-1637-43B7-94CD-278D1649F494}" type="parTrans" cxnId="{7109FCA2-B3D1-4362-87C1-3D4F3FDBFE71}">
      <dgm:prSet/>
      <dgm:spPr/>
      <dgm:t>
        <a:bodyPr/>
        <a:lstStyle/>
        <a:p>
          <a:pPr algn="ctr"/>
          <a:endParaRPr lang="en-US"/>
        </a:p>
      </dgm:t>
    </dgm:pt>
    <dgm:pt modelId="{5DDF909B-40C9-4411-8534-DDD8828DDB35}" type="sibTrans" cxnId="{7109FCA2-B3D1-4362-87C1-3D4F3FDBFE71}">
      <dgm:prSet/>
      <dgm:spPr/>
      <dgm:t>
        <a:bodyPr/>
        <a:lstStyle/>
        <a:p>
          <a:pPr algn="ctr"/>
          <a:endParaRPr lang="en-US"/>
        </a:p>
      </dgm:t>
    </dgm:pt>
    <dgm:pt modelId="{35D4689D-19E3-438D-8A73-E2D0C880F061}" type="pres">
      <dgm:prSet presAssocID="{2D8EFF0D-9BCE-4F0F-AE96-15D4A063FEBD}" presName="Name0" presStyleCnt="0">
        <dgm:presLayoutVars>
          <dgm:dir/>
          <dgm:animLvl val="lvl"/>
          <dgm:resizeHandles val="exact"/>
        </dgm:presLayoutVars>
      </dgm:prSet>
      <dgm:spPr/>
      <dgm:t>
        <a:bodyPr/>
        <a:lstStyle/>
        <a:p>
          <a:endParaRPr lang="en-US"/>
        </a:p>
      </dgm:t>
    </dgm:pt>
    <dgm:pt modelId="{3AAEE356-6378-4F0A-BFEF-DB16B0A62DA7}" type="pres">
      <dgm:prSet presAssocID="{BA5A306D-A405-437B-A5E5-AF495A15ADF9}" presName="boxAndChildren" presStyleCnt="0"/>
      <dgm:spPr/>
    </dgm:pt>
    <dgm:pt modelId="{AB81B8CA-6E43-4947-AC7A-21AF746A0250}" type="pres">
      <dgm:prSet presAssocID="{BA5A306D-A405-437B-A5E5-AF495A15ADF9}" presName="parentTextBox" presStyleLbl="node1" presStyleIdx="0" presStyleCnt="6" custScaleY="156109"/>
      <dgm:spPr/>
      <dgm:t>
        <a:bodyPr/>
        <a:lstStyle/>
        <a:p>
          <a:endParaRPr lang="en-US"/>
        </a:p>
      </dgm:t>
    </dgm:pt>
    <dgm:pt modelId="{751FD718-156D-4032-838C-6AD7ECF6B0F1}" type="pres">
      <dgm:prSet presAssocID="{5067EF99-248E-451C-9BC8-A2A9CF00F13A}" presName="sp" presStyleCnt="0"/>
      <dgm:spPr/>
    </dgm:pt>
    <dgm:pt modelId="{424EECA0-E7A7-4E80-9AAE-02DA319884C6}" type="pres">
      <dgm:prSet presAssocID="{DEB058C3-B5E5-4D42-98C0-0E05FC85EC56}" presName="arrowAndChildren" presStyleCnt="0"/>
      <dgm:spPr/>
    </dgm:pt>
    <dgm:pt modelId="{C41C7B47-FFA2-46A6-8059-F595E9FAF1BD}" type="pres">
      <dgm:prSet presAssocID="{DEB058C3-B5E5-4D42-98C0-0E05FC85EC56}" presName="parentTextArrow" presStyleLbl="node1" presStyleIdx="1" presStyleCnt="6" custScaleY="165760"/>
      <dgm:spPr/>
      <dgm:t>
        <a:bodyPr/>
        <a:lstStyle/>
        <a:p>
          <a:endParaRPr lang="en-US"/>
        </a:p>
      </dgm:t>
    </dgm:pt>
    <dgm:pt modelId="{C4158ACE-6CCF-44A7-9D41-A4857595C139}" type="pres">
      <dgm:prSet presAssocID="{3DAE0844-0C6E-4CC5-8B0B-65AB905B1812}" presName="sp" presStyleCnt="0"/>
      <dgm:spPr/>
    </dgm:pt>
    <dgm:pt modelId="{339B78D8-AB9D-4925-8249-A409047E95DE}" type="pres">
      <dgm:prSet presAssocID="{43BD1125-AE76-4A24-A296-F2DED49F6FD5}" presName="arrowAndChildren" presStyleCnt="0"/>
      <dgm:spPr/>
    </dgm:pt>
    <dgm:pt modelId="{A86E9335-3A73-4705-AC5C-18C0FE8491FF}" type="pres">
      <dgm:prSet presAssocID="{43BD1125-AE76-4A24-A296-F2DED49F6FD5}" presName="parentTextArrow" presStyleLbl="node1" presStyleIdx="2" presStyleCnt="6" custScaleY="147757"/>
      <dgm:spPr/>
      <dgm:t>
        <a:bodyPr/>
        <a:lstStyle/>
        <a:p>
          <a:endParaRPr lang="en-US"/>
        </a:p>
      </dgm:t>
    </dgm:pt>
    <dgm:pt modelId="{DDBC0F77-7E2A-41F9-A54C-A59E266EA679}" type="pres">
      <dgm:prSet presAssocID="{5DDF909B-40C9-4411-8534-DDD8828DDB35}" presName="sp" presStyleCnt="0"/>
      <dgm:spPr/>
    </dgm:pt>
    <dgm:pt modelId="{09F500A4-AFB4-4A86-B571-4A81CD901B38}" type="pres">
      <dgm:prSet presAssocID="{CB5F6F64-71B1-4297-9292-5DF7716AC70A}" presName="arrowAndChildren" presStyleCnt="0"/>
      <dgm:spPr/>
    </dgm:pt>
    <dgm:pt modelId="{80A30D57-0780-46D7-8281-34D5766060BD}" type="pres">
      <dgm:prSet presAssocID="{CB5F6F64-71B1-4297-9292-5DF7716AC70A}" presName="parentTextArrow" presStyleLbl="node1" presStyleIdx="3" presStyleCnt="6" custScaleY="121887"/>
      <dgm:spPr/>
      <dgm:t>
        <a:bodyPr/>
        <a:lstStyle/>
        <a:p>
          <a:endParaRPr lang="en-US"/>
        </a:p>
      </dgm:t>
    </dgm:pt>
    <dgm:pt modelId="{8DC4A062-EA86-47B5-8348-012E853656C5}" type="pres">
      <dgm:prSet presAssocID="{29F9F21A-374D-48D3-9863-77D90A62D083}" presName="sp" presStyleCnt="0"/>
      <dgm:spPr/>
    </dgm:pt>
    <dgm:pt modelId="{56B3BC4F-FA69-4099-ADC8-2C0EC9D085E5}" type="pres">
      <dgm:prSet presAssocID="{E29CDF84-43B9-410D-B313-F1BB9F521A43}" presName="arrowAndChildren" presStyleCnt="0"/>
      <dgm:spPr/>
    </dgm:pt>
    <dgm:pt modelId="{67CC2244-C506-42EE-B8DF-DE7452876498}" type="pres">
      <dgm:prSet presAssocID="{E29CDF84-43B9-410D-B313-F1BB9F521A43}" presName="parentTextArrow" presStyleLbl="node1" presStyleIdx="4" presStyleCnt="6" custScaleY="133633"/>
      <dgm:spPr/>
      <dgm:t>
        <a:bodyPr/>
        <a:lstStyle/>
        <a:p>
          <a:endParaRPr lang="en-US"/>
        </a:p>
      </dgm:t>
    </dgm:pt>
    <dgm:pt modelId="{0C3D710A-2643-4648-A9C8-FA4AC9018F9D}" type="pres">
      <dgm:prSet presAssocID="{5F397358-2838-44B0-922A-36C169C91525}" presName="sp" presStyleCnt="0"/>
      <dgm:spPr/>
    </dgm:pt>
    <dgm:pt modelId="{5955A0A2-F43E-4CAB-AD5F-0766B95703FB}" type="pres">
      <dgm:prSet presAssocID="{BE78B8C8-2248-482F-A9D9-C443F393D3AB}" presName="arrowAndChildren" presStyleCnt="0"/>
      <dgm:spPr/>
    </dgm:pt>
    <dgm:pt modelId="{12CCA748-571F-4BBE-8BF7-78B855875125}" type="pres">
      <dgm:prSet presAssocID="{BE78B8C8-2248-482F-A9D9-C443F393D3AB}" presName="parentTextArrow" presStyleLbl="node1" presStyleIdx="5" presStyleCnt="6" custScaleY="144489"/>
      <dgm:spPr/>
      <dgm:t>
        <a:bodyPr/>
        <a:lstStyle/>
        <a:p>
          <a:endParaRPr lang="en-US"/>
        </a:p>
      </dgm:t>
    </dgm:pt>
  </dgm:ptLst>
  <dgm:cxnLst>
    <dgm:cxn modelId="{B88DB8E2-BCD3-4993-A051-60B91A9830D5}" type="presOf" srcId="{E29CDF84-43B9-410D-B313-F1BB9F521A43}" destId="{67CC2244-C506-42EE-B8DF-DE7452876498}" srcOrd="0" destOrd="0" presId="urn:microsoft.com/office/officeart/2005/8/layout/process4"/>
    <dgm:cxn modelId="{FC390B7E-6D0B-42EA-9FC5-7BC5FB2EB0F8}" srcId="{2D8EFF0D-9BCE-4F0F-AE96-15D4A063FEBD}" destId="{BE78B8C8-2248-482F-A9D9-C443F393D3AB}" srcOrd="0" destOrd="0" parTransId="{DC23700C-2771-4F63-93C1-3CBCD25E4605}" sibTransId="{5F397358-2838-44B0-922A-36C169C91525}"/>
    <dgm:cxn modelId="{D1FF31E9-ECDF-4F1D-B8BD-5B74C2A064AD}" srcId="{2D8EFF0D-9BCE-4F0F-AE96-15D4A063FEBD}" destId="{E29CDF84-43B9-410D-B313-F1BB9F521A43}" srcOrd="1" destOrd="0" parTransId="{CF6756D6-298A-4131-9EBB-9FB617926E59}" sibTransId="{29F9F21A-374D-48D3-9863-77D90A62D083}"/>
    <dgm:cxn modelId="{7109FCA2-B3D1-4362-87C1-3D4F3FDBFE71}" srcId="{2D8EFF0D-9BCE-4F0F-AE96-15D4A063FEBD}" destId="{CB5F6F64-71B1-4297-9292-5DF7716AC70A}" srcOrd="2" destOrd="0" parTransId="{AB9E908E-1637-43B7-94CD-278D1649F494}" sibTransId="{5DDF909B-40C9-4411-8534-DDD8828DDB35}"/>
    <dgm:cxn modelId="{83DAC074-DD09-4935-A399-8CA1ED182938}" type="presOf" srcId="{BA5A306D-A405-437B-A5E5-AF495A15ADF9}" destId="{AB81B8CA-6E43-4947-AC7A-21AF746A0250}" srcOrd="0" destOrd="0" presId="urn:microsoft.com/office/officeart/2005/8/layout/process4"/>
    <dgm:cxn modelId="{68F661DA-8628-4CF7-9004-DBA4C513B672}" type="presOf" srcId="{BE78B8C8-2248-482F-A9D9-C443F393D3AB}" destId="{12CCA748-571F-4BBE-8BF7-78B855875125}" srcOrd="0" destOrd="0" presId="urn:microsoft.com/office/officeart/2005/8/layout/process4"/>
    <dgm:cxn modelId="{867DD98F-2FF6-4E86-88EA-E1281BC6B431}" srcId="{2D8EFF0D-9BCE-4F0F-AE96-15D4A063FEBD}" destId="{DEB058C3-B5E5-4D42-98C0-0E05FC85EC56}" srcOrd="4" destOrd="0" parTransId="{49A355D4-DB10-4570-B6B2-C390867F204C}" sibTransId="{5067EF99-248E-451C-9BC8-A2A9CF00F13A}"/>
    <dgm:cxn modelId="{4B67A483-F955-4705-992B-694541B19188}" srcId="{2D8EFF0D-9BCE-4F0F-AE96-15D4A063FEBD}" destId="{43BD1125-AE76-4A24-A296-F2DED49F6FD5}" srcOrd="3" destOrd="0" parTransId="{E70B7879-AC35-4B88-95E2-3F43360C7C42}" sibTransId="{3DAE0844-0C6E-4CC5-8B0B-65AB905B1812}"/>
    <dgm:cxn modelId="{3AA9FE7A-2529-423F-9246-8EA1219E8EA3}" srcId="{2D8EFF0D-9BCE-4F0F-AE96-15D4A063FEBD}" destId="{BA5A306D-A405-437B-A5E5-AF495A15ADF9}" srcOrd="5" destOrd="0" parTransId="{08EAF747-243B-44B0-B73D-7ADDD830F8BA}" sibTransId="{26B8D261-B5D5-4A56-8DE6-7F91E15A4E45}"/>
    <dgm:cxn modelId="{C9DDD095-2591-4C45-AA0E-5D198ACADDCD}" type="presOf" srcId="{DEB058C3-B5E5-4D42-98C0-0E05FC85EC56}" destId="{C41C7B47-FFA2-46A6-8059-F595E9FAF1BD}" srcOrd="0" destOrd="0" presId="urn:microsoft.com/office/officeart/2005/8/layout/process4"/>
    <dgm:cxn modelId="{0C53B704-107C-4B2C-8C2F-39E950D43D60}" type="presOf" srcId="{43BD1125-AE76-4A24-A296-F2DED49F6FD5}" destId="{A86E9335-3A73-4705-AC5C-18C0FE8491FF}" srcOrd="0" destOrd="0" presId="urn:microsoft.com/office/officeart/2005/8/layout/process4"/>
    <dgm:cxn modelId="{B795EF75-92C3-4ED1-8C20-6C0CD15E723E}" type="presOf" srcId="{2D8EFF0D-9BCE-4F0F-AE96-15D4A063FEBD}" destId="{35D4689D-19E3-438D-8A73-E2D0C880F061}" srcOrd="0" destOrd="0" presId="urn:microsoft.com/office/officeart/2005/8/layout/process4"/>
    <dgm:cxn modelId="{B2614A9F-3BF7-4CF9-91B3-BA23E695D837}" type="presOf" srcId="{CB5F6F64-71B1-4297-9292-5DF7716AC70A}" destId="{80A30D57-0780-46D7-8281-34D5766060BD}" srcOrd="0" destOrd="0" presId="urn:microsoft.com/office/officeart/2005/8/layout/process4"/>
    <dgm:cxn modelId="{B1BC8CC8-6106-446E-B6AF-9AE5AD387BA8}" type="presParOf" srcId="{35D4689D-19E3-438D-8A73-E2D0C880F061}" destId="{3AAEE356-6378-4F0A-BFEF-DB16B0A62DA7}" srcOrd="0" destOrd="0" presId="urn:microsoft.com/office/officeart/2005/8/layout/process4"/>
    <dgm:cxn modelId="{823661F5-BBEA-44AF-94E5-3E8B02C4C427}" type="presParOf" srcId="{3AAEE356-6378-4F0A-BFEF-DB16B0A62DA7}" destId="{AB81B8CA-6E43-4947-AC7A-21AF746A0250}" srcOrd="0" destOrd="0" presId="urn:microsoft.com/office/officeart/2005/8/layout/process4"/>
    <dgm:cxn modelId="{966ADA55-190E-4494-BAD3-1A8B8480A757}" type="presParOf" srcId="{35D4689D-19E3-438D-8A73-E2D0C880F061}" destId="{751FD718-156D-4032-838C-6AD7ECF6B0F1}" srcOrd="1" destOrd="0" presId="urn:microsoft.com/office/officeart/2005/8/layout/process4"/>
    <dgm:cxn modelId="{B66A583A-D493-48E7-A4FC-4E31D5799F68}" type="presParOf" srcId="{35D4689D-19E3-438D-8A73-E2D0C880F061}" destId="{424EECA0-E7A7-4E80-9AAE-02DA319884C6}" srcOrd="2" destOrd="0" presId="urn:microsoft.com/office/officeart/2005/8/layout/process4"/>
    <dgm:cxn modelId="{722CE5BB-1DCA-4776-AD5A-EB86407574D7}" type="presParOf" srcId="{424EECA0-E7A7-4E80-9AAE-02DA319884C6}" destId="{C41C7B47-FFA2-46A6-8059-F595E9FAF1BD}" srcOrd="0" destOrd="0" presId="urn:microsoft.com/office/officeart/2005/8/layout/process4"/>
    <dgm:cxn modelId="{E54E543B-56F4-4CE2-89E4-86E61A7CD3C2}" type="presParOf" srcId="{35D4689D-19E3-438D-8A73-E2D0C880F061}" destId="{C4158ACE-6CCF-44A7-9D41-A4857595C139}" srcOrd="3" destOrd="0" presId="urn:microsoft.com/office/officeart/2005/8/layout/process4"/>
    <dgm:cxn modelId="{5ACCB31B-0AA8-485A-9E55-686DC74F1512}" type="presParOf" srcId="{35D4689D-19E3-438D-8A73-E2D0C880F061}" destId="{339B78D8-AB9D-4925-8249-A409047E95DE}" srcOrd="4" destOrd="0" presId="urn:microsoft.com/office/officeart/2005/8/layout/process4"/>
    <dgm:cxn modelId="{8AD96D13-B03E-45E2-A968-697521086D34}" type="presParOf" srcId="{339B78D8-AB9D-4925-8249-A409047E95DE}" destId="{A86E9335-3A73-4705-AC5C-18C0FE8491FF}" srcOrd="0" destOrd="0" presId="urn:microsoft.com/office/officeart/2005/8/layout/process4"/>
    <dgm:cxn modelId="{0A15CAB9-7F9C-4EE0-B520-370F7932DB7E}" type="presParOf" srcId="{35D4689D-19E3-438D-8A73-E2D0C880F061}" destId="{DDBC0F77-7E2A-41F9-A54C-A59E266EA679}" srcOrd="5" destOrd="0" presId="urn:microsoft.com/office/officeart/2005/8/layout/process4"/>
    <dgm:cxn modelId="{C137711E-1A7C-4E74-A5FD-9ABBF3A1E7EA}" type="presParOf" srcId="{35D4689D-19E3-438D-8A73-E2D0C880F061}" destId="{09F500A4-AFB4-4A86-B571-4A81CD901B38}" srcOrd="6" destOrd="0" presId="urn:microsoft.com/office/officeart/2005/8/layout/process4"/>
    <dgm:cxn modelId="{8B991170-D78E-4FA6-AFC4-AB883253D565}" type="presParOf" srcId="{09F500A4-AFB4-4A86-B571-4A81CD901B38}" destId="{80A30D57-0780-46D7-8281-34D5766060BD}" srcOrd="0" destOrd="0" presId="urn:microsoft.com/office/officeart/2005/8/layout/process4"/>
    <dgm:cxn modelId="{48214568-2C18-4E2C-A867-F827BA3E7AB3}" type="presParOf" srcId="{35D4689D-19E3-438D-8A73-E2D0C880F061}" destId="{8DC4A062-EA86-47B5-8348-012E853656C5}" srcOrd="7" destOrd="0" presId="urn:microsoft.com/office/officeart/2005/8/layout/process4"/>
    <dgm:cxn modelId="{F9976DFA-0703-4AA7-8145-6BA82CC99102}" type="presParOf" srcId="{35D4689D-19E3-438D-8A73-E2D0C880F061}" destId="{56B3BC4F-FA69-4099-ADC8-2C0EC9D085E5}" srcOrd="8" destOrd="0" presId="urn:microsoft.com/office/officeart/2005/8/layout/process4"/>
    <dgm:cxn modelId="{1C656BF4-DA6D-49C2-A7D2-798C31BA5246}" type="presParOf" srcId="{56B3BC4F-FA69-4099-ADC8-2C0EC9D085E5}" destId="{67CC2244-C506-42EE-B8DF-DE7452876498}" srcOrd="0" destOrd="0" presId="urn:microsoft.com/office/officeart/2005/8/layout/process4"/>
    <dgm:cxn modelId="{B2F9F7B1-47A0-48C3-BA8C-7DE7AD53FEA1}" type="presParOf" srcId="{35D4689D-19E3-438D-8A73-E2D0C880F061}" destId="{0C3D710A-2643-4648-A9C8-FA4AC9018F9D}" srcOrd="9" destOrd="0" presId="urn:microsoft.com/office/officeart/2005/8/layout/process4"/>
    <dgm:cxn modelId="{825B5BA6-735C-46B9-93BE-A37114296BC9}" type="presParOf" srcId="{35D4689D-19E3-438D-8A73-E2D0C880F061}" destId="{5955A0A2-F43E-4CAB-AD5F-0766B95703FB}" srcOrd="10" destOrd="0" presId="urn:microsoft.com/office/officeart/2005/8/layout/process4"/>
    <dgm:cxn modelId="{F26037B0-C89A-43B8-ADBE-30BF1C3A8196}" type="presParOf" srcId="{5955A0A2-F43E-4CAB-AD5F-0766B95703FB}" destId="{12CCA748-571F-4BBE-8BF7-78B855875125}"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33109A-6ADC-4922-A226-3FC9E664F504}" type="doc">
      <dgm:prSet loTypeId="urn:microsoft.com/office/officeart/2005/8/layout/orgChart1" loCatId="hierarchy" qsTypeId="urn:microsoft.com/office/officeart/2005/8/quickstyle/3d2" qsCatId="3D" csTypeId="urn:microsoft.com/office/officeart/2005/8/colors/accent2_2" csCatId="accent2" phldr="1"/>
      <dgm:spPr/>
      <dgm:t>
        <a:bodyPr/>
        <a:lstStyle/>
        <a:p>
          <a:endParaRPr lang="en-CA"/>
        </a:p>
      </dgm:t>
    </dgm:pt>
    <dgm:pt modelId="{D0DC7491-A183-409F-A5C0-494AA285D8FA}">
      <dgm:prSet phldrT="[Text]"/>
      <dgm:spPr/>
      <dgm:t>
        <a:bodyPr/>
        <a:lstStyle/>
        <a:p>
          <a:r>
            <a:rPr lang="en-CA" dirty="0"/>
            <a:t>Regression analysis is done through following two methods:</a:t>
          </a:r>
        </a:p>
      </dgm:t>
    </dgm:pt>
    <dgm:pt modelId="{984FA7D5-6B97-4031-8181-EE5AB616EE30}" type="parTrans" cxnId="{0FFC8480-D00E-48B1-91C4-C2061CBB510F}">
      <dgm:prSet/>
      <dgm:spPr/>
      <dgm:t>
        <a:bodyPr/>
        <a:lstStyle/>
        <a:p>
          <a:endParaRPr lang="en-CA"/>
        </a:p>
      </dgm:t>
    </dgm:pt>
    <dgm:pt modelId="{5D82217C-8BDF-43E3-A4A7-A3DCD7FF8426}" type="sibTrans" cxnId="{0FFC8480-D00E-48B1-91C4-C2061CBB510F}">
      <dgm:prSet/>
      <dgm:spPr/>
      <dgm:t>
        <a:bodyPr/>
        <a:lstStyle/>
        <a:p>
          <a:endParaRPr lang="en-CA"/>
        </a:p>
      </dgm:t>
    </dgm:pt>
    <dgm:pt modelId="{56082E13-90A2-48A3-AE8D-3C9A89C8F90C}">
      <dgm:prSet phldrT="[Text]"/>
      <dgm:spPr/>
      <dgm:t>
        <a:bodyPr/>
        <a:lstStyle/>
        <a:p>
          <a:r>
            <a:rPr lang="en-CA"/>
            <a:t>Prediction</a:t>
          </a:r>
        </a:p>
      </dgm:t>
    </dgm:pt>
    <dgm:pt modelId="{AD6F8143-2B31-4FD8-B39D-20520FFAD1DC}" type="parTrans" cxnId="{D5B566AF-0751-481A-B63A-B9943871128F}">
      <dgm:prSet/>
      <dgm:spPr/>
      <dgm:t>
        <a:bodyPr/>
        <a:lstStyle/>
        <a:p>
          <a:endParaRPr lang="en-CA"/>
        </a:p>
      </dgm:t>
    </dgm:pt>
    <dgm:pt modelId="{56BDD90C-883E-4D4A-8902-8B928FF3742E}" type="sibTrans" cxnId="{D5B566AF-0751-481A-B63A-B9943871128F}">
      <dgm:prSet/>
      <dgm:spPr/>
      <dgm:t>
        <a:bodyPr/>
        <a:lstStyle/>
        <a:p>
          <a:endParaRPr lang="en-CA"/>
        </a:p>
      </dgm:t>
    </dgm:pt>
    <dgm:pt modelId="{5DA769FC-367E-444E-8517-567BC3C3F29A}">
      <dgm:prSet phldrT="[Text]"/>
      <dgm:spPr/>
      <dgm:t>
        <a:bodyPr/>
        <a:lstStyle/>
        <a:p>
          <a:r>
            <a:rPr lang="en-CA"/>
            <a:t>Fill Missing Value</a:t>
          </a:r>
        </a:p>
      </dgm:t>
    </dgm:pt>
    <dgm:pt modelId="{7BB6A3C9-38BC-4C41-8FD0-70DBB33CF9C6}" type="parTrans" cxnId="{58FCA504-31F5-448A-8EF7-2A823EB4E6F7}">
      <dgm:prSet/>
      <dgm:spPr/>
      <dgm:t>
        <a:bodyPr/>
        <a:lstStyle/>
        <a:p>
          <a:endParaRPr lang="en-CA"/>
        </a:p>
      </dgm:t>
    </dgm:pt>
    <dgm:pt modelId="{C54590B6-34BC-4E02-BBD7-F34EFD3A2D72}" type="sibTrans" cxnId="{58FCA504-31F5-448A-8EF7-2A823EB4E6F7}">
      <dgm:prSet/>
      <dgm:spPr/>
      <dgm:t>
        <a:bodyPr/>
        <a:lstStyle/>
        <a:p>
          <a:endParaRPr lang="en-CA"/>
        </a:p>
      </dgm:t>
    </dgm:pt>
    <dgm:pt modelId="{EDB17963-0D44-4734-995A-AFFD7E60F574}" type="pres">
      <dgm:prSet presAssocID="{EE33109A-6ADC-4922-A226-3FC9E664F504}" presName="hierChild1" presStyleCnt="0">
        <dgm:presLayoutVars>
          <dgm:orgChart val="1"/>
          <dgm:chPref val="1"/>
          <dgm:dir/>
          <dgm:animOne val="branch"/>
          <dgm:animLvl val="lvl"/>
          <dgm:resizeHandles/>
        </dgm:presLayoutVars>
      </dgm:prSet>
      <dgm:spPr/>
      <dgm:t>
        <a:bodyPr/>
        <a:lstStyle/>
        <a:p>
          <a:endParaRPr lang="en-CA"/>
        </a:p>
      </dgm:t>
    </dgm:pt>
    <dgm:pt modelId="{E80D5EF1-13A9-4E4B-987B-7054A1F034D8}" type="pres">
      <dgm:prSet presAssocID="{D0DC7491-A183-409F-A5C0-494AA285D8FA}" presName="hierRoot1" presStyleCnt="0">
        <dgm:presLayoutVars>
          <dgm:hierBranch val="init"/>
        </dgm:presLayoutVars>
      </dgm:prSet>
      <dgm:spPr/>
    </dgm:pt>
    <dgm:pt modelId="{80076F53-FDA9-414F-90D5-C5EB1DD33DAC}" type="pres">
      <dgm:prSet presAssocID="{D0DC7491-A183-409F-A5C0-494AA285D8FA}" presName="rootComposite1" presStyleCnt="0"/>
      <dgm:spPr/>
    </dgm:pt>
    <dgm:pt modelId="{2BF029B6-C2FA-448F-B53F-BC53EC8E2956}" type="pres">
      <dgm:prSet presAssocID="{D0DC7491-A183-409F-A5C0-494AA285D8FA}" presName="rootText1" presStyleLbl="node0" presStyleIdx="0" presStyleCnt="1" custScaleX="294540">
        <dgm:presLayoutVars>
          <dgm:chPref val="3"/>
        </dgm:presLayoutVars>
      </dgm:prSet>
      <dgm:spPr/>
      <dgm:t>
        <a:bodyPr/>
        <a:lstStyle/>
        <a:p>
          <a:endParaRPr lang="en-CA"/>
        </a:p>
      </dgm:t>
    </dgm:pt>
    <dgm:pt modelId="{7552ADEF-3EFE-432C-9133-3A004B277AA5}" type="pres">
      <dgm:prSet presAssocID="{D0DC7491-A183-409F-A5C0-494AA285D8FA}" presName="rootConnector1" presStyleLbl="node1" presStyleIdx="0" presStyleCnt="0"/>
      <dgm:spPr/>
      <dgm:t>
        <a:bodyPr/>
        <a:lstStyle/>
        <a:p>
          <a:endParaRPr lang="en-CA"/>
        </a:p>
      </dgm:t>
    </dgm:pt>
    <dgm:pt modelId="{91C6A2B9-47B5-45CC-88BC-D65A56014CD6}" type="pres">
      <dgm:prSet presAssocID="{D0DC7491-A183-409F-A5C0-494AA285D8FA}" presName="hierChild2" presStyleCnt="0"/>
      <dgm:spPr/>
    </dgm:pt>
    <dgm:pt modelId="{8A3EEE21-A7C1-4E72-91E8-34F433852BEC}" type="pres">
      <dgm:prSet presAssocID="{AD6F8143-2B31-4FD8-B39D-20520FFAD1DC}" presName="Name37" presStyleLbl="parChTrans1D2" presStyleIdx="0" presStyleCnt="2"/>
      <dgm:spPr/>
      <dgm:t>
        <a:bodyPr/>
        <a:lstStyle/>
        <a:p>
          <a:endParaRPr lang="en-CA"/>
        </a:p>
      </dgm:t>
    </dgm:pt>
    <dgm:pt modelId="{7C80FF65-198E-4D6E-83A6-C51BF1BF2CC5}" type="pres">
      <dgm:prSet presAssocID="{56082E13-90A2-48A3-AE8D-3C9A89C8F90C}" presName="hierRoot2" presStyleCnt="0">
        <dgm:presLayoutVars>
          <dgm:hierBranch val="init"/>
        </dgm:presLayoutVars>
      </dgm:prSet>
      <dgm:spPr/>
    </dgm:pt>
    <dgm:pt modelId="{E1BC1B24-D97F-4489-A294-53297D47675E}" type="pres">
      <dgm:prSet presAssocID="{56082E13-90A2-48A3-AE8D-3C9A89C8F90C}" presName="rootComposite" presStyleCnt="0"/>
      <dgm:spPr/>
    </dgm:pt>
    <dgm:pt modelId="{AFCF2AEE-AA13-4164-A553-1F3B34451091}" type="pres">
      <dgm:prSet presAssocID="{56082E13-90A2-48A3-AE8D-3C9A89C8F90C}" presName="rootText" presStyleLbl="node2" presStyleIdx="0" presStyleCnt="2" custScaleX="172012">
        <dgm:presLayoutVars>
          <dgm:chPref val="3"/>
        </dgm:presLayoutVars>
      </dgm:prSet>
      <dgm:spPr/>
      <dgm:t>
        <a:bodyPr/>
        <a:lstStyle/>
        <a:p>
          <a:endParaRPr lang="en-CA"/>
        </a:p>
      </dgm:t>
    </dgm:pt>
    <dgm:pt modelId="{4C175E58-BFFD-4233-99F0-7271D9145B3A}" type="pres">
      <dgm:prSet presAssocID="{56082E13-90A2-48A3-AE8D-3C9A89C8F90C}" presName="rootConnector" presStyleLbl="node2" presStyleIdx="0" presStyleCnt="2"/>
      <dgm:spPr/>
      <dgm:t>
        <a:bodyPr/>
        <a:lstStyle/>
        <a:p>
          <a:endParaRPr lang="en-CA"/>
        </a:p>
      </dgm:t>
    </dgm:pt>
    <dgm:pt modelId="{9E68F13D-122F-4383-84AB-1BB4C615556B}" type="pres">
      <dgm:prSet presAssocID="{56082E13-90A2-48A3-AE8D-3C9A89C8F90C}" presName="hierChild4" presStyleCnt="0"/>
      <dgm:spPr/>
    </dgm:pt>
    <dgm:pt modelId="{9FAB0B73-420F-4983-BD3D-CDACA6A1FACF}" type="pres">
      <dgm:prSet presAssocID="{56082E13-90A2-48A3-AE8D-3C9A89C8F90C}" presName="hierChild5" presStyleCnt="0"/>
      <dgm:spPr/>
    </dgm:pt>
    <dgm:pt modelId="{05F87225-9683-47A3-AC2F-13537938E61B}" type="pres">
      <dgm:prSet presAssocID="{7BB6A3C9-38BC-4C41-8FD0-70DBB33CF9C6}" presName="Name37" presStyleLbl="parChTrans1D2" presStyleIdx="1" presStyleCnt="2"/>
      <dgm:spPr/>
      <dgm:t>
        <a:bodyPr/>
        <a:lstStyle/>
        <a:p>
          <a:endParaRPr lang="en-CA"/>
        </a:p>
      </dgm:t>
    </dgm:pt>
    <dgm:pt modelId="{F95EBA9D-C16C-4C06-ADDC-04A89095A1E6}" type="pres">
      <dgm:prSet presAssocID="{5DA769FC-367E-444E-8517-567BC3C3F29A}" presName="hierRoot2" presStyleCnt="0">
        <dgm:presLayoutVars>
          <dgm:hierBranch val="init"/>
        </dgm:presLayoutVars>
      </dgm:prSet>
      <dgm:spPr/>
    </dgm:pt>
    <dgm:pt modelId="{48131C5B-FB50-4D7E-A8D6-C2E6862D232E}" type="pres">
      <dgm:prSet presAssocID="{5DA769FC-367E-444E-8517-567BC3C3F29A}" presName="rootComposite" presStyleCnt="0"/>
      <dgm:spPr/>
    </dgm:pt>
    <dgm:pt modelId="{0A20C181-1BED-43DC-BF36-96F56920AA23}" type="pres">
      <dgm:prSet presAssocID="{5DA769FC-367E-444E-8517-567BC3C3F29A}" presName="rootText" presStyleLbl="node2" presStyleIdx="1" presStyleCnt="2" custScaleX="173676">
        <dgm:presLayoutVars>
          <dgm:chPref val="3"/>
        </dgm:presLayoutVars>
      </dgm:prSet>
      <dgm:spPr/>
      <dgm:t>
        <a:bodyPr/>
        <a:lstStyle/>
        <a:p>
          <a:endParaRPr lang="en-CA"/>
        </a:p>
      </dgm:t>
    </dgm:pt>
    <dgm:pt modelId="{C1D9BA68-9B72-42AF-A96D-A3FD97FC7D83}" type="pres">
      <dgm:prSet presAssocID="{5DA769FC-367E-444E-8517-567BC3C3F29A}" presName="rootConnector" presStyleLbl="node2" presStyleIdx="1" presStyleCnt="2"/>
      <dgm:spPr/>
      <dgm:t>
        <a:bodyPr/>
        <a:lstStyle/>
        <a:p>
          <a:endParaRPr lang="en-CA"/>
        </a:p>
      </dgm:t>
    </dgm:pt>
    <dgm:pt modelId="{472B2B61-57E8-49BC-A9E9-8D37BDFB5870}" type="pres">
      <dgm:prSet presAssocID="{5DA769FC-367E-444E-8517-567BC3C3F29A}" presName="hierChild4" presStyleCnt="0"/>
      <dgm:spPr/>
    </dgm:pt>
    <dgm:pt modelId="{6C89299E-5E97-4CD2-9761-C1F2EC1A3015}" type="pres">
      <dgm:prSet presAssocID="{5DA769FC-367E-444E-8517-567BC3C3F29A}" presName="hierChild5" presStyleCnt="0"/>
      <dgm:spPr/>
    </dgm:pt>
    <dgm:pt modelId="{DDEEE2CB-1ED7-40F7-9C79-C77008637466}" type="pres">
      <dgm:prSet presAssocID="{D0DC7491-A183-409F-A5C0-494AA285D8FA}" presName="hierChild3" presStyleCnt="0"/>
      <dgm:spPr/>
    </dgm:pt>
  </dgm:ptLst>
  <dgm:cxnLst>
    <dgm:cxn modelId="{B79A226E-68FB-4426-821E-2E16DB9BD915}" type="presOf" srcId="{7BB6A3C9-38BC-4C41-8FD0-70DBB33CF9C6}" destId="{05F87225-9683-47A3-AC2F-13537938E61B}" srcOrd="0" destOrd="0" presId="urn:microsoft.com/office/officeart/2005/8/layout/orgChart1"/>
    <dgm:cxn modelId="{66E895A9-7408-428E-902E-C14B1F901C8B}" type="presOf" srcId="{AD6F8143-2B31-4FD8-B39D-20520FFAD1DC}" destId="{8A3EEE21-A7C1-4E72-91E8-34F433852BEC}" srcOrd="0" destOrd="0" presId="urn:microsoft.com/office/officeart/2005/8/layout/orgChart1"/>
    <dgm:cxn modelId="{7F28EC15-592F-4024-B429-EAC8F1357C48}" type="presOf" srcId="{56082E13-90A2-48A3-AE8D-3C9A89C8F90C}" destId="{AFCF2AEE-AA13-4164-A553-1F3B34451091}" srcOrd="0" destOrd="0" presId="urn:microsoft.com/office/officeart/2005/8/layout/orgChart1"/>
    <dgm:cxn modelId="{58FCA504-31F5-448A-8EF7-2A823EB4E6F7}" srcId="{D0DC7491-A183-409F-A5C0-494AA285D8FA}" destId="{5DA769FC-367E-444E-8517-567BC3C3F29A}" srcOrd="1" destOrd="0" parTransId="{7BB6A3C9-38BC-4C41-8FD0-70DBB33CF9C6}" sibTransId="{C54590B6-34BC-4E02-BBD7-F34EFD3A2D72}"/>
    <dgm:cxn modelId="{897BB5EB-231B-407E-8B3F-7490083A5383}" type="presOf" srcId="{5DA769FC-367E-444E-8517-567BC3C3F29A}" destId="{C1D9BA68-9B72-42AF-A96D-A3FD97FC7D83}" srcOrd="1" destOrd="0" presId="urn:microsoft.com/office/officeart/2005/8/layout/orgChart1"/>
    <dgm:cxn modelId="{7900FB52-F3F9-4652-A2C4-92C8DE929E8D}" type="presOf" srcId="{56082E13-90A2-48A3-AE8D-3C9A89C8F90C}" destId="{4C175E58-BFFD-4233-99F0-7271D9145B3A}" srcOrd="1" destOrd="0" presId="urn:microsoft.com/office/officeart/2005/8/layout/orgChart1"/>
    <dgm:cxn modelId="{9C775AE2-7FE7-4043-9FFB-F2C542C27857}" type="presOf" srcId="{5DA769FC-367E-444E-8517-567BC3C3F29A}" destId="{0A20C181-1BED-43DC-BF36-96F56920AA23}" srcOrd="0" destOrd="0" presId="urn:microsoft.com/office/officeart/2005/8/layout/orgChart1"/>
    <dgm:cxn modelId="{693356DD-66BD-41E3-BFDB-3817353D8327}" type="presOf" srcId="{EE33109A-6ADC-4922-A226-3FC9E664F504}" destId="{EDB17963-0D44-4734-995A-AFFD7E60F574}" srcOrd="0" destOrd="0" presId="urn:microsoft.com/office/officeart/2005/8/layout/orgChart1"/>
    <dgm:cxn modelId="{D5B566AF-0751-481A-B63A-B9943871128F}" srcId="{D0DC7491-A183-409F-A5C0-494AA285D8FA}" destId="{56082E13-90A2-48A3-AE8D-3C9A89C8F90C}" srcOrd="0" destOrd="0" parTransId="{AD6F8143-2B31-4FD8-B39D-20520FFAD1DC}" sibTransId="{56BDD90C-883E-4D4A-8902-8B928FF3742E}"/>
    <dgm:cxn modelId="{0FFC8480-D00E-48B1-91C4-C2061CBB510F}" srcId="{EE33109A-6ADC-4922-A226-3FC9E664F504}" destId="{D0DC7491-A183-409F-A5C0-494AA285D8FA}" srcOrd="0" destOrd="0" parTransId="{984FA7D5-6B97-4031-8181-EE5AB616EE30}" sibTransId="{5D82217C-8BDF-43E3-A4A7-A3DCD7FF8426}"/>
    <dgm:cxn modelId="{64C4116A-5A8E-451D-A678-21E19F7C1890}" type="presOf" srcId="{D0DC7491-A183-409F-A5C0-494AA285D8FA}" destId="{7552ADEF-3EFE-432C-9133-3A004B277AA5}" srcOrd="1" destOrd="0" presId="urn:microsoft.com/office/officeart/2005/8/layout/orgChart1"/>
    <dgm:cxn modelId="{E8FD06C3-BF3D-4211-998D-D922F6905E2E}" type="presOf" srcId="{D0DC7491-A183-409F-A5C0-494AA285D8FA}" destId="{2BF029B6-C2FA-448F-B53F-BC53EC8E2956}" srcOrd="0" destOrd="0" presId="urn:microsoft.com/office/officeart/2005/8/layout/orgChart1"/>
    <dgm:cxn modelId="{71EA782D-06E4-41BB-8E20-E63455AF5E60}" type="presParOf" srcId="{EDB17963-0D44-4734-995A-AFFD7E60F574}" destId="{E80D5EF1-13A9-4E4B-987B-7054A1F034D8}" srcOrd="0" destOrd="0" presId="urn:microsoft.com/office/officeart/2005/8/layout/orgChart1"/>
    <dgm:cxn modelId="{8EFBD769-A8BC-4966-9880-A3B8877F39C0}" type="presParOf" srcId="{E80D5EF1-13A9-4E4B-987B-7054A1F034D8}" destId="{80076F53-FDA9-414F-90D5-C5EB1DD33DAC}" srcOrd="0" destOrd="0" presId="urn:microsoft.com/office/officeart/2005/8/layout/orgChart1"/>
    <dgm:cxn modelId="{2FF3733A-E306-4597-9F33-DFD4196EA89F}" type="presParOf" srcId="{80076F53-FDA9-414F-90D5-C5EB1DD33DAC}" destId="{2BF029B6-C2FA-448F-B53F-BC53EC8E2956}" srcOrd="0" destOrd="0" presId="urn:microsoft.com/office/officeart/2005/8/layout/orgChart1"/>
    <dgm:cxn modelId="{A1FD43EB-D61F-47B2-8BFA-346AA81A8B28}" type="presParOf" srcId="{80076F53-FDA9-414F-90D5-C5EB1DD33DAC}" destId="{7552ADEF-3EFE-432C-9133-3A004B277AA5}" srcOrd="1" destOrd="0" presId="urn:microsoft.com/office/officeart/2005/8/layout/orgChart1"/>
    <dgm:cxn modelId="{885857E7-5F1E-4C37-8B80-CCF5ED3D9299}" type="presParOf" srcId="{E80D5EF1-13A9-4E4B-987B-7054A1F034D8}" destId="{91C6A2B9-47B5-45CC-88BC-D65A56014CD6}" srcOrd="1" destOrd="0" presId="urn:microsoft.com/office/officeart/2005/8/layout/orgChart1"/>
    <dgm:cxn modelId="{3B79A8E7-44B1-4FB7-AC28-829783FB25AA}" type="presParOf" srcId="{91C6A2B9-47B5-45CC-88BC-D65A56014CD6}" destId="{8A3EEE21-A7C1-4E72-91E8-34F433852BEC}" srcOrd="0" destOrd="0" presId="urn:microsoft.com/office/officeart/2005/8/layout/orgChart1"/>
    <dgm:cxn modelId="{8454E059-7129-4C6D-A694-92274DB985C1}" type="presParOf" srcId="{91C6A2B9-47B5-45CC-88BC-D65A56014CD6}" destId="{7C80FF65-198E-4D6E-83A6-C51BF1BF2CC5}" srcOrd="1" destOrd="0" presId="urn:microsoft.com/office/officeart/2005/8/layout/orgChart1"/>
    <dgm:cxn modelId="{7B6B6704-ABDE-4C81-80CC-3867C16CB85D}" type="presParOf" srcId="{7C80FF65-198E-4D6E-83A6-C51BF1BF2CC5}" destId="{E1BC1B24-D97F-4489-A294-53297D47675E}" srcOrd="0" destOrd="0" presId="urn:microsoft.com/office/officeart/2005/8/layout/orgChart1"/>
    <dgm:cxn modelId="{862CF35E-FC37-4B20-9CA1-939450501FC0}" type="presParOf" srcId="{E1BC1B24-D97F-4489-A294-53297D47675E}" destId="{AFCF2AEE-AA13-4164-A553-1F3B34451091}" srcOrd="0" destOrd="0" presId="urn:microsoft.com/office/officeart/2005/8/layout/orgChart1"/>
    <dgm:cxn modelId="{2A3A1A29-B517-4E04-ABAC-9FBA890E2FBC}" type="presParOf" srcId="{E1BC1B24-D97F-4489-A294-53297D47675E}" destId="{4C175E58-BFFD-4233-99F0-7271D9145B3A}" srcOrd="1" destOrd="0" presId="urn:microsoft.com/office/officeart/2005/8/layout/orgChart1"/>
    <dgm:cxn modelId="{D328CBC0-6C36-4D22-85C4-1AB5D5C605D8}" type="presParOf" srcId="{7C80FF65-198E-4D6E-83A6-C51BF1BF2CC5}" destId="{9E68F13D-122F-4383-84AB-1BB4C615556B}" srcOrd="1" destOrd="0" presId="urn:microsoft.com/office/officeart/2005/8/layout/orgChart1"/>
    <dgm:cxn modelId="{D497DCFD-8C82-44F8-BDE8-534380E33657}" type="presParOf" srcId="{7C80FF65-198E-4D6E-83A6-C51BF1BF2CC5}" destId="{9FAB0B73-420F-4983-BD3D-CDACA6A1FACF}" srcOrd="2" destOrd="0" presId="urn:microsoft.com/office/officeart/2005/8/layout/orgChart1"/>
    <dgm:cxn modelId="{F907E80D-C05B-4871-B51F-BB24E097527D}" type="presParOf" srcId="{91C6A2B9-47B5-45CC-88BC-D65A56014CD6}" destId="{05F87225-9683-47A3-AC2F-13537938E61B}" srcOrd="2" destOrd="0" presId="urn:microsoft.com/office/officeart/2005/8/layout/orgChart1"/>
    <dgm:cxn modelId="{561E9409-55F9-46F7-9491-26BD6A67A8BA}" type="presParOf" srcId="{91C6A2B9-47B5-45CC-88BC-D65A56014CD6}" destId="{F95EBA9D-C16C-4C06-ADDC-04A89095A1E6}" srcOrd="3" destOrd="0" presId="urn:microsoft.com/office/officeart/2005/8/layout/orgChart1"/>
    <dgm:cxn modelId="{7CCF4A38-F343-49D9-81A9-EF3715B10887}" type="presParOf" srcId="{F95EBA9D-C16C-4C06-ADDC-04A89095A1E6}" destId="{48131C5B-FB50-4D7E-A8D6-C2E6862D232E}" srcOrd="0" destOrd="0" presId="urn:microsoft.com/office/officeart/2005/8/layout/orgChart1"/>
    <dgm:cxn modelId="{00420A1A-8454-4E90-9545-6042938C5392}" type="presParOf" srcId="{48131C5B-FB50-4D7E-A8D6-C2E6862D232E}" destId="{0A20C181-1BED-43DC-BF36-96F56920AA23}" srcOrd="0" destOrd="0" presId="urn:microsoft.com/office/officeart/2005/8/layout/orgChart1"/>
    <dgm:cxn modelId="{E2C9E852-0A5B-4D39-B02B-7B493471EB94}" type="presParOf" srcId="{48131C5B-FB50-4D7E-A8D6-C2E6862D232E}" destId="{C1D9BA68-9B72-42AF-A96D-A3FD97FC7D83}" srcOrd="1" destOrd="0" presId="urn:microsoft.com/office/officeart/2005/8/layout/orgChart1"/>
    <dgm:cxn modelId="{41A43425-47D6-440C-ABCC-384FF68FD5F1}" type="presParOf" srcId="{F95EBA9D-C16C-4C06-ADDC-04A89095A1E6}" destId="{472B2B61-57E8-49BC-A9E9-8D37BDFB5870}" srcOrd="1" destOrd="0" presId="urn:microsoft.com/office/officeart/2005/8/layout/orgChart1"/>
    <dgm:cxn modelId="{2D4203AB-9F7E-47DB-B986-A7993BA57825}" type="presParOf" srcId="{F95EBA9D-C16C-4C06-ADDC-04A89095A1E6}" destId="{6C89299E-5E97-4CD2-9761-C1F2EC1A3015}" srcOrd="2" destOrd="0" presId="urn:microsoft.com/office/officeart/2005/8/layout/orgChart1"/>
    <dgm:cxn modelId="{CAF9F26A-295D-4D3F-A7D6-CDB2163E9045}" type="presParOf" srcId="{E80D5EF1-13A9-4E4B-987B-7054A1F034D8}" destId="{DDEEE2CB-1ED7-40F7-9C79-C77008637466}"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81B8CA-6E43-4947-AC7A-21AF746A0250}">
      <dsp:nvSpPr>
        <dsp:cNvPr id="0" name=""/>
        <dsp:cNvSpPr/>
      </dsp:nvSpPr>
      <dsp:spPr>
        <a:xfrm>
          <a:off x="0" y="4572685"/>
          <a:ext cx="9144000" cy="654694"/>
        </a:xfrm>
        <a:prstGeom prst="rect">
          <a:avLst/>
        </a:prstGeom>
        <a:gradFill rotWithShape="0">
          <a:gsLst>
            <a:gs pos="0">
              <a:schemeClr val="dk2">
                <a:hueOff val="0"/>
                <a:satOff val="0"/>
                <a:lumOff val="0"/>
                <a:alphaOff val="0"/>
                <a:tint val="70000"/>
                <a:satMod val="180000"/>
              </a:schemeClr>
            </a:gs>
            <a:gs pos="62000">
              <a:schemeClr val="dk2">
                <a:hueOff val="0"/>
                <a:satOff val="0"/>
                <a:lumOff val="0"/>
                <a:alphaOff val="0"/>
                <a:tint val="30000"/>
                <a:satMod val="180000"/>
              </a:schemeClr>
            </a:gs>
            <a:gs pos="100000">
              <a:schemeClr val="dk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Validating the results</a:t>
          </a:r>
        </a:p>
      </dsp:txBody>
      <dsp:txXfrm>
        <a:off x="0" y="4572685"/>
        <a:ext cx="9144000" cy="654694"/>
      </dsp:txXfrm>
    </dsp:sp>
    <dsp:sp modelId="{C41C7B47-FFA2-46A6-8059-F595E9FAF1BD}">
      <dsp:nvSpPr>
        <dsp:cNvPr id="0" name=""/>
        <dsp:cNvSpPr/>
      </dsp:nvSpPr>
      <dsp:spPr>
        <a:xfrm rot="10800000">
          <a:off x="0" y="3509806"/>
          <a:ext cx="9144000" cy="1069169"/>
        </a:xfrm>
        <a:prstGeom prst="upArrowCallout">
          <a:avLst/>
        </a:prstGeom>
        <a:gradFill rotWithShape="0">
          <a:gsLst>
            <a:gs pos="0">
              <a:schemeClr val="dk2">
                <a:hueOff val="0"/>
                <a:satOff val="0"/>
                <a:lumOff val="0"/>
                <a:alphaOff val="0"/>
                <a:tint val="70000"/>
                <a:satMod val="180000"/>
              </a:schemeClr>
            </a:gs>
            <a:gs pos="62000">
              <a:schemeClr val="dk2">
                <a:hueOff val="0"/>
                <a:satOff val="0"/>
                <a:lumOff val="0"/>
                <a:alphaOff val="0"/>
                <a:tint val="30000"/>
                <a:satMod val="180000"/>
              </a:schemeClr>
            </a:gs>
            <a:gs pos="100000">
              <a:schemeClr val="dk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Regression analysis of the unknown sample with the class identified to predict it's concentration</a:t>
          </a:r>
        </a:p>
      </dsp:txBody>
      <dsp:txXfrm rot="10800000">
        <a:off x="0" y="3509806"/>
        <a:ext cx="9144000" cy="1069169"/>
      </dsp:txXfrm>
    </dsp:sp>
    <dsp:sp modelId="{A86E9335-3A73-4705-AC5C-18C0FE8491FF}">
      <dsp:nvSpPr>
        <dsp:cNvPr id="0" name=""/>
        <dsp:cNvSpPr/>
      </dsp:nvSpPr>
      <dsp:spPr>
        <a:xfrm rot="10800000">
          <a:off x="0" y="2563048"/>
          <a:ext cx="9144000" cy="953048"/>
        </a:xfrm>
        <a:prstGeom prst="upArrowCallout">
          <a:avLst/>
        </a:prstGeom>
        <a:gradFill rotWithShape="0">
          <a:gsLst>
            <a:gs pos="0">
              <a:schemeClr val="dk2">
                <a:hueOff val="0"/>
                <a:satOff val="0"/>
                <a:lumOff val="0"/>
                <a:alphaOff val="0"/>
                <a:tint val="70000"/>
                <a:satMod val="180000"/>
              </a:schemeClr>
            </a:gs>
            <a:gs pos="62000">
              <a:schemeClr val="dk2">
                <a:hueOff val="0"/>
                <a:satOff val="0"/>
                <a:lumOff val="0"/>
                <a:alphaOff val="0"/>
                <a:tint val="30000"/>
                <a:satMod val="180000"/>
              </a:schemeClr>
            </a:gs>
            <a:gs pos="100000">
              <a:schemeClr val="dk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a:t>Mapping the unknown soil sample into these classes so that it's behaviour can be accurately judged</a:t>
          </a:r>
        </a:p>
      </dsp:txBody>
      <dsp:txXfrm rot="10800000">
        <a:off x="0" y="2563048"/>
        <a:ext cx="9144000" cy="953048"/>
      </dsp:txXfrm>
    </dsp:sp>
    <dsp:sp modelId="{80A30D57-0780-46D7-8281-34D5766060BD}">
      <dsp:nvSpPr>
        <dsp:cNvPr id="0" name=""/>
        <dsp:cNvSpPr/>
      </dsp:nvSpPr>
      <dsp:spPr>
        <a:xfrm rot="10800000">
          <a:off x="0" y="1783155"/>
          <a:ext cx="9144000" cy="786184"/>
        </a:xfrm>
        <a:prstGeom prst="upArrowCallout">
          <a:avLst/>
        </a:prstGeom>
        <a:gradFill rotWithShape="0">
          <a:gsLst>
            <a:gs pos="0">
              <a:schemeClr val="dk2">
                <a:hueOff val="0"/>
                <a:satOff val="0"/>
                <a:lumOff val="0"/>
                <a:alphaOff val="0"/>
                <a:tint val="70000"/>
                <a:satMod val="180000"/>
              </a:schemeClr>
            </a:gs>
            <a:gs pos="62000">
              <a:schemeClr val="dk2">
                <a:hueOff val="0"/>
                <a:satOff val="0"/>
                <a:lumOff val="0"/>
                <a:alphaOff val="0"/>
                <a:tint val="30000"/>
                <a:satMod val="180000"/>
              </a:schemeClr>
            </a:gs>
            <a:gs pos="100000">
              <a:schemeClr val="dk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Cluster analysis</a:t>
          </a:r>
        </a:p>
      </dsp:txBody>
      <dsp:txXfrm rot="10800000">
        <a:off x="0" y="1783155"/>
        <a:ext cx="9144000" cy="786184"/>
      </dsp:txXfrm>
    </dsp:sp>
    <dsp:sp modelId="{67CC2244-C506-42EE-B8DF-DE7452876498}">
      <dsp:nvSpPr>
        <dsp:cNvPr id="0" name=""/>
        <dsp:cNvSpPr/>
      </dsp:nvSpPr>
      <dsp:spPr>
        <a:xfrm rot="10800000">
          <a:off x="0" y="927498"/>
          <a:ext cx="9144000" cy="861947"/>
        </a:xfrm>
        <a:prstGeom prst="upArrowCallout">
          <a:avLst/>
        </a:prstGeom>
        <a:gradFill rotWithShape="0">
          <a:gsLst>
            <a:gs pos="0">
              <a:schemeClr val="dk2">
                <a:hueOff val="0"/>
                <a:satOff val="0"/>
                <a:lumOff val="0"/>
                <a:alphaOff val="0"/>
                <a:tint val="70000"/>
                <a:satMod val="180000"/>
              </a:schemeClr>
            </a:gs>
            <a:gs pos="62000">
              <a:schemeClr val="dk2">
                <a:hueOff val="0"/>
                <a:satOff val="0"/>
                <a:lumOff val="0"/>
                <a:alphaOff val="0"/>
                <a:tint val="30000"/>
                <a:satMod val="180000"/>
              </a:schemeClr>
            </a:gs>
            <a:gs pos="100000">
              <a:schemeClr val="dk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a:t>Classification of the samples into different classes</a:t>
          </a:r>
        </a:p>
      </dsp:txBody>
      <dsp:txXfrm rot="10800000">
        <a:off x="0" y="927498"/>
        <a:ext cx="9144000" cy="861947"/>
      </dsp:txXfrm>
    </dsp:sp>
    <dsp:sp modelId="{12CCA748-571F-4BBE-8BF7-78B855875125}">
      <dsp:nvSpPr>
        <dsp:cNvPr id="0" name=""/>
        <dsp:cNvSpPr/>
      </dsp:nvSpPr>
      <dsp:spPr>
        <a:xfrm rot="10800000">
          <a:off x="0" y="1819"/>
          <a:ext cx="9144000" cy="931969"/>
        </a:xfrm>
        <a:prstGeom prst="upArrowCallout">
          <a:avLst/>
        </a:prstGeom>
        <a:gradFill rotWithShape="0">
          <a:gsLst>
            <a:gs pos="0">
              <a:schemeClr val="dk2">
                <a:hueOff val="0"/>
                <a:satOff val="0"/>
                <a:lumOff val="0"/>
                <a:alphaOff val="0"/>
                <a:tint val="70000"/>
                <a:satMod val="180000"/>
              </a:schemeClr>
            </a:gs>
            <a:gs pos="62000">
              <a:schemeClr val="dk2">
                <a:hueOff val="0"/>
                <a:satOff val="0"/>
                <a:lumOff val="0"/>
                <a:alphaOff val="0"/>
                <a:tint val="30000"/>
                <a:satMod val="180000"/>
              </a:schemeClr>
            </a:gs>
            <a:gs pos="100000">
              <a:schemeClr val="dk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To establish </a:t>
          </a:r>
          <a:r>
            <a:rPr lang="en-US" sz="1600" kern="1200" dirty="0" err="1"/>
            <a:t>discriminability</a:t>
          </a:r>
          <a:r>
            <a:rPr lang="en-US" sz="1600" kern="1200" dirty="0"/>
            <a:t> between the samples</a:t>
          </a:r>
        </a:p>
      </dsp:txBody>
      <dsp:txXfrm rot="10800000">
        <a:off x="0" y="1819"/>
        <a:ext cx="9144000" cy="93196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F87225-9683-47A3-AC2F-13537938E61B}">
      <dsp:nvSpPr>
        <dsp:cNvPr id="0" name=""/>
        <dsp:cNvSpPr/>
      </dsp:nvSpPr>
      <dsp:spPr>
        <a:xfrm>
          <a:off x="2736304" y="606459"/>
          <a:ext cx="1170133" cy="254624"/>
        </a:xfrm>
        <a:custGeom>
          <a:avLst/>
          <a:gdLst/>
          <a:ahLst/>
          <a:cxnLst/>
          <a:rect l="0" t="0" r="0" b="0"/>
          <a:pathLst>
            <a:path>
              <a:moveTo>
                <a:pt x="0" y="0"/>
              </a:moveTo>
              <a:lnTo>
                <a:pt x="0" y="127312"/>
              </a:lnTo>
              <a:lnTo>
                <a:pt x="1170133" y="127312"/>
              </a:lnTo>
              <a:lnTo>
                <a:pt x="1170133" y="2546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A3EEE21-A7C1-4E72-91E8-34F433852BEC}">
      <dsp:nvSpPr>
        <dsp:cNvPr id="0" name=""/>
        <dsp:cNvSpPr/>
      </dsp:nvSpPr>
      <dsp:spPr>
        <a:xfrm>
          <a:off x="1556082" y="606459"/>
          <a:ext cx="1180221" cy="254624"/>
        </a:xfrm>
        <a:custGeom>
          <a:avLst/>
          <a:gdLst/>
          <a:ahLst/>
          <a:cxnLst/>
          <a:rect l="0" t="0" r="0" b="0"/>
          <a:pathLst>
            <a:path>
              <a:moveTo>
                <a:pt x="1180221" y="0"/>
              </a:moveTo>
              <a:lnTo>
                <a:pt x="1180221" y="127312"/>
              </a:lnTo>
              <a:lnTo>
                <a:pt x="0" y="127312"/>
              </a:lnTo>
              <a:lnTo>
                <a:pt x="0" y="2546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BF029B6-C2FA-448F-B53F-BC53EC8E2956}">
      <dsp:nvSpPr>
        <dsp:cNvPr id="0" name=""/>
        <dsp:cNvSpPr/>
      </dsp:nvSpPr>
      <dsp:spPr>
        <a:xfrm>
          <a:off x="950658" y="210"/>
          <a:ext cx="3571291" cy="606248"/>
        </a:xfrm>
        <a:prstGeom prst="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CA" sz="2000" kern="1200" dirty="0"/>
            <a:t>Regression analysis is done through following two methods:</a:t>
          </a:r>
        </a:p>
      </dsp:txBody>
      <dsp:txXfrm>
        <a:off x="950658" y="210"/>
        <a:ext cx="3571291" cy="606248"/>
      </dsp:txXfrm>
    </dsp:sp>
    <dsp:sp modelId="{AFCF2AEE-AA13-4164-A553-1F3B34451091}">
      <dsp:nvSpPr>
        <dsp:cNvPr id="0" name=""/>
        <dsp:cNvSpPr/>
      </dsp:nvSpPr>
      <dsp:spPr>
        <a:xfrm>
          <a:off x="513261" y="861084"/>
          <a:ext cx="2085642" cy="606248"/>
        </a:xfrm>
        <a:prstGeom prst="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CA" sz="2000" kern="1200"/>
            <a:t>Prediction</a:t>
          </a:r>
        </a:p>
      </dsp:txBody>
      <dsp:txXfrm>
        <a:off x="513261" y="861084"/>
        <a:ext cx="2085642" cy="606248"/>
      </dsp:txXfrm>
    </dsp:sp>
    <dsp:sp modelId="{0A20C181-1BED-43DC-BF36-96F56920AA23}">
      <dsp:nvSpPr>
        <dsp:cNvPr id="0" name=""/>
        <dsp:cNvSpPr/>
      </dsp:nvSpPr>
      <dsp:spPr>
        <a:xfrm>
          <a:off x="2853528" y="861084"/>
          <a:ext cx="2105818" cy="606248"/>
        </a:xfrm>
        <a:prstGeom prst="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CA" sz="2000" kern="1200"/>
            <a:t>Fill Missing Value</a:t>
          </a:r>
        </a:p>
      </dsp:txBody>
      <dsp:txXfrm>
        <a:off x="2853528" y="861084"/>
        <a:ext cx="2105818" cy="6062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2769B8E5-E2CF-45B0-86F6-B0F552A2DA8D}" type="datetimeFigureOut">
              <a:rPr lang="en-CA" smtClean="0"/>
              <a:pPr/>
              <a:t>27/05/2012</a:t>
            </a:fld>
            <a:endParaRPr lang="en-CA"/>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0DE13CC-3B8D-4D59-8717-CA7F909E484A}" type="slidenum">
              <a:rPr lang="en-CA" smtClean="0"/>
              <a:pPr/>
              <a:t>‹#›</a:t>
            </a:fld>
            <a:endParaRPr lang="en-CA"/>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769B8E5-E2CF-45B0-86F6-B0F552A2DA8D}" type="datetimeFigureOut">
              <a:rPr lang="en-CA" smtClean="0"/>
              <a:pPr/>
              <a:t>27/05/2012</a:t>
            </a:fld>
            <a:endParaRPr lang="en-CA"/>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CA"/>
          </a:p>
        </p:txBody>
      </p:sp>
      <p:sp>
        <p:nvSpPr>
          <p:cNvPr id="7" name="Slide Number Placeholder 6"/>
          <p:cNvSpPr>
            <a:spLocks noGrp="1"/>
          </p:cNvSpPr>
          <p:nvPr>
            <p:ph type="sldNum" sz="quarter" idx="12"/>
          </p:nvPr>
        </p:nvSpPr>
        <p:spPr>
          <a:xfrm>
            <a:off x="8339328" y="1170432"/>
            <a:ext cx="733864" cy="201168"/>
          </a:xfrm>
        </p:spPr>
        <p:txBody>
          <a:bodyPr/>
          <a:lstStyle/>
          <a:p>
            <a:fld id="{40DE13CC-3B8D-4D59-8717-CA7F909E484A}"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a:xfrm>
            <a:off x="2640597" y="6377459"/>
            <a:ext cx="3836404" cy="365125"/>
          </a:xfrm>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2769B8E5-E2CF-45B0-86F6-B0F552A2DA8D}" type="datetimeFigureOut">
              <a:rPr lang="en-CA" smtClean="0"/>
              <a:pPr/>
              <a:t>27/05/2012</a:t>
            </a:fld>
            <a:endParaRPr lang="en-CA"/>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0DE13CC-3B8D-4D59-8717-CA7F909E484A}" type="slidenum">
              <a:rPr lang="en-CA" smtClean="0"/>
              <a:pPr/>
              <a:t>‹#›</a:t>
            </a:fld>
            <a:endParaRPr lang="en-CA"/>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769B8E5-E2CF-45B0-86F6-B0F552A2DA8D}" type="datetimeFigureOut">
              <a:rPr lang="en-CA" smtClean="0"/>
              <a:pPr/>
              <a:t>27/05/2012</a:t>
            </a:fld>
            <a:endParaRPr lang="en-C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0DE13CC-3B8D-4D59-8717-CA7F909E484A}" type="slidenum">
              <a:rPr lang="en-CA" smtClean="0"/>
              <a:pPr/>
              <a:t>‹#›</a:t>
            </a:fld>
            <a:endParaRPr lang="en-CA"/>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40DE13CC-3B8D-4D59-8717-CA7F909E484A}" type="slidenum">
              <a:rPr lang="en-CA" smtClean="0"/>
              <a:pPr/>
              <a:t>‹#›</a:t>
            </a:fld>
            <a:endParaRPr lang="en-CA"/>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40DE13CC-3B8D-4D59-8717-CA7F909E484A}" type="slidenum">
              <a:rPr lang="en-CA" smtClean="0"/>
              <a:pPr/>
              <a:t>‹#›</a:t>
            </a:fld>
            <a:endParaRPr lang="en-C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40DE13CC-3B8D-4D59-8717-CA7F909E484A}" type="slidenum">
              <a:rPr lang="en-CA" smtClean="0"/>
              <a:pPr/>
              <a:t>‹#›</a:t>
            </a:fld>
            <a:endParaRPr lang="en-CA"/>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40DE13CC-3B8D-4D59-8717-CA7F909E484A}" type="slidenum">
              <a:rPr lang="en-CA" smtClean="0"/>
              <a:pPr/>
              <a:t>‹#›</a:t>
            </a:fld>
            <a:endParaRPr lang="en-CA"/>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0DE13CC-3B8D-4D59-8717-CA7F909E484A}" type="slidenum">
              <a:rPr lang="en-CA" smtClean="0"/>
              <a:pPr/>
              <a:t>‹#›</a:t>
            </a:fld>
            <a:endParaRPr lang="en-CA"/>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0DE13CC-3B8D-4D59-8717-CA7F909E484A}" type="slidenum">
              <a:rPr lang="en-CA" smtClean="0"/>
              <a:pPr/>
              <a:t>‹#›</a:t>
            </a:fld>
            <a:endParaRPr lang="en-C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16" name="Slide Number Placeholder 15"/>
          <p:cNvSpPr>
            <a:spLocks noGrp="1"/>
          </p:cNvSpPr>
          <p:nvPr>
            <p:ph type="sldNum" sz="quarter" idx="11"/>
          </p:nvPr>
        </p:nvSpPr>
        <p:spPr/>
        <p:txBody>
          <a:bodyPr/>
          <a:lstStyle/>
          <a:p>
            <a:fld id="{40DE13CC-3B8D-4D59-8717-CA7F909E484A}" type="slidenum">
              <a:rPr lang="en-CA" smtClean="0"/>
              <a:pPr/>
              <a:t>‹#›</a:t>
            </a:fld>
            <a:endParaRPr lang="en-CA"/>
          </a:p>
        </p:txBody>
      </p:sp>
      <p:sp>
        <p:nvSpPr>
          <p:cNvPr id="17" name="Footer Placeholder 16"/>
          <p:cNvSpPr>
            <a:spLocks noGrp="1"/>
          </p:cNvSpPr>
          <p:nvPr>
            <p:ph type="ftr" sz="quarter" idx="12"/>
          </p:nvPr>
        </p:nvSpPr>
        <p:spPr/>
        <p:txBody>
          <a:bodyPr/>
          <a:lstStyle/>
          <a:p>
            <a:endParaRPr lang="en-CA"/>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769B8E5-E2CF-45B0-86F6-B0F552A2DA8D}" type="datetimeFigureOut">
              <a:rPr lang="en-CA" smtClean="0"/>
              <a:pPr/>
              <a:t>27/05/2012</a:t>
            </a:fld>
            <a:endParaRPr lang="en-CA"/>
          </a:p>
        </p:txBody>
      </p:sp>
      <p:sp>
        <p:nvSpPr>
          <p:cNvPr id="15" name="Slide Number Placeholder 14"/>
          <p:cNvSpPr>
            <a:spLocks noGrp="1"/>
          </p:cNvSpPr>
          <p:nvPr>
            <p:ph type="sldNum" sz="quarter" idx="15"/>
          </p:nvPr>
        </p:nvSpPr>
        <p:spPr/>
        <p:txBody>
          <a:bodyPr/>
          <a:lstStyle>
            <a:lvl1pPr algn="ctr">
              <a:defRPr/>
            </a:lvl1pPr>
          </a:lstStyle>
          <a:p>
            <a:fld id="{40DE13CC-3B8D-4D59-8717-CA7F909E484A}" type="slidenum">
              <a:rPr lang="en-CA" smtClean="0"/>
              <a:pPr/>
              <a:t>‹#›</a:t>
            </a:fld>
            <a:endParaRPr lang="en-CA"/>
          </a:p>
        </p:txBody>
      </p:sp>
      <p:sp>
        <p:nvSpPr>
          <p:cNvPr id="16" name="Footer Placeholder 15"/>
          <p:cNvSpPr>
            <a:spLocks noGrp="1"/>
          </p:cNvSpPr>
          <p:nvPr>
            <p:ph type="ftr" sz="quarter" idx="16"/>
          </p:nvPr>
        </p:nvSpPr>
        <p:spPr/>
        <p:txBody>
          <a:bodyPr/>
          <a:lstStyle/>
          <a:p>
            <a:endParaRPr lang="en-CA"/>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0DE13CC-3B8D-4D59-8717-CA7F909E484A}" type="slidenum">
              <a:rPr lang="en-CA" smtClean="0"/>
              <a:pPr/>
              <a:t>‹#›</a:t>
            </a:fld>
            <a:endParaRPr lang="en-CA"/>
          </a:p>
        </p:txBody>
      </p:sp>
      <p:sp>
        <p:nvSpPr>
          <p:cNvPr id="8" name="Footer Placeholder 7"/>
          <p:cNvSpPr>
            <a:spLocks noGrp="1"/>
          </p:cNvSpPr>
          <p:nvPr>
            <p:ph type="ftr" sz="quarter" idx="11"/>
          </p:nvPr>
        </p:nvSpPr>
        <p:spPr/>
        <p:txBody>
          <a:bodyPr/>
          <a:lstStyle/>
          <a:p>
            <a:endParaRPr lang="en-CA"/>
          </a:p>
        </p:txBody>
      </p:sp>
      <p:sp>
        <p:nvSpPr>
          <p:cNvPr id="7" name="Date Placeholder 6"/>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0DE13CC-3B8D-4D59-8717-CA7F909E484A}" type="slidenum">
              <a:rPr lang="en-CA" smtClean="0"/>
              <a:pPr/>
              <a:t>‹#›</a:t>
            </a:fld>
            <a:endParaRPr lang="en-CA"/>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769B8E5-E2CF-45B0-86F6-B0F552A2DA8D}" type="datetimeFigureOut">
              <a:rPr lang="en-CA" smtClean="0"/>
              <a:pPr/>
              <a:t>27/05/2012</a:t>
            </a:fld>
            <a:endParaRPr lang="en-CA"/>
          </a:p>
        </p:txBody>
      </p:sp>
      <p:sp>
        <p:nvSpPr>
          <p:cNvPr id="9" name="Slide Number Placeholder 8"/>
          <p:cNvSpPr>
            <a:spLocks noGrp="1"/>
          </p:cNvSpPr>
          <p:nvPr>
            <p:ph type="sldNum" sz="quarter" idx="15"/>
          </p:nvPr>
        </p:nvSpPr>
        <p:spPr/>
        <p:txBody>
          <a:bodyPr/>
          <a:lstStyle/>
          <a:p>
            <a:fld id="{40DE13CC-3B8D-4D59-8717-CA7F909E484A}" type="slidenum">
              <a:rPr lang="en-CA" smtClean="0"/>
              <a:pPr/>
              <a:t>‹#›</a:t>
            </a:fld>
            <a:endParaRPr lang="en-CA"/>
          </a:p>
        </p:txBody>
      </p:sp>
      <p:sp>
        <p:nvSpPr>
          <p:cNvPr id="10" name="Footer Placeholder 9"/>
          <p:cNvSpPr>
            <a:spLocks noGrp="1"/>
          </p:cNvSpPr>
          <p:nvPr>
            <p:ph type="ftr" sz="quarter" idx="16"/>
          </p:nvPr>
        </p:nvSpPr>
        <p:spPr/>
        <p:txBody>
          <a:bodyPr/>
          <a:lstStyle/>
          <a:p>
            <a:endParaRPr lang="en-CA"/>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9" name="Slide Number Placeholder 8"/>
          <p:cNvSpPr>
            <a:spLocks noGrp="1"/>
          </p:cNvSpPr>
          <p:nvPr>
            <p:ph type="sldNum" sz="quarter" idx="11"/>
          </p:nvPr>
        </p:nvSpPr>
        <p:spPr/>
        <p:txBody>
          <a:bodyPr/>
          <a:lstStyle/>
          <a:p>
            <a:fld id="{40DE13CC-3B8D-4D59-8717-CA7F909E484A}" type="slidenum">
              <a:rPr lang="en-CA" smtClean="0"/>
              <a:pPr/>
              <a:t>‹#›</a:t>
            </a:fld>
            <a:endParaRPr lang="en-CA"/>
          </a:p>
        </p:txBody>
      </p:sp>
      <p:sp>
        <p:nvSpPr>
          <p:cNvPr id="10" name="Footer Placeholder 9"/>
          <p:cNvSpPr>
            <a:spLocks noGrp="1"/>
          </p:cNvSpPr>
          <p:nvPr>
            <p:ph type="ftr" sz="quarter" idx="12"/>
          </p:nvPr>
        </p:nvSpPr>
        <p:spPr/>
        <p:txBody>
          <a:bodyPr/>
          <a:lstStyle/>
          <a:p>
            <a:endParaRPr lang="en-CA"/>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40DE13CC-3B8D-4D59-8717-CA7F909E484A}"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40DE13CC-3B8D-4D59-8717-CA7F909E484A}" type="slidenum">
              <a:rPr lang="en-CA" smtClean="0"/>
              <a:pPr/>
              <a:t>‹#›</a:t>
            </a:fld>
            <a:endParaRPr lang="en-CA"/>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40DE13CC-3B8D-4D59-8717-CA7F909E484A}" type="slidenum">
              <a:rPr lang="en-CA" smtClean="0"/>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9B8E5-E2CF-45B0-86F6-B0F552A2DA8D}" type="datetimeFigureOut">
              <a:rPr lang="en-CA" smtClean="0"/>
              <a:pPr/>
              <a:t>27/05/2012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DE13CC-3B8D-4D59-8717-CA7F909E484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769B8E5-E2CF-45B0-86F6-B0F552A2DA8D}" type="datetimeFigureOut">
              <a:rPr lang="en-CA" smtClean="0"/>
              <a:pPr/>
              <a:t>27/05/2012</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40DE13CC-3B8D-4D59-8717-CA7F909E484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2769B8E5-E2CF-45B0-86F6-B0F552A2DA8D}" type="datetimeFigureOut">
              <a:rPr lang="en-CA" smtClean="0"/>
              <a:pPr/>
              <a:t>27/05/2012</a:t>
            </a:fld>
            <a:endParaRPr lang="en-CA"/>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0DE13CC-3B8D-4D59-8717-CA7F909E484A}" type="slidenum">
              <a:rPr lang="en-CA" smtClean="0"/>
              <a:pPr/>
              <a:t>‹#›</a:t>
            </a:fld>
            <a:endParaRPr lang="en-CA"/>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769B8E5-E2CF-45B0-86F6-B0F552A2DA8D}" type="datetimeFigureOut">
              <a:rPr lang="en-CA" smtClean="0"/>
              <a:pPr/>
              <a:t>27/05/2012</a:t>
            </a:fld>
            <a:endParaRPr lang="en-CA"/>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0DE13CC-3B8D-4D59-8717-CA7F909E484A}" type="slidenum">
              <a:rPr lang="en-CA" smtClean="0"/>
              <a:pPr/>
              <a:t>‹#›</a:t>
            </a:fld>
            <a:endParaRPr lang="en-CA"/>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CA"/>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769B8E5-E2CF-45B0-86F6-B0F552A2DA8D}" type="datetimeFigureOut">
              <a:rPr lang="en-CA" smtClean="0"/>
              <a:pPr/>
              <a:t>27/05/2012</a:t>
            </a:fld>
            <a:endParaRPr lang="en-CA"/>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0DE13CC-3B8D-4D59-8717-CA7F909E484A}" type="slidenum">
              <a:rPr lang="en-CA" smtClean="0"/>
              <a:pPr/>
              <a:t>‹#›</a:t>
            </a:fld>
            <a:endParaRPr lang="en-CA"/>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769B8E5-E2CF-45B0-86F6-B0F552A2DA8D}" type="datetimeFigureOut">
              <a:rPr lang="en-CA" smtClean="0"/>
              <a:pPr/>
              <a:t>27/05/2012</a:t>
            </a:fld>
            <a:endParaRPr lang="en-CA"/>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CA"/>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0DE13CC-3B8D-4D59-8717-CA7F909E484A}"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9B8E5-E2CF-45B0-86F6-B0F552A2DA8D}" type="datetimeFigureOut">
              <a:rPr lang="en-CA" smtClean="0"/>
              <a:pPr/>
              <a:t>27/05/2012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E13CC-3B8D-4D59-8717-CA7F909E484A}"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69B8E5-E2CF-45B0-86F6-B0F552A2DA8D}" type="datetimeFigureOut">
              <a:rPr lang="en-CA" smtClean="0"/>
              <a:pPr/>
              <a:t>27/05/2012</a:t>
            </a:fld>
            <a:endParaRPr lang="en-C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0DE13CC-3B8D-4D59-8717-CA7F909E484A}"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769B8E5-E2CF-45B0-86F6-B0F552A2DA8D}" type="datetimeFigureOut">
              <a:rPr lang="en-CA" smtClean="0"/>
              <a:pPr/>
              <a:t>27/05/2012</a:t>
            </a:fld>
            <a:endParaRPr lang="en-CA"/>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CA"/>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0DE13CC-3B8D-4D59-8717-CA7F909E484A}" type="slidenum">
              <a:rPr lang="en-CA" smtClean="0"/>
              <a:pPr/>
              <a:t>‹#›</a:t>
            </a:fld>
            <a:endParaRPr lang="en-CA"/>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69B8E5-E2CF-45B0-86F6-B0F552A2DA8D}" type="datetimeFigureOut">
              <a:rPr lang="en-CA" smtClean="0"/>
              <a:pPr/>
              <a:t>27/05/2012</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DE13CC-3B8D-4D59-8717-CA7F909E484A}" type="slidenum">
              <a:rPr lang="en-CA" smtClean="0"/>
              <a:pPr/>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png"/><Relationship Id="rId1" Type="http://schemas.openxmlformats.org/officeDocument/2006/relationships/slideLayout" Target="../slideLayouts/slideLayout6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oil.jpg"/>
          <p:cNvPicPr>
            <a:picLocks noChangeAspect="1"/>
          </p:cNvPicPr>
          <p:nvPr/>
        </p:nvPicPr>
        <p:blipFill>
          <a:blip r:embed="rId2" cstate="print">
            <a:lum bright="20000"/>
          </a:blip>
          <a:stretch>
            <a:fillRect/>
          </a:stretch>
        </p:blipFill>
        <p:spPr>
          <a:xfrm>
            <a:off x="0" y="0"/>
            <a:ext cx="9144000" cy="6858000"/>
          </a:xfrm>
          <a:prstGeom prst="rect">
            <a:avLst/>
          </a:prstGeom>
        </p:spPr>
      </p:pic>
      <p:sp>
        <p:nvSpPr>
          <p:cNvPr id="12" name="Title 11"/>
          <p:cNvSpPr>
            <a:spLocks noGrp="1"/>
          </p:cNvSpPr>
          <p:nvPr>
            <p:ph type="title"/>
          </p:nvPr>
        </p:nvSpPr>
        <p:spPr>
          <a:xfrm rot="10800000" flipV="1">
            <a:off x="179512" y="5157192"/>
            <a:ext cx="8784976" cy="1368152"/>
          </a:xfrm>
        </p:spPr>
        <p:txBody>
          <a:bodyPr>
            <a:normAutofit/>
          </a:bodyPr>
          <a:lstStyle/>
          <a:p>
            <a:r>
              <a:rPr lang="en-CA" sz="4000" b="1" dirty="0" smtClean="0"/>
              <a:t>Submitted By:</a:t>
            </a:r>
            <a:r>
              <a:rPr lang="en-CA" sz="3600" dirty="0" smtClean="0"/>
              <a:t/>
            </a:r>
            <a:br>
              <a:rPr lang="en-CA" sz="3600" dirty="0" smtClean="0"/>
            </a:br>
            <a:r>
              <a:rPr lang="en-CA" sz="3600" b="1" dirty="0" err="1" smtClean="0"/>
              <a:t>Jaspreet</a:t>
            </a:r>
            <a:r>
              <a:rPr lang="en-CA" sz="3600" b="1" dirty="0" smtClean="0"/>
              <a:t> </a:t>
            </a:r>
            <a:r>
              <a:rPr lang="en-CA" sz="3600" b="1" dirty="0" err="1" smtClean="0"/>
              <a:t>Kaur</a:t>
            </a:r>
            <a:r>
              <a:rPr lang="en-CA" sz="3600" b="1" dirty="0" smtClean="0"/>
              <a:t> </a:t>
            </a:r>
            <a:r>
              <a:rPr lang="en-CA" sz="3600" b="1" dirty="0" err="1" smtClean="0"/>
              <a:t>Bajwa</a:t>
            </a:r>
            <a:r>
              <a:rPr lang="en-CA" sz="3600" b="1" dirty="0" smtClean="0"/>
              <a:t>                   81002107029  </a:t>
            </a:r>
            <a:endParaRPr lang="en-CA" sz="3600" b="1" dirty="0"/>
          </a:p>
        </p:txBody>
      </p:sp>
      <p:sp>
        <p:nvSpPr>
          <p:cNvPr id="7" name="Rectangle 6"/>
          <p:cNvSpPr/>
          <p:nvPr/>
        </p:nvSpPr>
        <p:spPr>
          <a:xfrm>
            <a:off x="827584" y="0"/>
            <a:ext cx="7560840" cy="5170646"/>
          </a:xfrm>
          <a:prstGeom prst="rect">
            <a:avLst/>
          </a:prstGeom>
          <a:noFill/>
        </p:spPr>
        <p:txBody>
          <a:bodyPr wrap="square" lIns="91440" tIns="45720" rIns="91440" bIns="45720">
            <a:spAutoFit/>
          </a:bodyPr>
          <a:lstStyle/>
          <a:p>
            <a:pPr algn="ctr"/>
            <a:r>
              <a:rPr lang="en-CA" sz="6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01600">
                    <a:schemeClr val="tx1">
                      <a:alpha val="60000"/>
                    </a:schemeClr>
                  </a:glow>
                </a:effectLst>
              </a:rPr>
              <a:t>D</a:t>
            </a:r>
            <a:r>
              <a:rPr lang="en-CA" sz="6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01600">
                    <a:schemeClr val="tx1">
                      <a:alpha val="60000"/>
                    </a:schemeClr>
                  </a:glow>
                </a:effectLst>
              </a:rPr>
              <a:t>evelopment Of Soil Nutrient Prediction Model Using Pattern Recognition Techniques</a:t>
            </a:r>
            <a:endParaRPr lang="en-CA" sz="6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01600">
                  <a:schemeClr val="tx1">
                    <a:alpha val="6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5"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19" dur="1000" fill="hold"/>
                                        <p:tgtEl>
                                          <p:spTgt spid="12"/>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Principal Component Analysis (PCA)</a:t>
            </a:r>
            <a:endParaRPr lang="en-CA" dirty="0"/>
          </a:p>
        </p:txBody>
      </p:sp>
      <p:sp>
        <p:nvSpPr>
          <p:cNvPr id="3" name="Content Placeholder 2"/>
          <p:cNvSpPr>
            <a:spLocks noGrp="1"/>
          </p:cNvSpPr>
          <p:nvPr>
            <p:ph idx="1"/>
          </p:nvPr>
        </p:nvSpPr>
        <p:spPr>
          <a:xfrm>
            <a:off x="251520" y="1628800"/>
            <a:ext cx="8640960" cy="4824535"/>
          </a:xfrm>
        </p:spPr>
        <p:txBody>
          <a:bodyPr>
            <a:normAutofit fontScale="85000" lnSpcReduction="20000"/>
          </a:bodyPr>
          <a:lstStyle/>
          <a:p>
            <a:pPr algn="just"/>
            <a:r>
              <a:rPr lang="en-US" dirty="0"/>
              <a:t>PCA is a statistical technique for the reduction of input data dimension and is largely used for feature extraction. </a:t>
            </a:r>
            <a:endParaRPr lang="en-US" dirty="0" smtClean="0"/>
          </a:p>
          <a:p>
            <a:pPr algn="just">
              <a:buNone/>
            </a:pPr>
            <a:endParaRPr lang="en-US" dirty="0"/>
          </a:p>
          <a:p>
            <a:pPr algn="just"/>
            <a:r>
              <a:rPr lang="en-US" dirty="0" smtClean="0"/>
              <a:t>It </a:t>
            </a:r>
            <a:r>
              <a:rPr lang="en-US" dirty="0"/>
              <a:t>captures the relevant information in a set of input data providing a lower dimension, but informative representation of the original data. </a:t>
            </a:r>
          </a:p>
          <a:p>
            <a:pPr algn="just"/>
            <a:endParaRPr lang="en-US" dirty="0" smtClean="0"/>
          </a:p>
          <a:p>
            <a:pPr algn="just"/>
            <a:r>
              <a:rPr lang="en-US" dirty="0" smtClean="0"/>
              <a:t>It </a:t>
            </a:r>
            <a:r>
              <a:rPr lang="en-US" dirty="0"/>
              <a:t>sequentially creates a set of principal components from the original data. The first principal component (PC1) maps the maximum variance and information of the input data followed by the other principal components (PC2, </a:t>
            </a:r>
            <a:r>
              <a:rPr lang="en-US" dirty="0" smtClean="0"/>
              <a:t>PC3 </a:t>
            </a:r>
            <a:r>
              <a:rPr lang="en-US" dirty="0"/>
              <a:t>and so on) in descending order of the variance. Generally a good discrimination is mapped by the first two principal components, i.e. </a:t>
            </a:r>
            <a:r>
              <a:rPr lang="en-US" dirty="0" smtClean="0"/>
              <a:t>PC1 </a:t>
            </a:r>
            <a:r>
              <a:rPr lang="en-US" dirty="0"/>
              <a:t>and PC2. </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results.jpg"/>
          <p:cNvPicPr>
            <a:picLocks noChangeAspect="1"/>
          </p:cNvPicPr>
          <p:nvPr/>
        </p:nvPicPr>
        <p:blipFill>
          <a:blip r:embed="rId2" cstate="print"/>
          <a:stretch>
            <a:fillRect/>
          </a:stretch>
        </p:blipFill>
        <p:spPr>
          <a:xfrm>
            <a:off x="0" y="0"/>
            <a:ext cx="9143999" cy="6858000"/>
          </a:xfrm>
          <a:prstGeom prst="rect">
            <a:avLst/>
          </a:prstGeom>
        </p:spPr>
      </p:pic>
      <p:sp>
        <p:nvSpPr>
          <p:cNvPr id="7" name="Title 6"/>
          <p:cNvSpPr>
            <a:spLocks noGrp="1"/>
          </p:cNvSpPr>
          <p:nvPr>
            <p:ph type="title"/>
          </p:nvPr>
        </p:nvSpPr>
        <p:spPr>
          <a:xfrm>
            <a:off x="395536" y="5085184"/>
            <a:ext cx="8229600" cy="1368152"/>
          </a:xfrm>
        </p:spPr>
        <p:txBody>
          <a:bodyPr>
            <a:normAutofit fontScale="90000"/>
          </a:bodyPr>
          <a:lstStyle/>
          <a:p>
            <a:r>
              <a:rPr lang="en-CA" b="1" dirty="0" smtClean="0"/>
              <a:t>Establishing </a:t>
            </a:r>
            <a:r>
              <a:rPr lang="en-CA" b="1" dirty="0"/>
              <a:t>d</a:t>
            </a:r>
            <a:r>
              <a:rPr lang="en-CA" b="1" dirty="0" smtClean="0"/>
              <a:t>iscriminability of the samples with the help of PCA</a:t>
            </a:r>
            <a:endParaRPr lang="en-CA"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amples.tif"/>
          <p:cNvPicPr>
            <a:picLocks noGrp="1" noChangeAspect="1"/>
          </p:cNvPicPr>
          <p:nvPr>
            <p:ph idx="1"/>
          </p:nvPr>
        </p:nvPicPr>
        <p:blipFill>
          <a:blip r:embed="rId2" cstate="print"/>
          <a:stretch>
            <a:fillRect/>
          </a:stretch>
        </p:blipFill>
        <p:spPr>
          <a:xfrm>
            <a:off x="0" y="0"/>
            <a:ext cx="9144000" cy="6858000"/>
          </a:xfrm>
        </p:spPr>
      </p:pic>
      <p:sp>
        <p:nvSpPr>
          <p:cNvPr id="10" name="Oval 9"/>
          <p:cNvSpPr/>
          <p:nvPr/>
        </p:nvSpPr>
        <p:spPr>
          <a:xfrm rot="18793822">
            <a:off x="1056366" y="4426075"/>
            <a:ext cx="782347" cy="1120662"/>
          </a:xfrm>
          <a:prstGeom prst="ellipse">
            <a:avLst/>
          </a:prstGeom>
          <a:solidFill>
            <a:schemeClr val="accent1">
              <a:alpha val="50000"/>
            </a:schemeClr>
          </a:solidFill>
          <a:ln w="190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14"/>
          <p:cNvSpPr/>
          <p:nvPr/>
        </p:nvSpPr>
        <p:spPr>
          <a:xfrm>
            <a:off x="1843718" y="4053385"/>
            <a:ext cx="1841178" cy="1351128"/>
          </a:xfrm>
          <a:custGeom>
            <a:avLst/>
            <a:gdLst>
              <a:gd name="connsiteX0" fmla="*/ 121560 w 1841178"/>
              <a:gd name="connsiteY0" fmla="*/ 40943 h 1351128"/>
              <a:gd name="connsiteX1" fmla="*/ 121560 w 1841178"/>
              <a:gd name="connsiteY1" fmla="*/ 40943 h 1351128"/>
              <a:gd name="connsiteX2" fmla="*/ 66969 w 1841178"/>
              <a:gd name="connsiteY2" fmla="*/ 150125 h 1351128"/>
              <a:gd name="connsiteX3" fmla="*/ 39673 w 1841178"/>
              <a:gd name="connsiteY3" fmla="*/ 232012 h 1351128"/>
              <a:gd name="connsiteX4" fmla="*/ 26025 w 1841178"/>
              <a:gd name="connsiteY4" fmla="*/ 272955 h 1351128"/>
              <a:gd name="connsiteX5" fmla="*/ 26025 w 1841178"/>
              <a:gd name="connsiteY5" fmla="*/ 709684 h 1351128"/>
              <a:gd name="connsiteX6" fmla="*/ 53321 w 1841178"/>
              <a:gd name="connsiteY6" fmla="*/ 791570 h 1351128"/>
              <a:gd name="connsiteX7" fmla="*/ 80616 w 1841178"/>
              <a:gd name="connsiteY7" fmla="*/ 900752 h 1351128"/>
              <a:gd name="connsiteX8" fmla="*/ 135207 w 1841178"/>
              <a:gd name="connsiteY8" fmla="*/ 982639 h 1351128"/>
              <a:gd name="connsiteX9" fmla="*/ 162503 w 1841178"/>
              <a:gd name="connsiteY9" fmla="*/ 1023582 h 1351128"/>
              <a:gd name="connsiteX10" fmla="*/ 189798 w 1841178"/>
              <a:gd name="connsiteY10" fmla="*/ 1064525 h 1351128"/>
              <a:gd name="connsiteX11" fmla="*/ 230742 w 1841178"/>
              <a:gd name="connsiteY11" fmla="*/ 1105469 h 1351128"/>
              <a:gd name="connsiteX12" fmla="*/ 312628 w 1841178"/>
              <a:gd name="connsiteY12" fmla="*/ 1132764 h 1351128"/>
              <a:gd name="connsiteX13" fmla="*/ 353572 w 1841178"/>
              <a:gd name="connsiteY13" fmla="*/ 1146412 h 1351128"/>
              <a:gd name="connsiteX14" fmla="*/ 462754 w 1841178"/>
              <a:gd name="connsiteY14" fmla="*/ 1173708 h 1351128"/>
              <a:gd name="connsiteX15" fmla="*/ 544640 w 1841178"/>
              <a:gd name="connsiteY15" fmla="*/ 1201003 h 1351128"/>
              <a:gd name="connsiteX16" fmla="*/ 571936 w 1841178"/>
              <a:gd name="connsiteY16" fmla="*/ 1241946 h 1351128"/>
              <a:gd name="connsiteX17" fmla="*/ 708413 w 1841178"/>
              <a:gd name="connsiteY17" fmla="*/ 1296537 h 1351128"/>
              <a:gd name="connsiteX18" fmla="*/ 790300 w 1841178"/>
              <a:gd name="connsiteY18" fmla="*/ 1323833 h 1351128"/>
              <a:gd name="connsiteX19" fmla="*/ 1049607 w 1841178"/>
              <a:gd name="connsiteY19" fmla="*/ 1351128 h 1351128"/>
              <a:gd name="connsiteX20" fmla="*/ 1499983 w 1841178"/>
              <a:gd name="connsiteY20" fmla="*/ 1323833 h 1351128"/>
              <a:gd name="connsiteX21" fmla="*/ 1636461 w 1841178"/>
              <a:gd name="connsiteY21" fmla="*/ 1310185 h 1351128"/>
              <a:gd name="connsiteX22" fmla="*/ 1677404 w 1841178"/>
              <a:gd name="connsiteY22" fmla="*/ 1255594 h 1351128"/>
              <a:gd name="connsiteX23" fmla="*/ 1691052 w 1841178"/>
              <a:gd name="connsiteY23" fmla="*/ 1214651 h 1351128"/>
              <a:gd name="connsiteX24" fmla="*/ 1731995 w 1841178"/>
              <a:gd name="connsiteY24" fmla="*/ 1173708 h 1351128"/>
              <a:gd name="connsiteX25" fmla="*/ 1772939 w 1841178"/>
              <a:gd name="connsiteY25" fmla="*/ 1091821 h 1351128"/>
              <a:gd name="connsiteX26" fmla="*/ 1786586 w 1841178"/>
              <a:gd name="connsiteY26" fmla="*/ 1050878 h 1351128"/>
              <a:gd name="connsiteX27" fmla="*/ 1813882 w 1841178"/>
              <a:gd name="connsiteY27" fmla="*/ 1009934 h 1351128"/>
              <a:gd name="connsiteX28" fmla="*/ 1841178 w 1841178"/>
              <a:gd name="connsiteY28" fmla="*/ 928048 h 1351128"/>
              <a:gd name="connsiteX29" fmla="*/ 1827530 w 1841178"/>
              <a:gd name="connsiteY29" fmla="*/ 641445 h 1351128"/>
              <a:gd name="connsiteX30" fmla="*/ 1813882 w 1841178"/>
              <a:gd name="connsiteY30" fmla="*/ 600502 h 1351128"/>
              <a:gd name="connsiteX31" fmla="*/ 1731995 w 1841178"/>
              <a:gd name="connsiteY31" fmla="*/ 573206 h 1351128"/>
              <a:gd name="connsiteX32" fmla="*/ 1650109 w 1841178"/>
              <a:gd name="connsiteY32" fmla="*/ 545911 h 1351128"/>
              <a:gd name="connsiteX33" fmla="*/ 1609166 w 1841178"/>
              <a:gd name="connsiteY33" fmla="*/ 532263 h 1351128"/>
              <a:gd name="connsiteX34" fmla="*/ 1486336 w 1841178"/>
              <a:gd name="connsiteY34" fmla="*/ 518615 h 1351128"/>
              <a:gd name="connsiteX35" fmla="*/ 1363506 w 1841178"/>
              <a:gd name="connsiteY35" fmla="*/ 436728 h 1351128"/>
              <a:gd name="connsiteX36" fmla="*/ 1322563 w 1841178"/>
              <a:gd name="connsiteY36" fmla="*/ 409433 h 1351128"/>
              <a:gd name="connsiteX37" fmla="*/ 1281619 w 1841178"/>
              <a:gd name="connsiteY37" fmla="*/ 395785 h 1351128"/>
              <a:gd name="connsiteX38" fmla="*/ 1240676 w 1841178"/>
              <a:gd name="connsiteY38" fmla="*/ 368490 h 1351128"/>
              <a:gd name="connsiteX39" fmla="*/ 1117846 w 1841178"/>
              <a:gd name="connsiteY39" fmla="*/ 341194 h 1351128"/>
              <a:gd name="connsiteX40" fmla="*/ 995016 w 1841178"/>
              <a:gd name="connsiteY40" fmla="*/ 272955 h 1351128"/>
              <a:gd name="connsiteX41" fmla="*/ 940425 w 1841178"/>
              <a:gd name="connsiteY41" fmla="*/ 245660 h 1351128"/>
              <a:gd name="connsiteX42" fmla="*/ 926778 w 1841178"/>
              <a:gd name="connsiteY42" fmla="*/ 204716 h 1351128"/>
              <a:gd name="connsiteX43" fmla="*/ 831243 w 1841178"/>
              <a:gd name="connsiteY43" fmla="*/ 150125 h 1351128"/>
              <a:gd name="connsiteX44" fmla="*/ 722061 w 1841178"/>
              <a:gd name="connsiteY44" fmla="*/ 95534 h 1351128"/>
              <a:gd name="connsiteX45" fmla="*/ 640175 w 1841178"/>
              <a:gd name="connsiteY45" fmla="*/ 68239 h 1351128"/>
              <a:gd name="connsiteX46" fmla="*/ 599231 w 1841178"/>
              <a:gd name="connsiteY46" fmla="*/ 54591 h 1351128"/>
              <a:gd name="connsiteX47" fmla="*/ 490049 w 1841178"/>
              <a:gd name="connsiteY47" fmla="*/ 27296 h 1351128"/>
              <a:gd name="connsiteX48" fmla="*/ 408163 w 1841178"/>
              <a:gd name="connsiteY48" fmla="*/ 0 h 1351128"/>
              <a:gd name="connsiteX49" fmla="*/ 121560 w 1841178"/>
              <a:gd name="connsiteY49" fmla="*/ 40943 h 13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41178" h="1351128">
                <a:moveTo>
                  <a:pt x="121560" y="40943"/>
                </a:moveTo>
                <a:lnTo>
                  <a:pt x="121560" y="40943"/>
                </a:lnTo>
                <a:cubicBezTo>
                  <a:pt x="103363" y="77337"/>
                  <a:pt x="82998" y="112725"/>
                  <a:pt x="66969" y="150125"/>
                </a:cubicBezTo>
                <a:cubicBezTo>
                  <a:pt x="55635" y="176571"/>
                  <a:pt x="48772" y="204716"/>
                  <a:pt x="39673" y="232012"/>
                </a:cubicBezTo>
                <a:lnTo>
                  <a:pt x="26025" y="272955"/>
                </a:lnTo>
                <a:cubicBezTo>
                  <a:pt x="7111" y="462108"/>
                  <a:pt x="0" y="466785"/>
                  <a:pt x="26025" y="709684"/>
                </a:cubicBezTo>
                <a:cubicBezTo>
                  <a:pt x="29090" y="738292"/>
                  <a:pt x="46343" y="763657"/>
                  <a:pt x="53321" y="791570"/>
                </a:cubicBezTo>
                <a:cubicBezTo>
                  <a:pt x="62419" y="827964"/>
                  <a:pt x="59807" y="869538"/>
                  <a:pt x="80616" y="900752"/>
                </a:cubicBezTo>
                <a:lnTo>
                  <a:pt x="135207" y="982639"/>
                </a:lnTo>
                <a:lnTo>
                  <a:pt x="162503" y="1023582"/>
                </a:lnTo>
                <a:cubicBezTo>
                  <a:pt x="171601" y="1037230"/>
                  <a:pt x="178200" y="1052927"/>
                  <a:pt x="189798" y="1064525"/>
                </a:cubicBezTo>
                <a:cubicBezTo>
                  <a:pt x="203446" y="1078173"/>
                  <a:pt x="213870" y="1096096"/>
                  <a:pt x="230742" y="1105469"/>
                </a:cubicBezTo>
                <a:cubicBezTo>
                  <a:pt x="255893" y="1119442"/>
                  <a:pt x="285333" y="1123666"/>
                  <a:pt x="312628" y="1132764"/>
                </a:cubicBezTo>
                <a:cubicBezTo>
                  <a:pt x="326276" y="1137313"/>
                  <a:pt x="339615" y="1142923"/>
                  <a:pt x="353572" y="1146412"/>
                </a:cubicBezTo>
                <a:cubicBezTo>
                  <a:pt x="389966" y="1155511"/>
                  <a:pt x="427165" y="1161845"/>
                  <a:pt x="462754" y="1173708"/>
                </a:cubicBezTo>
                <a:lnTo>
                  <a:pt x="544640" y="1201003"/>
                </a:lnTo>
                <a:cubicBezTo>
                  <a:pt x="553739" y="1214651"/>
                  <a:pt x="560338" y="1230348"/>
                  <a:pt x="571936" y="1241946"/>
                </a:cubicBezTo>
                <a:cubicBezTo>
                  <a:pt x="608865" y="1278875"/>
                  <a:pt x="661480" y="1282457"/>
                  <a:pt x="708413" y="1296537"/>
                </a:cubicBezTo>
                <a:cubicBezTo>
                  <a:pt x="735972" y="1304805"/>
                  <a:pt x="761671" y="1320970"/>
                  <a:pt x="790300" y="1323833"/>
                </a:cubicBezTo>
                <a:cubicBezTo>
                  <a:pt x="967768" y="1341580"/>
                  <a:pt x="881338" y="1332432"/>
                  <a:pt x="1049607" y="1351128"/>
                </a:cubicBezTo>
                <a:cubicBezTo>
                  <a:pt x="1226888" y="1341798"/>
                  <a:pt x="1330128" y="1337988"/>
                  <a:pt x="1499983" y="1323833"/>
                </a:cubicBezTo>
                <a:cubicBezTo>
                  <a:pt x="1545545" y="1320036"/>
                  <a:pt x="1590968" y="1314734"/>
                  <a:pt x="1636461" y="1310185"/>
                </a:cubicBezTo>
                <a:cubicBezTo>
                  <a:pt x="1650109" y="1291988"/>
                  <a:pt x="1666119" y="1275343"/>
                  <a:pt x="1677404" y="1255594"/>
                </a:cubicBezTo>
                <a:cubicBezTo>
                  <a:pt x="1684541" y="1243104"/>
                  <a:pt x="1683072" y="1226621"/>
                  <a:pt x="1691052" y="1214651"/>
                </a:cubicBezTo>
                <a:cubicBezTo>
                  <a:pt x="1701758" y="1198592"/>
                  <a:pt x="1718347" y="1187356"/>
                  <a:pt x="1731995" y="1173708"/>
                </a:cubicBezTo>
                <a:cubicBezTo>
                  <a:pt x="1766301" y="1070790"/>
                  <a:pt x="1720023" y="1197652"/>
                  <a:pt x="1772939" y="1091821"/>
                </a:cubicBezTo>
                <a:cubicBezTo>
                  <a:pt x="1779373" y="1078954"/>
                  <a:pt x="1780153" y="1063745"/>
                  <a:pt x="1786586" y="1050878"/>
                </a:cubicBezTo>
                <a:cubicBezTo>
                  <a:pt x="1793922" y="1036207"/>
                  <a:pt x="1807220" y="1024923"/>
                  <a:pt x="1813882" y="1009934"/>
                </a:cubicBezTo>
                <a:cubicBezTo>
                  <a:pt x="1825568" y="983642"/>
                  <a:pt x="1841178" y="928048"/>
                  <a:pt x="1841178" y="928048"/>
                </a:cubicBezTo>
                <a:cubicBezTo>
                  <a:pt x="1836629" y="832514"/>
                  <a:pt x="1835473" y="736757"/>
                  <a:pt x="1827530" y="641445"/>
                </a:cubicBezTo>
                <a:cubicBezTo>
                  <a:pt x="1826335" y="627109"/>
                  <a:pt x="1825588" y="608864"/>
                  <a:pt x="1813882" y="600502"/>
                </a:cubicBezTo>
                <a:cubicBezTo>
                  <a:pt x="1790469" y="583779"/>
                  <a:pt x="1759291" y="582305"/>
                  <a:pt x="1731995" y="573206"/>
                </a:cubicBezTo>
                <a:lnTo>
                  <a:pt x="1650109" y="545911"/>
                </a:lnTo>
                <a:cubicBezTo>
                  <a:pt x="1636461" y="541362"/>
                  <a:pt x="1623464" y="533852"/>
                  <a:pt x="1609166" y="532263"/>
                </a:cubicBezTo>
                <a:lnTo>
                  <a:pt x="1486336" y="518615"/>
                </a:lnTo>
                <a:lnTo>
                  <a:pt x="1363506" y="436728"/>
                </a:lnTo>
                <a:cubicBezTo>
                  <a:pt x="1349858" y="427630"/>
                  <a:pt x="1338124" y="414620"/>
                  <a:pt x="1322563" y="409433"/>
                </a:cubicBezTo>
                <a:cubicBezTo>
                  <a:pt x="1308915" y="404884"/>
                  <a:pt x="1294486" y="402219"/>
                  <a:pt x="1281619" y="395785"/>
                </a:cubicBezTo>
                <a:cubicBezTo>
                  <a:pt x="1266948" y="388450"/>
                  <a:pt x="1255347" y="375825"/>
                  <a:pt x="1240676" y="368490"/>
                </a:cubicBezTo>
                <a:cubicBezTo>
                  <a:pt x="1207077" y="351691"/>
                  <a:pt x="1149299" y="346436"/>
                  <a:pt x="1117846" y="341194"/>
                </a:cubicBezTo>
                <a:cubicBezTo>
                  <a:pt x="1004617" y="303450"/>
                  <a:pt x="1182742" y="366816"/>
                  <a:pt x="995016" y="272955"/>
                </a:cubicBezTo>
                <a:lnTo>
                  <a:pt x="940425" y="245660"/>
                </a:lnTo>
                <a:cubicBezTo>
                  <a:pt x="935876" y="232012"/>
                  <a:pt x="935988" y="215768"/>
                  <a:pt x="926778" y="204716"/>
                </a:cubicBezTo>
                <a:cubicBezTo>
                  <a:pt x="895001" y="166583"/>
                  <a:pt x="872057" y="163730"/>
                  <a:pt x="831243" y="150125"/>
                </a:cubicBezTo>
                <a:cubicBezTo>
                  <a:pt x="784723" y="80345"/>
                  <a:pt x="826665" y="121685"/>
                  <a:pt x="722061" y="95534"/>
                </a:cubicBezTo>
                <a:cubicBezTo>
                  <a:pt x="694148" y="88556"/>
                  <a:pt x="667470" y="77337"/>
                  <a:pt x="640175" y="68239"/>
                </a:cubicBezTo>
                <a:cubicBezTo>
                  <a:pt x="626527" y="63690"/>
                  <a:pt x="613188" y="58080"/>
                  <a:pt x="599231" y="54591"/>
                </a:cubicBezTo>
                <a:cubicBezTo>
                  <a:pt x="562837" y="45493"/>
                  <a:pt x="525638" y="39159"/>
                  <a:pt x="490049" y="27296"/>
                </a:cubicBezTo>
                <a:lnTo>
                  <a:pt x="408163" y="0"/>
                </a:lnTo>
                <a:cubicBezTo>
                  <a:pt x="85200" y="28084"/>
                  <a:pt x="169327" y="34119"/>
                  <a:pt x="121560" y="40943"/>
                </a:cubicBezTo>
                <a:close/>
              </a:path>
            </a:pathLst>
          </a:custGeom>
          <a:solidFill>
            <a:schemeClr val="accent2">
              <a:alpha val="50000"/>
            </a:schemeClr>
          </a:solidFill>
          <a:ln w="1905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16"/>
          <p:cNvSpPr/>
          <p:nvPr/>
        </p:nvSpPr>
        <p:spPr>
          <a:xfrm>
            <a:off x="3190755" y="3628521"/>
            <a:ext cx="5830415" cy="2158130"/>
          </a:xfrm>
          <a:custGeom>
            <a:avLst/>
            <a:gdLst>
              <a:gd name="connsiteX0" fmla="*/ 16469 w 5830415"/>
              <a:gd name="connsiteY0" fmla="*/ 383921 h 2158130"/>
              <a:gd name="connsiteX1" fmla="*/ 16469 w 5830415"/>
              <a:gd name="connsiteY1" fmla="*/ 383921 h 2158130"/>
              <a:gd name="connsiteX2" fmla="*/ 57412 w 5830415"/>
              <a:gd name="connsiteY2" fmla="*/ 506751 h 2158130"/>
              <a:gd name="connsiteX3" fmla="*/ 125651 w 5830415"/>
              <a:gd name="connsiteY3" fmla="*/ 588637 h 2158130"/>
              <a:gd name="connsiteX4" fmla="*/ 152946 w 5830415"/>
              <a:gd name="connsiteY4" fmla="*/ 629580 h 2158130"/>
              <a:gd name="connsiteX5" fmla="*/ 193890 w 5830415"/>
              <a:gd name="connsiteY5" fmla="*/ 711467 h 2158130"/>
              <a:gd name="connsiteX6" fmla="*/ 275776 w 5830415"/>
              <a:gd name="connsiteY6" fmla="*/ 738763 h 2158130"/>
              <a:gd name="connsiteX7" fmla="*/ 316720 w 5830415"/>
              <a:gd name="connsiteY7" fmla="*/ 766058 h 2158130"/>
              <a:gd name="connsiteX8" fmla="*/ 371311 w 5830415"/>
              <a:gd name="connsiteY8" fmla="*/ 847945 h 2158130"/>
              <a:gd name="connsiteX9" fmla="*/ 398606 w 5830415"/>
              <a:gd name="connsiteY9" fmla="*/ 888888 h 2158130"/>
              <a:gd name="connsiteX10" fmla="*/ 439549 w 5830415"/>
              <a:gd name="connsiteY10" fmla="*/ 902536 h 2158130"/>
              <a:gd name="connsiteX11" fmla="*/ 521436 w 5830415"/>
              <a:gd name="connsiteY11" fmla="*/ 957127 h 2158130"/>
              <a:gd name="connsiteX12" fmla="*/ 589675 w 5830415"/>
              <a:gd name="connsiteY12" fmla="*/ 1079957 h 2158130"/>
              <a:gd name="connsiteX13" fmla="*/ 671561 w 5830415"/>
              <a:gd name="connsiteY13" fmla="*/ 1107252 h 2158130"/>
              <a:gd name="connsiteX14" fmla="*/ 712505 w 5830415"/>
              <a:gd name="connsiteY14" fmla="*/ 1134548 h 2158130"/>
              <a:gd name="connsiteX15" fmla="*/ 848982 w 5830415"/>
              <a:gd name="connsiteY15" fmla="*/ 1175491 h 2158130"/>
              <a:gd name="connsiteX16" fmla="*/ 889926 w 5830415"/>
              <a:gd name="connsiteY16" fmla="*/ 1202786 h 2158130"/>
              <a:gd name="connsiteX17" fmla="*/ 1026403 w 5830415"/>
              <a:gd name="connsiteY17" fmla="*/ 1243730 h 2158130"/>
              <a:gd name="connsiteX18" fmla="*/ 1149233 w 5830415"/>
              <a:gd name="connsiteY18" fmla="*/ 1257378 h 2158130"/>
              <a:gd name="connsiteX19" fmla="*/ 1258415 w 5830415"/>
              <a:gd name="connsiteY19" fmla="*/ 1271025 h 2158130"/>
              <a:gd name="connsiteX20" fmla="*/ 1326654 w 5830415"/>
              <a:gd name="connsiteY20" fmla="*/ 1284673 h 2158130"/>
              <a:gd name="connsiteX21" fmla="*/ 1681496 w 5830415"/>
              <a:gd name="connsiteY21" fmla="*/ 1298321 h 2158130"/>
              <a:gd name="connsiteX22" fmla="*/ 2432123 w 5830415"/>
              <a:gd name="connsiteY22" fmla="*/ 1284673 h 2158130"/>
              <a:gd name="connsiteX23" fmla="*/ 2527657 w 5830415"/>
              <a:gd name="connsiteY23" fmla="*/ 1271025 h 2158130"/>
              <a:gd name="connsiteX24" fmla="*/ 2964385 w 5830415"/>
              <a:gd name="connsiteY24" fmla="*/ 1284673 h 2158130"/>
              <a:gd name="connsiteX25" fmla="*/ 3046272 w 5830415"/>
              <a:gd name="connsiteY25" fmla="*/ 1298321 h 2158130"/>
              <a:gd name="connsiteX26" fmla="*/ 3087215 w 5830415"/>
              <a:gd name="connsiteY26" fmla="*/ 1325616 h 2158130"/>
              <a:gd name="connsiteX27" fmla="*/ 3141806 w 5830415"/>
              <a:gd name="connsiteY27" fmla="*/ 1352912 h 2158130"/>
              <a:gd name="connsiteX28" fmla="*/ 3182749 w 5830415"/>
              <a:gd name="connsiteY28" fmla="*/ 1380207 h 2158130"/>
              <a:gd name="connsiteX29" fmla="*/ 3264636 w 5830415"/>
              <a:gd name="connsiteY29" fmla="*/ 1393855 h 2158130"/>
              <a:gd name="connsiteX30" fmla="*/ 3319227 w 5830415"/>
              <a:gd name="connsiteY30" fmla="*/ 1421151 h 2158130"/>
              <a:gd name="connsiteX31" fmla="*/ 3360170 w 5830415"/>
              <a:gd name="connsiteY31" fmla="*/ 1448446 h 2158130"/>
              <a:gd name="connsiteX32" fmla="*/ 3442057 w 5830415"/>
              <a:gd name="connsiteY32" fmla="*/ 1462094 h 2158130"/>
              <a:gd name="connsiteX33" fmla="*/ 3523944 w 5830415"/>
              <a:gd name="connsiteY33" fmla="*/ 1503037 h 2158130"/>
              <a:gd name="connsiteX34" fmla="*/ 3605830 w 5830415"/>
              <a:gd name="connsiteY34" fmla="*/ 1571276 h 2158130"/>
              <a:gd name="connsiteX35" fmla="*/ 3646773 w 5830415"/>
              <a:gd name="connsiteY35" fmla="*/ 1584924 h 2158130"/>
              <a:gd name="connsiteX36" fmla="*/ 3783251 w 5830415"/>
              <a:gd name="connsiteY36" fmla="*/ 1666810 h 2158130"/>
              <a:gd name="connsiteX37" fmla="*/ 3933376 w 5830415"/>
              <a:gd name="connsiteY37" fmla="*/ 1735049 h 2158130"/>
              <a:gd name="connsiteX38" fmla="*/ 3974320 w 5830415"/>
              <a:gd name="connsiteY38" fmla="*/ 1762345 h 2158130"/>
              <a:gd name="connsiteX39" fmla="*/ 4056206 w 5830415"/>
              <a:gd name="connsiteY39" fmla="*/ 1789640 h 2158130"/>
              <a:gd name="connsiteX40" fmla="*/ 4151741 w 5830415"/>
              <a:gd name="connsiteY40" fmla="*/ 1857879 h 2158130"/>
              <a:gd name="connsiteX41" fmla="*/ 4192684 w 5830415"/>
              <a:gd name="connsiteY41" fmla="*/ 1885175 h 2158130"/>
              <a:gd name="connsiteX42" fmla="*/ 4315514 w 5830415"/>
              <a:gd name="connsiteY42" fmla="*/ 1939766 h 2158130"/>
              <a:gd name="connsiteX43" fmla="*/ 4370105 w 5830415"/>
              <a:gd name="connsiteY43" fmla="*/ 1980709 h 2158130"/>
              <a:gd name="connsiteX44" fmla="*/ 4465639 w 5830415"/>
              <a:gd name="connsiteY44" fmla="*/ 2008004 h 2158130"/>
              <a:gd name="connsiteX45" fmla="*/ 4574821 w 5830415"/>
              <a:gd name="connsiteY45" fmla="*/ 2035300 h 2158130"/>
              <a:gd name="connsiteX46" fmla="*/ 4615764 w 5830415"/>
              <a:gd name="connsiteY46" fmla="*/ 2062595 h 2158130"/>
              <a:gd name="connsiteX47" fmla="*/ 4656708 w 5830415"/>
              <a:gd name="connsiteY47" fmla="*/ 2076243 h 2158130"/>
              <a:gd name="connsiteX48" fmla="*/ 4765890 w 5830415"/>
              <a:gd name="connsiteY48" fmla="*/ 2103539 h 2158130"/>
              <a:gd name="connsiteX49" fmla="*/ 4875072 w 5830415"/>
              <a:gd name="connsiteY49" fmla="*/ 2130834 h 2158130"/>
              <a:gd name="connsiteX50" fmla="*/ 4970606 w 5830415"/>
              <a:gd name="connsiteY50" fmla="*/ 2158130 h 2158130"/>
              <a:gd name="connsiteX51" fmla="*/ 5489221 w 5830415"/>
              <a:gd name="connsiteY51" fmla="*/ 2144482 h 2158130"/>
              <a:gd name="connsiteX52" fmla="*/ 5543812 w 5830415"/>
              <a:gd name="connsiteY52" fmla="*/ 2130834 h 2158130"/>
              <a:gd name="connsiteX53" fmla="*/ 5707585 w 5830415"/>
              <a:gd name="connsiteY53" fmla="*/ 2089891 h 2158130"/>
              <a:gd name="connsiteX54" fmla="*/ 5748529 w 5830415"/>
              <a:gd name="connsiteY54" fmla="*/ 2062595 h 2158130"/>
              <a:gd name="connsiteX55" fmla="*/ 5775824 w 5830415"/>
              <a:gd name="connsiteY55" fmla="*/ 2021652 h 2158130"/>
              <a:gd name="connsiteX56" fmla="*/ 5816767 w 5830415"/>
              <a:gd name="connsiteY56" fmla="*/ 1885175 h 2158130"/>
              <a:gd name="connsiteX57" fmla="*/ 5830415 w 5830415"/>
              <a:gd name="connsiteY57" fmla="*/ 1844231 h 2158130"/>
              <a:gd name="connsiteX58" fmla="*/ 5816767 w 5830415"/>
              <a:gd name="connsiteY58" fmla="*/ 1584924 h 2158130"/>
              <a:gd name="connsiteX59" fmla="*/ 5789472 w 5830415"/>
              <a:gd name="connsiteY59" fmla="*/ 1257378 h 2158130"/>
              <a:gd name="connsiteX60" fmla="*/ 5762176 w 5830415"/>
              <a:gd name="connsiteY60" fmla="*/ 1175491 h 2158130"/>
              <a:gd name="connsiteX61" fmla="*/ 5748529 w 5830415"/>
              <a:gd name="connsiteY61" fmla="*/ 1134548 h 2158130"/>
              <a:gd name="connsiteX62" fmla="*/ 5734881 w 5830415"/>
              <a:gd name="connsiteY62" fmla="*/ 1093604 h 2158130"/>
              <a:gd name="connsiteX63" fmla="*/ 5693938 w 5830415"/>
              <a:gd name="connsiteY63" fmla="*/ 1066309 h 2158130"/>
              <a:gd name="connsiteX64" fmla="*/ 5612051 w 5830415"/>
              <a:gd name="connsiteY64" fmla="*/ 984422 h 2158130"/>
              <a:gd name="connsiteX65" fmla="*/ 5489221 w 5830415"/>
              <a:gd name="connsiteY65" fmla="*/ 902536 h 2158130"/>
              <a:gd name="connsiteX66" fmla="*/ 5448278 w 5830415"/>
              <a:gd name="connsiteY66" fmla="*/ 875240 h 2158130"/>
              <a:gd name="connsiteX67" fmla="*/ 5407335 w 5830415"/>
              <a:gd name="connsiteY67" fmla="*/ 834297 h 2158130"/>
              <a:gd name="connsiteX68" fmla="*/ 5325448 w 5830415"/>
              <a:gd name="connsiteY68" fmla="*/ 807001 h 2158130"/>
              <a:gd name="connsiteX69" fmla="*/ 5243561 w 5830415"/>
              <a:gd name="connsiteY69" fmla="*/ 779706 h 2158130"/>
              <a:gd name="connsiteX70" fmla="*/ 5161675 w 5830415"/>
              <a:gd name="connsiteY70" fmla="*/ 738763 h 2158130"/>
              <a:gd name="connsiteX71" fmla="*/ 5025197 w 5830415"/>
              <a:gd name="connsiteY71" fmla="*/ 697819 h 2158130"/>
              <a:gd name="connsiteX72" fmla="*/ 4984254 w 5830415"/>
              <a:gd name="connsiteY72" fmla="*/ 684172 h 2158130"/>
              <a:gd name="connsiteX73" fmla="*/ 4861424 w 5830415"/>
              <a:gd name="connsiteY73" fmla="*/ 615933 h 2158130"/>
              <a:gd name="connsiteX74" fmla="*/ 4820481 w 5830415"/>
              <a:gd name="connsiteY74" fmla="*/ 588637 h 2158130"/>
              <a:gd name="connsiteX75" fmla="*/ 4724946 w 5830415"/>
              <a:gd name="connsiteY75" fmla="*/ 561342 h 2158130"/>
              <a:gd name="connsiteX76" fmla="*/ 4602117 w 5830415"/>
              <a:gd name="connsiteY76" fmla="*/ 520398 h 2158130"/>
              <a:gd name="connsiteX77" fmla="*/ 4561173 w 5830415"/>
              <a:gd name="connsiteY77" fmla="*/ 506751 h 2158130"/>
              <a:gd name="connsiteX78" fmla="*/ 4492935 w 5830415"/>
              <a:gd name="connsiteY78" fmla="*/ 493103 h 2158130"/>
              <a:gd name="connsiteX79" fmla="*/ 4451991 w 5830415"/>
              <a:gd name="connsiteY79" fmla="*/ 465807 h 2158130"/>
              <a:gd name="connsiteX80" fmla="*/ 4370105 w 5830415"/>
              <a:gd name="connsiteY80" fmla="*/ 438512 h 2158130"/>
              <a:gd name="connsiteX81" fmla="*/ 4329161 w 5830415"/>
              <a:gd name="connsiteY81" fmla="*/ 424864 h 2158130"/>
              <a:gd name="connsiteX82" fmla="*/ 4274570 w 5830415"/>
              <a:gd name="connsiteY82" fmla="*/ 397569 h 2158130"/>
              <a:gd name="connsiteX83" fmla="*/ 4206332 w 5830415"/>
              <a:gd name="connsiteY83" fmla="*/ 383921 h 2158130"/>
              <a:gd name="connsiteX84" fmla="*/ 4151741 w 5830415"/>
              <a:gd name="connsiteY84" fmla="*/ 370273 h 2158130"/>
              <a:gd name="connsiteX85" fmla="*/ 4069854 w 5830415"/>
              <a:gd name="connsiteY85" fmla="*/ 342978 h 2158130"/>
              <a:gd name="connsiteX86" fmla="*/ 4015263 w 5830415"/>
              <a:gd name="connsiteY86" fmla="*/ 329330 h 2158130"/>
              <a:gd name="connsiteX87" fmla="*/ 3974320 w 5830415"/>
              <a:gd name="connsiteY87" fmla="*/ 315682 h 2158130"/>
              <a:gd name="connsiteX88" fmla="*/ 3892433 w 5830415"/>
              <a:gd name="connsiteY88" fmla="*/ 302034 h 2158130"/>
              <a:gd name="connsiteX89" fmla="*/ 3769603 w 5830415"/>
              <a:gd name="connsiteY89" fmla="*/ 261091 h 2158130"/>
              <a:gd name="connsiteX90" fmla="*/ 3728660 w 5830415"/>
              <a:gd name="connsiteY90" fmla="*/ 247443 h 2158130"/>
              <a:gd name="connsiteX91" fmla="*/ 3687717 w 5830415"/>
              <a:gd name="connsiteY91" fmla="*/ 233795 h 2158130"/>
              <a:gd name="connsiteX92" fmla="*/ 3578535 w 5830415"/>
              <a:gd name="connsiteY92" fmla="*/ 206500 h 2158130"/>
              <a:gd name="connsiteX93" fmla="*/ 3469352 w 5830415"/>
              <a:gd name="connsiteY93" fmla="*/ 179204 h 2158130"/>
              <a:gd name="connsiteX94" fmla="*/ 3373818 w 5830415"/>
              <a:gd name="connsiteY94" fmla="*/ 165557 h 2158130"/>
              <a:gd name="connsiteX95" fmla="*/ 3305579 w 5830415"/>
              <a:gd name="connsiteY95" fmla="*/ 151909 h 2158130"/>
              <a:gd name="connsiteX96" fmla="*/ 3128158 w 5830415"/>
              <a:gd name="connsiteY96" fmla="*/ 138261 h 2158130"/>
              <a:gd name="connsiteX97" fmla="*/ 2855203 w 5830415"/>
              <a:gd name="connsiteY97" fmla="*/ 110966 h 2158130"/>
              <a:gd name="connsiteX98" fmla="*/ 2500361 w 5830415"/>
              <a:gd name="connsiteY98" fmla="*/ 97318 h 2158130"/>
              <a:gd name="connsiteX99" fmla="*/ 2254702 w 5830415"/>
              <a:gd name="connsiteY99" fmla="*/ 83670 h 2158130"/>
              <a:gd name="connsiteX100" fmla="*/ 1940803 w 5830415"/>
              <a:gd name="connsiteY100" fmla="*/ 42727 h 2158130"/>
              <a:gd name="connsiteX101" fmla="*/ 1094642 w 5830415"/>
              <a:gd name="connsiteY101" fmla="*/ 42727 h 2158130"/>
              <a:gd name="connsiteX102" fmla="*/ 1026403 w 5830415"/>
              <a:gd name="connsiteY102" fmla="*/ 56375 h 2158130"/>
              <a:gd name="connsiteX103" fmla="*/ 903573 w 5830415"/>
              <a:gd name="connsiteY103" fmla="*/ 70022 h 2158130"/>
              <a:gd name="connsiteX104" fmla="*/ 562379 w 5830415"/>
              <a:gd name="connsiteY104" fmla="*/ 97318 h 2158130"/>
              <a:gd name="connsiteX105" fmla="*/ 466845 w 5830415"/>
              <a:gd name="connsiteY105" fmla="*/ 110966 h 2158130"/>
              <a:gd name="connsiteX106" fmla="*/ 371311 w 5830415"/>
              <a:gd name="connsiteY106" fmla="*/ 138261 h 2158130"/>
              <a:gd name="connsiteX107" fmla="*/ 316720 w 5830415"/>
              <a:gd name="connsiteY107" fmla="*/ 151909 h 2158130"/>
              <a:gd name="connsiteX108" fmla="*/ 207538 w 5830415"/>
              <a:gd name="connsiteY108" fmla="*/ 192852 h 2158130"/>
              <a:gd name="connsiteX109" fmla="*/ 125651 w 5830415"/>
              <a:gd name="connsiteY109" fmla="*/ 247443 h 2158130"/>
              <a:gd name="connsiteX110" fmla="*/ 84708 w 5830415"/>
              <a:gd name="connsiteY110" fmla="*/ 274739 h 2158130"/>
              <a:gd name="connsiteX111" fmla="*/ 43764 w 5830415"/>
              <a:gd name="connsiteY111" fmla="*/ 288386 h 2158130"/>
              <a:gd name="connsiteX112" fmla="*/ 2821 w 5830415"/>
              <a:gd name="connsiteY112" fmla="*/ 370273 h 2158130"/>
              <a:gd name="connsiteX113" fmla="*/ 2821 w 5830415"/>
              <a:gd name="connsiteY113" fmla="*/ 438512 h 2158130"/>
              <a:gd name="connsiteX114" fmla="*/ 16469 w 5830415"/>
              <a:gd name="connsiteY114" fmla="*/ 383921 h 215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830415" h="2158130">
                <a:moveTo>
                  <a:pt x="16469" y="383921"/>
                </a:moveTo>
                <a:lnTo>
                  <a:pt x="16469" y="383921"/>
                </a:lnTo>
                <a:cubicBezTo>
                  <a:pt x="30117" y="424864"/>
                  <a:pt x="40813" y="466913"/>
                  <a:pt x="57412" y="506751"/>
                </a:cubicBezTo>
                <a:cubicBezTo>
                  <a:pt x="74354" y="547411"/>
                  <a:pt x="97891" y="555325"/>
                  <a:pt x="125651" y="588637"/>
                </a:cubicBezTo>
                <a:cubicBezTo>
                  <a:pt x="136152" y="601238"/>
                  <a:pt x="145611" y="614909"/>
                  <a:pt x="152946" y="629580"/>
                </a:cubicBezTo>
                <a:cubicBezTo>
                  <a:pt x="165791" y="655270"/>
                  <a:pt x="165444" y="693688"/>
                  <a:pt x="193890" y="711467"/>
                </a:cubicBezTo>
                <a:cubicBezTo>
                  <a:pt x="218288" y="726716"/>
                  <a:pt x="251836" y="722804"/>
                  <a:pt x="275776" y="738763"/>
                </a:cubicBezTo>
                <a:lnTo>
                  <a:pt x="316720" y="766058"/>
                </a:lnTo>
                <a:cubicBezTo>
                  <a:pt x="340703" y="838011"/>
                  <a:pt x="314515" y="779790"/>
                  <a:pt x="371311" y="847945"/>
                </a:cubicBezTo>
                <a:cubicBezTo>
                  <a:pt x="381812" y="860546"/>
                  <a:pt x="385798" y="878641"/>
                  <a:pt x="398606" y="888888"/>
                </a:cubicBezTo>
                <a:cubicBezTo>
                  <a:pt x="409839" y="897875"/>
                  <a:pt x="426973" y="895550"/>
                  <a:pt x="439549" y="902536"/>
                </a:cubicBezTo>
                <a:cubicBezTo>
                  <a:pt x="468226" y="918468"/>
                  <a:pt x="521436" y="957127"/>
                  <a:pt x="521436" y="957127"/>
                </a:cubicBezTo>
                <a:cubicBezTo>
                  <a:pt x="533453" y="993178"/>
                  <a:pt x="554480" y="1068225"/>
                  <a:pt x="589675" y="1079957"/>
                </a:cubicBezTo>
                <a:cubicBezTo>
                  <a:pt x="616970" y="1089055"/>
                  <a:pt x="647621" y="1091292"/>
                  <a:pt x="671561" y="1107252"/>
                </a:cubicBezTo>
                <a:cubicBezTo>
                  <a:pt x="685209" y="1116351"/>
                  <a:pt x="697428" y="1128087"/>
                  <a:pt x="712505" y="1134548"/>
                </a:cubicBezTo>
                <a:cubicBezTo>
                  <a:pt x="765919" y="1157439"/>
                  <a:pt x="793923" y="1138787"/>
                  <a:pt x="848982" y="1175491"/>
                </a:cubicBezTo>
                <a:cubicBezTo>
                  <a:pt x="862630" y="1184589"/>
                  <a:pt x="874937" y="1196124"/>
                  <a:pt x="889926" y="1202786"/>
                </a:cubicBezTo>
                <a:cubicBezTo>
                  <a:pt x="909620" y="1211539"/>
                  <a:pt x="996044" y="1239059"/>
                  <a:pt x="1026403" y="1243730"/>
                </a:cubicBezTo>
                <a:cubicBezTo>
                  <a:pt x="1067119" y="1249994"/>
                  <a:pt x="1108320" y="1252565"/>
                  <a:pt x="1149233" y="1257378"/>
                </a:cubicBezTo>
                <a:cubicBezTo>
                  <a:pt x="1185659" y="1261663"/>
                  <a:pt x="1222164" y="1265448"/>
                  <a:pt x="1258415" y="1271025"/>
                </a:cubicBezTo>
                <a:cubicBezTo>
                  <a:pt x="1281342" y="1274552"/>
                  <a:pt x="1303505" y="1283180"/>
                  <a:pt x="1326654" y="1284673"/>
                </a:cubicBezTo>
                <a:cubicBezTo>
                  <a:pt x="1444777" y="1292294"/>
                  <a:pt x="1563215" y="1293772"/>
                  <a:pt x="1681496" y="1298321"/>
                </a:cubicBezTo>
                <a:lnTo>
                  <a:pt x="2432123" y="1284673"/>
                </a:lnTo>
                <a:cubicBezTo>
                  <a:pt x="2464274" y="1283636"/>
                  <a:pt x="2495489" y="1271025"/>
                  <a:pt x="2527657" y="1271025"/>
                </a:cubicBezTo>
                <a:cubicBezTo>
                  <a:pt x="2673304" y="1271025"/>
                  <a:pt x="2818809" y="1280124"/>
                  <a:pt x="2964385" y="1284673"/>
                </a:cubicBezTo>
                <a:cubicBezTo>
                  <a:pt x="2991681" y="1289222"/>
                  <a:pt x="3020020" y="1289570"/>
                  <a:pt x="3046272" y="1298321"/>
                </a:cubicBezTo>
                <a:cubicBezTo>
                  <a:pt x="3061833" y="1303508"/>
                  <a:pt x="3072974" y="1317478"/>
                  <a:pt x="3087215" y="1325616"/>
                </a:cubicBezTo>
                <a:cubicBezTo>
                  <a:pt x="3104879" y="1335710"/>
                  <a:pt x="3124142" y="1342818"/>
                  <a:pt x="3141806" y="1352912"/>
                </a:cubicBezTo>
                <a:cubicBezTo>
                  <a:pt x="3156047" y="1361050"/>
                  <a:pt x="3167188" y="1375020"/>
                  <a:pt x="3182749" y="1380207"/>
                </a:cubicBezTo>
                <a:cubicBezTo>
                  <a:pt x="3209001" y="1388958"/>
                  <a:pt x="3237340" y="1389306"/>
                  <a:pt x="3264636" y="1393855"/>
                </a:cubicBezTo>
                <a:cubicBezTo>
                  <a:pt x="3282833" y="1402954"/>
                  <a:pt x="3301563" y="1411057"/>
                  <a:pt x="3319227" y="1421151"/>
                </a:cubicBezTo>
                <a:cubicBezTo>
                  <a:pt x="3333468" y="1429289"/>
                  <a:pt x="3344609" y="1443259"/>
                  <a:pt x="3360170" y="1448446"/>
                </a:cubicBezTo>
                <a:cubicBezTo>
                  <a:pt x="3386422" y="1457197"/>
                  <a:pt x="3414761" y="1457545"/>
                  <a:pt x="3442057" y="1462094"/>
                </a:cubicBezTo>
                <a:cubicBezTo>
                  <a:pt x="3559401" y="1540323"/>
                  <a:pt x="3410928" y="1446528"/>
                  <a:pt x="3523944" y="1503037"/>
                </a:cubicBezTo>
                <a:cubicBezTo>
                  <a:pt x="3613244" y="1547687"/>
                  <a:pt x="3515284" y="1510912"/>
                  <a:pt x="3605830" y="1571276"/>
                </a:cubicBezTo>
                <a:cubicBezTo>
                  <a:pt x="3617800" y="1579256"/>
                  <a:pt x="3634197" y="1577938"/>
                  <a:pt x="3646773" y="1584924"/>
                </a:cubicBezTo>
                <a:cubicBezTo>
                  <a:pt x="3755927" y="1645565"/>
                  <a:pt x="3692906" y="1628091"/>
                  <a:pt x="3783251" y="1666810"/>
                </a:cubicBezTo>
                <a:cubicBezTo>
                  <a:pt x="3864405" y="1701590"/>
                  <a:pt x="3806776" y="1650649"/>
                  <a:pt x="3933376" y="1735049"/>
                </a:cubicBezTo>
                <a:cubicBezTo>
                  <a:pt x="3947024" y="1744148"/>
                  <a:pt x="3959331" y="1755683"/>
                  <a:pt x="3974320" y="1762345"/>
                </a:cubicBezTo>
                <a:cubicBezTo>
                  <a:pt x="4000612" y="1774030"/>
                  <a:pt x="4032267" y="1773680"/>
                  <a:pt x="4056206" y="1789640"/>
                </a:cubicBezTo>
                <a:cubicBezTo>
                  <a:pt x="4152696" y="1853968"/>
                  <a:pt x="4033242" y="1773238"/>
                  <a:pt x="4151741" y="1857879"/>
                </a:cubicBezTo>
                <a:cubicBezTo>
                  <a:pt x="4165088" y="1867413"/>
                  <a:pt x="4178013" y="1877840"/>
                  <a:pt x="4192684" y="1885175"/>
                </a:cubicBezTo>
                <a:cubicBezTo>
                  <a:pt x="4257406" y="1917536"/>
                  <a:pt x="4257619" y="1903581"/>
                  <a:pt x="4315514" y="1939766"/>
                </a:cubicBezTo>
                <a:cubicBezTo>
                  <a:pt x="4334803" y="1951821"/>
                  <a:pt x="4350356" y="1969424"/>
                  <a:pt x="4370105" y="1980709"/>
                </a:cubicBezTo>
                <a:cubicBezTo>
                  <a:pt x="4386470" y="1990061"/>
                  <a:pt x="4452338" y="2004204"/>
                  <a:pt x="4465639" y="2008004"/>
                </a:cubicBezTo>
                <a:cubicBezTo>
                  <a:pt x="4563573" y="2035985"/>
                  <a:pt x="4436065" y="2007548"/>
                  <a:pt x="4574821" y="2035300"/>
                </a:cubicBezTo>
                <a:cubicBezTo>
                  <a:pt x="4588469" y="2044398"/>
                  <a:pt x="4601093" y="2055260"/>
                  <a:pt x="4615764" y="2062595"/>
                </a:cubicBezTo>
                <a:cubicBezTo>
                  <a:pt x="4628631" y="2069029"/>
                  <a:pt x="4642829" y="2072458"/>
                  <a:pt x="4656708" y="2076243"/>
                </a:cubicBezTo>
                <a:cubicBezTo>
                  <a:pt x="4692900" y="2086114"/>
                  <a:pt x="4729496" y="2094441"/>
                  <a:pt x="4765890" y="2103539"/>
                </a:cubicBezTo>
                <a:lnTo>
                  <a:pt x="4875072" y="2130834"/>
                </a:lnTo>
                <a:cubicBezTo>
                  <a:pt x="4933809" y="2150414"/>
                  <a:pt x="4902059" y="2140993"/>
                  <a:pt x="4970606" y="2158130"/>
                </a:cubicBezTo>
                <a:cubicBezTo>
                  <a:pt x="5143478" y="2153581"/>
                  <a:pt x="5316485" y="2152708"/>
                  <a:pt x="5489221" y="2144482"/>
                </a:cubicBezTo>
                <a:cubicBezTo>
                  <a:pt x="5507957" y="2143590"/>
                  <a:pt x="5525419" y="2134513"/>
                  <a:pt x="5543812" y="2130834"/>
                </a:cubicBezTo>
                <a:cubicBezTo>
                  <a:pt x="5587665" y="2122063"/>
                  <a:pt x="5668500" y="2115947"/>
                  <a:pt x="5707585" y="2089891"/>
                </a:cubicBezTo>
                <a:lnTo>
                  <a:pt x="5748529" y="2062595"/>
                </a:lnTo>
                <a:cubicBezTo>
                  <a:pt x="5757627" y="2048947"/>
                  <a:pt x="5769162" y="2036641"/>
                  <a:pt x="5775824" y="2021652"/>
                </a:cubicBezTo>
                <a:cubicBezTo>
                  <a:pt x="5801775" y="1963262"/>
                  <a:pt x="5800886" y="1940761"/>
                  <a:pt x="5816767" y="1885175"/>
                </a:cubicBezTo>
                <a:cubicBezTo>
                  <a:pt x="5820719" y="1871342"/>
                  <a:pt x="5825866" y="1857879"/>
                  <a:pt x="5830415" y="1844231"/>
                </a:cubicBezTo>
                <a:cubicBezTo>
                  <a:pt x="5825866" y="1757795"/>
                  <a:pt x="5821568" y="1671346"/>
                  <a:pt x="5816767" y="1584924"/>
                </a:cubicBezTo>
                <a:cubicBezTo>
                  <a:pt x="5813928" y="1533830"/>
                  <a:pt x="5808804" y="1341149"/>
                  <a:pt x="5789472" y="1257378"/>
                </a:cubicBezTo>
                <a:cubicBezTo>
                  <a:pt x="5783002" y="1229343"/>
                  <a:pt x="5771274" y="1202787"/>
                  <a:pt x="5762176" y="1175491"/>
                </a:cubicBezTo>
                <a:lnTo>
                  <a:pt x="5748529" y="1134548"/>
                </a:lnTo>
                <a:cubicBezTo>
                  <a:pt x="5743980" y="1120900"/>
                  <a:pt x="5746851" y="1101584"/>
                  <a:pt x="5734881" y="1093604"/>
                </a:cubicBezTo>
                <a:cubicBezTo>
                  <a:pt x="5721233" y="1084506"/>
                  <a:pt x="5706197" y="1077206"/>
                  <a:pt x="5693938" y="1066309"/>
                </a:cubicBezTo>
                <a:cubicBezTo>
                  <a:pt x="5665087" y="1040663"/>
                  <a:pt x="5644170" y="1005834"/>
                  <a:pt x="5612051" y="984422"/>
                </a:cubicBezTo>
                <a:lnTo>
                  <a:pt x="5489221" y="902536"/>
                </a:lnTo>
                <a:cubicBezTo>
                  <a:pt x="5475573" y="893437"/>
                  <a:pt x="5459876" y="886838"/>
                  <a:pt x="5448278" y="875240"/>
                </a:cubicBezTo>
                <a:cubicBezTo>
                  <a:pt x="5434630" y="861592"/>
                  <a:pt x="5424207" y="843670"/>
                  <a:pt x="5407335" y="834297"/>
                </a:cubicBezTo>
                <a:cubicBezTo>
                  <a:pt x="5382184" y="820324"/>
                  <a:pt x="5352744" y="816099"/>
                  <a:pt x="5325448" y="807001"/>
                </a:cubicBezTo>
                <a:lnTo>
                  <a:pt x="5243561" y="779706"/>
                </a:lnTo>
                <a:cubicBezTo>
                  <a:pt x="5094242" y="729933"/>
                  <a:pt x="5320413" y="809313"/>
                  <a:pt x="5161675" y="738763"/>
                </a:cubicBezTo>
                <a:cubicBezTo>
                  <a:pt x="5103299" y="712818"/>
                  <a:pt x="5080774" y="713698"/>
                  <a:pt x="5025197" y="697819"/>
                </a:cubicBezTo>
                <a:cubicBezTo>
                  <a:pt x="5011365" y="693867"/>
                  <a:pt x="4997902" y="688721"/>
                  <a:pt x="4984254" y="684172"/>
                </a:cubicBezTo>
                <a:cubicBezTo>
                  <a:pt x="4890397" y="621600"/>
                  <a:pt x="4933489" y="639954"/>
                  <a:pt x="4861424" y="615933"/>
                </a:cubicBezTo>
                <a:cubicBezTo>
                  <a:pt x="4847776" y="606834"/>
                  <a:pt x="4835152" y="595973"/>
                  <a:pt x="4820481" y="588637"/>
                </a:cubicBezTo>
                <a:cubicBezTo>
                  <a:pt x="4797542" y="577167"/>
                  <a:pt x="4746817" y="567903"/>
                  <a:pt x="4724946" y="561342"/>
                </a:cubicBezTo>
                <a:cubicBezTo>
                  <a:pt x="4724926" y="561336"/>
                  <a:pt x="4622599" y="527225"/>
                  <a:pt x="4602117" y="520398"/>
                </a:cubicBezTo>
                <a:cubicBezTo>
                  <a:pt x="4588469" y="515849"/>
                  <a:pt x="4575280" y="509572"/>
                  <a:pt x="4561173" y="506751"/>
                </a:cubicBezTo>
                <a:lnTo>
                  <a:pt x="4492935" y="493103"/>
                </a:lnTo>
                <a:cubicBezTo>
                  <a:pt x="4479287" y="484004"/>
                  <a:pt x="4466980" y="472469"/>
                  <a:pt x="4451991" y="465807"/>
                </a:cubicBezTo>
                <a:cubicBezTo>
                  <a:pt x="4425699" y="454122"/>
                  <a:pt x="4397400" y="447610"/>
                  <a:pt x="4370105" y="438512"/>
                </a:cubicBezTo>
                <a:cubicBezTo>
                  <a:pt x="4356457" y="433963"/>
                  <a:pt x="4342029" y="431298"/>
                  <a:pt x="4329161" y="424864"/>
                </a:cubicBezTo>
                <a:cubicBezTo>
                  <a:pt x="4310964" y="415766"/>
                  <a:pt x="4293871" y="404003"/>
                  <a:pt x="4274570" y="397569"/>
                </a:cubicBezTo>
                <a:cubicBezTo>
                  <a:pt x="4252564" y="390234"/>
                  <a:pt x="4228976" y="388953"/>
                  <a:pt x="4206332" y="383921"/>
                </a:cubicBezTo>
                <a:cubicBezTo>
                  <a:pt x="4188022" y="379852"/>
                  <a:pt x="4169707" y="375663"/>
                  <a:pt x="4151741" y="370273"/>
                </a:cubicBezTo>
                <a:cubicBezTo>
                  <a:pt x="4124182" y="362005"/>
                  <a:pt x="4097767" y="349956"/>
                  <a:pt x="4069854" y="342978"/>
                </a:cubicBezTo>
                <a:cubicBezTo>
                  <a:pt x="4051657" y="338429"/>
                  <a:pt x="4033298" y="334483"/>
                  <a:pt x="4015263" y="329330"/>
                </a:cubicBezTo>
                <a:cubicBezTo>
                  <a:pt x="4001431" y="325378"/>
                  <a:pt x="3988363" y="318803"/>
                  <a:pt x="3974320" y="315682"/>
                </a:cubicBezTo>
                <a:cubicBezTo>
                  <a:pt x="3947307" y="309679"/>
                  <a:pt x="3919729" y="306583"/>
                  <a:pt x="3892433" y="302034"/>
                </a:cubicBezTo>
                <a:lnTo>
                  <a:pt x="3769603" y="261091"/>
                </a:lnTo>
                <a:lnTo>
                  <a:pt x="3728660" y="247443"/>
                </a:lnTo>
                <a:cubicBezTo>
                  <a:pt x="3715012" y="242894"/>
                  <a:pt x="3701673" y="237284"/>
                  <a:pt x="3687717" y="233795"/>
                </a:cubicBezTo>
                <a:lnTo>
                  <a:pt x="3578535" y="206500"/>
                </a:lnTo>
                <a:lnTo>
                  <a:pt x="3469352" y="179204"/>
                </a:lnTo>
                <a:cubicBezTo>
                  <a:pt x="3437507" y="174655"/>
                  <a:pt x="3405548" y="170845"/>
                  <a:pt x="3373818" y="165557"/>
                </a:cubicBezTo>
                <a:cubicBezTo>
                  <a:pt x="3350937" y="161744"/>
                  <a:pt x="3328634" y="154471"/>
                  <a:pt x="3305579" y="151909"/>
                </a:cubicBezTo>
                <a:cubicBezTo>
                  <a:pt x="3246627" y="145359"/>
                  <a:pt x="3187298" y="142810"/>
                  <a:pt x="3128158" y="138261"/>
                </a:cubicBezTo>
                <a:cubicBezTo>
                  <a:pt x="3001997" y="113028"/>
                  <a:pt x="3056119" y="120767"/>
                  <a:pt x="2855203" y="110966"/>
                </a:cubicBezTo>
                <a:cubicBezTo>
                  <a:pt x="2736975" y="105199"/>
                  <a:pt x="2618607" y="102693"/>
                  <a:pt x="2500361" y="97318"/>
                </a:cubicBezTo>
                <a:cubicBezTo>
                  <a:pt x="2418433" y="93594"/>
                  <a:pt x="2336588" y="88219"/>
                  <a:pt x="2254702" y="83670"/>
                </a:cubicBezTo>
                <a:cubicBezTo>
                  <a:pt x="2099319" y="31877"/>
                  <a:pt x="2201537" y="58065"/>
                  <a:pt x="1940803" y="42727"/>
                </a:cubicBezTo>
                <a:cubicBezTo>
                  <a:pt x="1598995" y="0"/>
                  <a:pt x="1793410" y="19040"/>
                  <a:pt x="1094642" y="42727"/>
                </a:cubicBezTo>
                <a:cubicBezTo>
                  <a:pt x="1071459" y="43513"/>
                  <a:pt x="1049367" y="53095"/>
                  <a:pt x="1026403" y="56375"/>
                </a:cubicBezTo>
                <a:cubicBezTo>
                  <a:pt x="985622" y="62201"/>
                  <a:pt x="944613" y="66453"/>
                  <a:pt x="903573" y="70022"/>
                </a:cubicBezTo>
                <a:cubicBezTo>
                  <a:pt x="734495" y="84724"/>
                  <a:pt x="719347" y="79877"/>
                  <a:pt x="562379" y="97318"/>
                </a:cubicBezTo>
                <a:cubicBezTo>
                  <a:pt x="530408" y="100870"/>
                  <a:pt x="498494" y="105212"/>
                  <a:pt x="466845" y="110966"/>
                </a:cubicBezTo>
                <a:cubicBezTo>
                  <a:pt x="408171" y="121634"/>
                  <a:pt x="422476" y="123642"/>
                  <a:pt x="371311" y="138261"/>
                </a:cubicBezTo>
                <a:cubicBezTo>
                  <a:pt x="353276" y="143414"/>
                  <a:pt x="334917" y="147360"/>
                  <a:pt x="316720" y="151909"/>
                </a:cubicBezTo>
                <a:cubicBezTo>
                  <a:pt x="184916" y="239775"/>
                  <a:pt x="393058" y="108524"/>
                  <a:pt x="207538" y="192852"/>
                </a:cubicBezTo>
                <a:cubicBezTo>
                  <a:pt x="177673" y="206427"/>
                  <a:pt x="152947" y="229246"/>
                  <a:pt x="125651" y="247443"/>
                </a:cubicBezTo>
                <a:cubicBezTo>
                  <a:pt x="112003" y="256542"/>
                  <a:pt x="100269" y="269552"/>
                  <a:pt x="84708" y="274739"/>
                </a:cubicBezTo>
                <a:lnTo>
                  <a:pt x="43764" y="288386"/>
                </a:lnTo>
                <a:cubicBezTo>
                  <a:pt x="25009" y="316519"/>
                  <a:pt x="7167" y="335503"/>
                  <a:pt x="2821" y="370273"/>
                </a:cubicBezTo>
                <a:cubicBezTo>
                  <a:pt x="0" y="392844"/>
                  <a:pt x="2821" y="415766"/>
                  <a:pt x="2821" y="438512"/>
                </a:cubicBezTo>
                <a:lnTo>
                  <a:pt x="16469" y="383921"/>
                </a:lnTo>
                <a:close/>
              </a:path>
            </a:pathLst>
          </a:custGeom>
          <a:solidFill>
            <a:schemeClr val="accent3">
              <a:alpha val="50000"/>
            </a:schemeClr>
          </a:solidFill>
          <a:ln w="19050">
            <a:solidFill>
              <a:schemeClr val="accent3">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17"/>
          <p:cNvSpPr/>
          <p:nvPr/>
        </p:nvSpPr>
        <p:spPr>
          <a:xfrm>
            <a:off x="3347864" y="450376"/>
            <a:ext cx="1224136" cy="2852382"/>
          </a:xfrm>
          <a:custGeom>
            <a:avLst/>
            <a:gdLst>
              <a:gd name="connsiteX0" fmla="*/ 40849 w 1228204"/>
              <a:gd name="connsiteY0" fmla="*/ 54591 h 2852382"/>
              <a:gd name="connsiteX1" fmla="*/ 40849 w 1228204"/>
              <a:gd name="connsiteY1" fmla="*/ 54591 h 2852382"/>
              <a:gd name="connsiteX2" fmla="*/ 13553 w 1228204"/>
              <a:gd name="connsiteY2" fmla="*/ 859809 h 2852382"/>
              <a:gd name="connsiteX3" fmla="*/ 27201 w 1228204"/>
              <a:gd name="connsiteY3" fmla="*/ 1746914 h 2852382"/>
              <a:gd name="connsiteX4" fmla="*/ 40849 w 1228204"/>
              <a:gd name="connsiteY4" fmla="*/ 2142699 h 2852382"/>
              <a:gd name="connsiteX5" fmla="*/ 68144 w 1228204"/>
              <a:gd name="connsiteY5" fmla="*/ 2224585 h 2852382"/>
              <a:gd name="connsiteX6" fmla="*/ 109088 w 1228204"/>
              <a:gd name="connsiteY6" fmla="*/ 2238233 h 2852382"/>
              <a:gd name="connsiteX7" fmla="*/ 163679 w 1228204"/>
              <a:gd name="connsiteY7" fmla="*/ 2306472 h 2852382"/>
              <a:gd name="connsiteX8" fmla="*/ 177326 w 1228204"/>
              <a:gd name="connsiteY8" fmla="*/ 2347415 h 2852382"/>
              <a:gd name="connsiteX9" fmla="*/ 218270 w 1228204"/>
              <a:gd name="connsiteY9" fmla="*/ 2402006 h 2852382"/>
              <a:gd name="connsiteX10" fmla="*/ 272861 w 1228204"/>
              <a:gd name="connsiteY10" fmla="*/ 2483893 h 2852382"/>
              <a:gd name="connsiteX11" fmla="*/ 313804 w 1228204"/>
              <a:gd name="connsiteY11" fmla="*/ 2524836 h 2852382"/>
              <a:gd name="connsiteX12" fmla="*/ 395691 w 1228204"/>
              <a:gd name="connsiteY12" fmla="*/ 2579427 h 2852382"/>
              <a:gd name="connsiteX13" fmla="*/ 477577 w 1228204"/>
              <a:gd name="connsiteY13" fmla="*/ 2647666 h 2852382"/>
              <a:gd name="connsiteX14" fmla="*/ 573111 w 1228204"/>
              <a:gd name="connsiteY14" fmla="*/ 2770496 h 2852382"/>
              <a:gd name="connsiteX15" fmla="*/ 627703 w 1228204"/>
              <a:gd name="connsiteY15" fmla="*/ 2811439 h 2852382"/>
              <a:gd name="connsiteX16" fmla="*/ 668646 w 1228204"/>
              <a:gd name="connsiteY16" fmla="*/ 2838734 h 2852382"/>
              <a:gd name="connsiteX17" fmla="*/ 805123 w 1228204"/>
              <a:gd name="connsiteY17" fmla="*/ 2852382 h 2852382"/>
              <a:gd name="connsiteX18" fmla="*/ 955249 w 1228204"/>
              <a:gd name="connsiteY18" fmla="*/ 2838734 h 2852382"/>
              <a:gd name="connsiteX19" fmla="*/ 1064431 w 1228204"/>
              <a:gd name="connsiteY19" fmla="*/ 2811439 h 2852382"/>
              <a:gd name="connsiteX20" fmla="*/ 1132670 w 1228204"/>
              <a:gd name="connsiteY20" fmla="*/ 2797791 h 2852382"/>
              <a:gd name="connsiteX21" fmla="*/ 1173613 w 1228204"/>
              <a:gd name="connsiteY21" fmla="*/ 2770496 h 2852382"/>
              <a:gd name="connsiteX22" fmla="*/ 1200908 w 1228204"/>
              <a:gd name="connsiteY22" fmla="*/ 2661314 h 2852382"/>
              <a:gd name="connsiteX23" fmla="*/ 1214556 w 1228204"/>
              <a:gd name="connsiteY23" fmla="*/ 2620370 h 2852382"/>
              <a:gd name="connsiteX24" fmla="*/ 1228204 w 1228204"/>
              <a:gd name="connsiteY24" fmla="*/ 2565779 h 2852382"/>
              <a:gd name="connsiteX25" fmla="*/ 1214556 w 1228204"/>
              <a:gd name="connsiteY25" fmla="*/ 2169994 h 2852382"/>
              <a:gd name="connsiteX26" fmla="*/ 1200908 w 1228204"/>
              <a:gd name="connsiteY26" fmla="*/ 2060812 h 2852382"/>
              <a:gd name="connsiteX27" fmla="*/ 1173613 w 1228204"/>
              <a:gd name="connsiteY27" fmla="*/ 1951630 h 2852382"/>
              <a:gd name="connsiteX28" fmla="*/ 1146317 w 1228204"/>
              <a:gd name="connsiteY28" fmla="*/ 1910687 h 2852382"/>
              <a:gd name="connsiteX29" fmla="*/ 1091726 w 1228204"/>
              <a:gd name="connsiteY29" fmla="*/ 1719618 h 2852382"/>
              <a:gd name="connsiteX30" fmla="*/ 1050783 w 1228204"/>
              <a:gd name="connsiteY30" fmla="*/ 1528549 h 2852382"/>
              <a:gd name="connsiteX31" fmla="*/ 1037135 w 1228204"/>
              <a:gd name="connsiteY31" fmla="*/ 1419367 h 2852382"/>
              <a:gd name="connsiteX32" fmla="*/ 1023488 w 1228204"/>
              <a:gd name="connsiteY32" fmla="*/ 1364776 h 2852382"/>
              <a:gd name="connsiteX33" fmla="*/ 1009840 w 1228204"/>
              <a:gd name="connsiteY33" fmla="*/ 1296537 h 2852382"/>
              <a:gd name="connsiteX34" fmla="*/ 996192 w 1228204"/>
              <a:gd name="connsiteY34" fmla="*/ 1132764 h 2852382"/>
              <a:gd name="connsiteX35" fmla="*/ 982544 w 1228204"/>
              <a:gd name="connsiteY35" fmla="*/ 1091821 h 2852382"/>
              <a:gd name="connsiteX36" fmla="*/ 968897 w 1228204"/>
              <a:gd name="connsiteY36" fmla="*/ 1023582 h 2852382"/>
              <a:gd name="connsiteX37" fmla="*/ 941601 w 1228204"/>
              <a:gd name="connsiteY37" fmla="*/ 941696 h 2852382"/>
              <a:gd name="connsiteX38" fmla="*/ 927953 w 1228204"/>
              <a:gd name="connsiteY38" fmla="*/ 900752 h 2852382"/>
              <a:gd name="connsiteX39" fmla="*/ 887010 w 1228204"/>
              <a:gd name="connsiteY39" fmla="*/ 750627 h 2852382"/>
              <a:gd name="connsiteX40" fmla="*/ 873362 w 1228204"/>
              <a:gd name="connsiteY40" fmla="*/ 709684 h 2852382"/>
              <a:gd name="connsiteX41" fmla="*/ 818771 w 1228204"/>
              <a:gd name="connsiteY41" fmla="*/ 614149 h 2852382"/>
              <a:gd name="connsiteX42" fmla="*/ 805123 w 1228204"/>
              <a:gd name="connsiteY42" fmla="*/ 573206 h 2852382"/>
              <a:gd name="connsiteX43" fmla="*/ 777828 w 1228204"/>
              <a:gd name="connsiteY43" fmla="*/ 518615 h 2852382"/>
              <a:gd name="connsiteX44" fmla="*/ 764180 w 1228204"/>
              <a:gd name="connsiteY44" fmla="*/ 477672 h 2852382"/>
              <a:gd name="connsiteX45" fmla="*/ 736885 w 1228204"/>
              <a:gd name="connsiteY45" fmla="*/ 436728 h 2852382"/>
              <a:gd name="connsiteX46" fmla="*/ 709589 w 1228204"/>
              <a:gd name="connsiteY46" fmla="*/ 341194 h 2852382"/>
              <a:gd name="connsiteX47" fmla="*/ 682294 w 1228204"/>
              <a:gd name="connsiteY47" fmla="*/ 259308 h 2852382"/>
              <a:gd name="connsiteX48" fmla="*/ 627703 w 1228204"/>
              <a:gd name="connsiteY48" fmla="*/ 177421 h 2852382"/>
              <a:gd name="connsiteX49" fmla="*/ 586759 w 1228204"/>
              <a:gd name="connsiteY49" fmla="*/ 163773 h 2852382"/>
              <a:gd name="connsiteX50" fmla="*/ 518520 w 1228204"/>
              <a:gd name="connsiteY50" fmla="*/ 109182 h 2852382"/>
              <a:gd name="connsiteX51" fmla="*/ 436634 w 1228204"/>
              <a:gd name="connsiteY51" fmla="*/ 54591 h 2852382"/>
              <a:gd name="connsiteX52" fmla="*/ 354747 w 1228204"/>
              <a:gd name="connsiteY52" fmla="*/ 13648 h 2852382"/>
              <a:gd name="connsiteX53" fmla="*/ 190974 w 1228204"/>
              <a:gd name="connsiteY53" fmla="*/ 0 h 2852382"/>
              <a:gd name="connsiteX54" fmla="*/ 40849 w 1228204"/>
              <a:gd name="connsiteY54" fmla="*/ 54591 h 285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28204" h="2852382">
                <a:moveTo>
                  <a:pt x="40849" y="54591"/>
                </a:moveTo>
                <a:lnTo>
                  <a:pt x="40849" y="54591"/>
                </a:lnTo>
                <a:cubicBezTo>
                  <a:pt x="4697" y="379954"/>
                  <a:pt x="13553" y="266478"/>
                  <a:pt x="13553" y="859809"/>
                </a:cubicBezTo>
                <a:cubicBezTo>
                  <a:pt x="13553" y="1155546"/>
                  <a:pt x="20910" y="1451244"/>
                  <a:pt x="27201" y="1746914"/>
                </a:cubicBezTo>
                <a:cubicBezTo>
                  <a:pt x="30009" y="1878891"/>
                  <a:pt x="29576" y="2011175"/>
                  <a:pt x="40849" y="2142699"/>
                </a:cubicBezTo>
                <a:cubicBezTo>
                  <a:pt x="43306" y="2171366"/>
                  <a:pt x="40849" y="2215487"/>
                  <a:pt x="68144" y="2224585"/>
                </a:cubicBezTo>
                <a:lnTo>
                  <a:pt x="109088" y="2238233"/>
                </a:lnTo>
                <a:cubicBezTo>
                  <a:pt x="143390" y="2341143"/>
                  <a:pt x="93129" y="2218284"/>
                  <a:pt x="163679" y="2306472"/>
                </a:cubicBezTo>
                <a:cubicBezTo>
                  <a:pt x="172666" y="2317705"/>
                  <a:pt x="170189" y="2334925"/>
                  <a:pt x="177326" y="2347415"/>
                </a:cubicBezTo>
                <a:cubicBezTo>
                  <a:pt x="188611" y="2367164"/>
                  <a:pt x="205226" y="2383371"/>
                  <a:pt x="218270" y="2402006"/>
                </a:cubicBezTo>
                <a:cubicBezTo>
                  <a:pt x="237083" y="2428881"/>
                  <a:pt x="249664" y="2460696"/>
                  <a:pt x="272861" y="2483893"/>
                </a:cubicBezTo>
                <a:cubicBezTo>
                  <a:pt x="286509" y="2497541"/>
                  <a:pt x="298569" y="2512987"/>
                  <a:pt x="313804" y="2524836"/>
                </a:cubicBezTo>
                <a:cubicBezTo>
                  <a:pt x="339699" y="2544976"/>
                  <a:pt x="372494" y="2556230"/>
                  <a:pt x="395691" y="2579427"/>
                </a:cubicBezTo>
                <a:cubicBezTo>
                  <a:pt x="448232" y="2631968"/>
                  <a:pt x="420575" y="2609664"/>
                  <a:pt x="477577" y="2647666"/>
                </a:cubicBezTo>
                <a:cubicBezTo>
                  <a:pt x="518644" y="2709266"/>
                  <a:pt x="523228" y="2727739"/>
                  <a:pt x="573111" y="2770496"/>
                </a:cubicBezTo>
                <a:cubicBezTo>
                  <a:pt x="590381" y="2785299"/>
                  <a:pt x="609193" y="2798218"/>
                  <a:pt x="627703" y="2811439"/>
                </a:cubicBezTo>
                <a:cubicBezTo>
                  <a:pt x="641050" y="2820973"/>
                  <a:pt x="652664" y="2835046"/>
                  <a:pt x="668646" y="2838734"/>
                </a:cubicBezTo>
                <a:cubicBezTo>
                  <a:pt x="713194" y="2849014"/>
                  <a:pt x="759631" y="2847833"/>
                  <a:pt x="805123" y="2852382"/>
                </a:cubicBezTo>
                <a:cubicBezTo>
                  <a:pt x="855165" y="2847833"/>
                  <a:pt x="905389" y="2844966"/>
                  <a:pt x="955249" y="2838734"/>
                </a:cubicBezTo>
                <a:cubicBezTo>
                  <a:pt x="1055864" y="2826157"/>
                  <a:pt x="990152" y="2830009"/>
                  <a:pt x="1064431" y="2811439"/>
                </a:cubicBezTo>
                <a:cubicBezTo>
                  <a:pt x="1086935" y="2805813"/>
                  <a:pt x="1109924" y="2802340"/>
                  <a:pt x="1132670" y="2797791"/>
                </a:cubicBezTo>
                <a:cubicBezTo>
                  <a:pt x="1146318" y="2788693"/>
                  <a:pt x="1163367" y="2783304"/>
                  <a:pt x="1173613" y="2770496"/>
                </a:cubicBezTo>
                <a:cubicBezTo>
                  <a:pt x="1184958" y="2756315"/>
                  <a:pt x="1199980" y="2665024"/>
                  <a:pt x="1200908" y="2661314"/>
                </a:cubicBezTo>
                <a:cubicBezTo>
                  <a:pt x="1204397" y="2647357"/>
                  <a:pt x="1210604" y="2634203"/>
                  <a:pt x="1214556" y="2620370"/>
                </a:cubicBezTo>
                <a:cubicBezTo>
                  <a:pt x="1219709" y="2602335"/>
                  <a:pt x="1223655" y="2583976"/>
                  <a:pt x="1228204" y="2565779"/>
                </a:cubicBezTo>
                <a:cubicBezTo>
                  <a:pt x="1223655" y="2433851"/>
                  <a:pt x="1221681" y="2301808"/>
                  <a:pt x="1214556" y="2169994"/>
                </a:cubicBezTo>
                <a:cubicBezTo>
                  <a:pt x="1212576" y="2133370"/>
                  <a:pt x="1206485" y="2097063"/>
                  <a:pt x="1200908" y="2060812"/>
                </a:cubicBezTo>
                <a:cubicBezTo>
                  <a:pt x="1197447" y="2038314"/>
                  <a:pt x="1186530" y="1977463"/>
                  <a:pt x="1173613" y="1951630"/>
                </a:cubicBezTo>
                <a:cubicBezTo>
                  <a:pt x="1166277" y="1936959"/>
                  <a:pt x="1155416" y="1924335"/>
                  <a:pt x="1146317" y="1910687"/>
                </a:cubicBezTo>
                <a:cubicBezTo>
                  <a:pt x="1107162" y="1793219"/>
                  <a:pt x="1125997" y="1856703"/>
                  <a:pt x="1091726" y="1719618"/>
                </a:cubicBezTo>
                <a:cubicBezTo>
                  <a:pt x="1076221" y="1657598"/>
                  <a:pt x="1058523" y="1590470"/>
                  <a:pt x="1050783" y="1528549"/>
                </a:cubicBezTo>
                <a:cubicBezTo>
                  <a:pt x="1046234" y="1492155"/>
                  <a:pt x="1043165" y="1455545"/>
                  <a:pt x="1037135" y="1419367"/>
                </a:cubicBezTo>
                <a:cubicBezTo>
                  <a:pt x="1034051" y="1400865"/>
                  <a:pt x="1027557" y="1383086"/>
                  <a:pt x="1023488" y="1364776"/>
                </a:cubicBezTo>
                <a:cubicBezTo>
                  <a:pt x="1018456" y="1342132"/>
                  <a:pt x="1014389" y="1319283"/>
                  <a:pt x="1009840" y="1296537"/>
                </a:cubicBezTo>
                <a:cubicBezTo>
                  <a:pt x="1005291" y="1241946"/>
                  <a:pt x="1003432" y="1187064"/>
                  <a:pt x="996192" y="1132764"/>
                </a:cubicBezTo>
                <a:cubicBezTo>
                  <a:pt x="994291" y="1118504"/>
                  <a:pt x="986033" y="1105777"/>
                  <a:pt x="982544" y="1091821"/>
                </a:cubicBezTo>
                <a:cubicBezTo>
                  <a:pt x="976918" y="1069317"/>
                  <a:pt x="975000" y="1045961"/>
                  <a:pt x="968897" y="1023582"/>
                </a:cubicBezTo>
                <a:cubicBezTo>
                  <a:pt x="961327" y="995824"/>
                  <a:pt x="950700" y="968991"/>
                  <a:pt x="941601" y="941696"/>
                </a:cubicBezTo>
                <a:cubicBezTo>
                  <a:pt x="937052" y="928048"/>
                  <a:pt x="930774" y="914859"/>
                  <a:pt x="927953" y="900752"/>
                </a:cubicBezTo>
                <a:cubicBezTo>
                  <a:pt x="908663" y="804304"/>
                  <a:pt x="921639" y="854516"/>
                  <a:pt x="887010" y="750627"/>
                </a:cubicBezTo>
                <a:cubicBezTo>
                  <a:pt x="882461" y="736979"/>
                  <a:pt x="881342" y="721654"/>
                  <a:pt x="873362" y="709684"/>
                </a:cubicBezTo>
                <a:cubicBezTo>
                  <a:pt x="845951" y="668566"/>
                  <a:pt x="839549" y="662629"/>
                  <a:pt x="818771" y="614149"/>
                </a:cubicBezTo>
                <a:cubicBezTo>
                  <a:pt x="813104" y="600926"/>
                  <a:pt x="810790" y="586429"/>
                  <a:pt x="805123" y="573206"/>
                </a:cubicBezTo>
                <a:cubicBezTo>
                  <a:pt x="797109" y="554506"/>
                  <a:pt x="785842" y="537315"/>
                  <a:pt x="777828" y="518615"/>
                </a:cubicBezTo>
                <a:cubicBezTo>
                  <a:pt x="772161" y="505392"/>
                  <a:pt x="770614" y="490539"/>
                  <a:pt x="764180" y="477672"/>
                </a:cubicBezTo>
                <a:cubicBezTo>
                  <a:pt x="756845" y="463001"/>
                  <a:pt x="744220" y="451399"/>
                  <a:pt x="736885" y="436728"/>
                </a:cubicBezTo>
                <a:cubicBezTo>
                  <a:pt x="725418" y="413793"/>
                  <a:pt x="716149" y="363060"/>
                  <a:pt x="709589" y="341194"/>
                </a:cubicBezTo>
                <a:cubicBezTo>
                  <a:pt x="701322" y="313636"/>
                  <a:pt x="698254" y="283248"/>
                  <a:pt x="682294" y="259308"/>
                </a:cubicBezTo>
                <a:cubicBezTo>
                  <a:pt x="664097" y="232012"/>
                  <a:pt x="658825" y="187795"/>
                  <a:pt x="627703" y="177421"/>
                </a:cubicBezTo>
                <a:lnTo>
                  <a:pt x="586759" y="163773"/>
                </a:lnTo>
                <a:cubicBezTo>
                  <a:pt x="536326" y="88122"/>
                  <a:pt x="588320" y="147960"/>
                  <a:pt x="518520" y="109182"/>
                </a:cubicBezTo>
                <a:cubicBezTo>
                  <a:pt x="489843" y="93250"/>
                  <a:pt x="463929" y="72788"/>
                  <a:pt x="436634" y="54591"/>
                </a:cubicBezTo>
                <a:cubicBezTo>
                  <a:pt x="407880" y="35422"/>
                  <a:pt x="390062" y="18357"/>
                  <a:pt x="354747" y="13648"/>
                </a:cubicBezTo>
                <a:cubicBezTo>
                  <a:pt x="300447" y="6408"/>
                  <a:pt x="245565" y="4549"/>
                  <a:pt x="190974" y="0"/>
                </a:cubicBezTo>
                <a:cubicBezTo>
                  <a:pt x="0" y="15915"/>
                  <a:pt x="65870" y="45493"/>
                  <a:pt x="40849" y="54591"/>
                </a:cubicBezTo>
                <a:close/>
              </a:path>
            </a:pathLst>
          </a:custGeom>
          <a:solidFill>
            <a:schemeClr val="accent4">
              <a:alpha val="50000"/>
            </a:schemeClr>
          </a:solidFill>
          <a:ln w="19050">
            <a:solidFill>
              <a:schemeClr val="accent4">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9" name="Freeform 18"/>
          <p:cNvSpPr/>
          <p:nvPr/>
        </p:nvSpPr>
        <p:spPr>
          <a:xfrm>
            <a:off x="1826364" y="2340238"/>
            <a:ext cx="1538520" cy="668326"/>
          </a:xfrm>
          <a:custGeom>
            <a:avLst/>
            <a:gdLst>
              <a:gd name="connsiteX0" fmla="*/ 1435451 w 1538520"/>
              <a:gd name="connsiteY0" fmla="*/ 7177 h 668326"/>
              <a:gd name="connsiteX1" fmla="*/ 1435451 w 1538520"/>
              <a:gd name="connsiteY1" fmla="*/ 7177 h 668326"/>
              <a:gd name="connsiteX2" fmla="*/ 1121552 w 1538520"/>
              <a:gd name="connsiteY2" fmla="*/ 20825 h 668326"/>
              <a:gd name="connsiteX3" fmla="*/ 985075 w 1538520"/>
              <a:gd name="connsiteY3" fmla="*/ 34472 h 668326"/>
              <a:gd name="connsiteX4" fmla="*/ 671176 w 1538520"/>
              <a:gd name="connsiteY4" fmla="*/ 48120 h 668326"/>
              <a:gd name="connsiteX5" fmla="*/ 548346 w 1538520"/>
              <a:gd name="connsiteY5" fmla="*/ 61768 h 668326"/>
              <a:gd name="connsiteX6" fmla="*/ 493755 w 1538520"/>
              <a:gd name="connsiteY6" fmla="*/ 75416 h 668326"/>
              <a:gd name="connsiteX7" fmla="*/ 411869 w 1538520"/>
              <a:gd name="connsiteY7" fmla="*/ 89063 h 668326"/>
              <a:gd name="connsiteX8" fmla="*/ 302687 w 1538520"/>
              <a:gd name="connsiteY8" fmla="*/ 116359 h 668326"/>
              <a:gd name="connsiteX9" fmla="*/ 261743 w 1538520"/>
              <a:gd name="connsiteY9" fmla="*/ 143655 h 668326"/>
              <a:gd name="connsiteX10" fmla="*/ 207152 w 1538520"/>
              <a:gd name="connsiteY10" fmla="*/ 157302 h 668326"/>
              <a:gd name="connsiteX11" fmla="*/ 125266 w 1538520"/>
              <a:gd name="connsiteY11" fmla="*/ 184598 h 668326"/>
              <a:gd name="connsiteX12" fmla="*/ 84323 w 1538520"/>
              <a:gd name="connsiteY12" fmla="*/ 198246 h 668326"/>
              <a:gd name="connsiteX13" fmla="*/ 43379 w 1538520"/>
              <a:gd name="connsiteY13" fmla="*/ 225541 h 668326"/>
              <a:gd name="connsiteX14" fmla="*/ 2436 w 1538520"/>
              <a:gd name="connsiteY14" fmla="*/ 307428 h 668326"/>
              <a:gd name="connsiteX15" fmla="*/ 16084 w 1538520"/>
              <a:gd name="connsiteY15" fmla="*/ 553087 h 668326"/>
              <a:gd name="connsiteX16" fmla="*/ 57027 w 1538520"/>
              <a:gd name="connsiteY16" fmla="*/ 580383 h 668326"/>
              <a:gd name="connsiteX17" fmla="*/ 138914 w 1538520"/>
              <a:gd name="connsiteY17" fmla="*/ 607678 h 668326"/>
              <a:gd name="connsiteX18" fmla="*/ 179857 w 1538520"/>
              <a:gd name="connsiteY18" fmla="*/ 621326 h 668326"/>
              <a:gd name="connsiteX19" fmla="*/ 220800 w 1538520"/>
              <a:gd name="connsiteY19" fmla="*/ 634974 h 668326"/>
              <a:gd name="connsiteX20" fmla="*/ 275391 w 1538520"/>
              <a:gd name="connsiteY20" fmla="*/ 648622 h 668326"/>
              <a:gd name="connsiteX21" fmla="*/ 753063 w 1538520"/>
              <a:gd name="connsiteY21" fmla="*/ 621326 h 668326"/>
              <a:gd name="connsiteX22" fmla="*/ 794006 w 1538520"/>
              <a:gd name="connsiteY22" fmla="*/ 607678 h 668326"/>
              <a:gd name="connsiteX23" fmla="*/ 834949 w 1538520"/>
              <a:gd name="connsiteY23" fmla="*/ 580383 h 668326"/>
              <a:gd name="connsiteX24" fmla="*/ 875893 w 1538520"/>
              <a:gd name="connsiteY24" fmla="*/ 566735 h 668326"/>
              <a:gd name="connsiteX25" fmla="*/ 930484 w 1538520"/>
              <a:gd name="connsiteY25" fmla="*/ 539440 h 668326"/>
              <a:gd name="connsiteX26" fmla="*/ 998723 w 1538520"/>
              <a:gd name="connsiteY26" fmla="*/ 525792 h 668326"/>
              <a:gd name="connsiteX27" fmla="*/ 1080609 w 1538520"/>
              <a:gd name="connsiteY27" fmla="*/ 498496 h 668326"/>
              <a:gd name="connsiteX28" fmla="*/ 1121552 w 1538520"/>
              <a:gd name="connsiteY28" fmla="*/ 484849 h 668326"/>
              <a:gd name="connsiteX29" fmla="*/ 1162496 w 1538520"/>
              <a:gd name="connsiteY29" fmla="*/ 457553 h 668326"/>
              <a:gd name="connsiteX30" fmla="*/ 1203439 w 1538520"/>
              <a:gd name="connsiteY30" fmla="*/ 443905 h 668326"/>
              <a:gd name="connsiteX31" fmla="*/ 1326269 w 1538520"/>
              <a:gd name="connsiteY31" fmla="*/ 375666 h 668326"/>
              <a:gd name="connsiteX32" fmla="*/ 1353564 w 1538520"/>
              <a:gd name="connsiteY32" fmla="*/ 334723 h 668326"/>
              <a:gd name="connsiteX33" fmla="*/ 1435451 w 1538520"/>
              <a:gd name="connsiteY33" fmla="*/ 266484 h 668326"/>
              <a:gd name="connsiteX34" fmla="*/ 1490042 w 1538520"/>
              <a:gd name="connsiteY34" fmla="*/ 198246 h 668326"/>
              <a:gd name="connsiteX35" fmla="*/ 1530985 w 1538520"/>
              <a:gd name="connsiteY35" fmla="*/ 116359 h 668326"/>
              <a:gd name="connsiteX36" fmla="*/ 1517337 w 1538520"/>
              <a:gd name="connsiteY36" fmla="*/ 20825 h 668326"/>
              <a:gd name="connsiteX37" fmla="*/ 1435451 w 1538520"/>
              <a:gd name="connsiteY37" fmla="*/ 7177 h 668326"/>
              <a:gd name="connsiteX38" fmla="*/ 1435451 w 1538520"/>
              <a:gd name="connsiteY38" fmla="*/ 7177 h 66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38520" h="668326">
                <a:moveTo>
                  <a:pt x="1435451" y="7177"/>
                </a:moveTo>
                <a:lnTo>
                  <a:pt x="1435451" y="7177"/>
                </a:lnTo>
                <a:lnTo>
                  <a:pt x="1121552" y="20825"/>
                </a:lnTo>
                <a:cubicBezTo>
                  <a:pt x="1075917" y="23591"/>
                  <a:pt x="1030710" y="31706"/>
                  <a:pt x="985075" y="34472"/>
                </a:cubicBezTo>
                <a:cubicBezTo>
                  <a:pt x="880535" y="40808"/>
                  <a:pt x="775809" y="43571"/>
                  <a:pt x="671176" y="48120"/>
                </a:cubicBezTo>
                <a:cubicBezTo>
                  <a:pt x="630233" y="52669"/>
                  <a:pt x="589062" y="55504"/>
                  <a:pt x="548346" y="61768"/>
                </a:cubicBezTo>
                <a:cubicBezTo>
                  <a:pt x="529807" y="64620"/>
                  <a:pt x="512148" y="71737"/>
                  <a:pt x="493755" y="75416"/>
                </a:cubicBezTo>
                <a:cubicBezTo>
                  <a:pt x="466621" y="80843"/>
                  <a:pt x="438927" y="83265"/>
                  <a:pt x="411869" y="89063"/>
                </a:cubicBezTo>
                <a:cubicBezTo>
                  <a:pt x="375188" y="96923"/>
                  <a:pt x="302687" y="116359"/>
                  <a:pt x="302687" y="116359"/>
                </a:cubicBezTo>
                <a:cubicBezTo>
                  <a:pt x="289039" y="125458"/>
                  <a:pt x="276820" y="137194"/>
                  <a:pt x="261743" y="143655"/>
                </a:cubicBezTo>
                <a:cubicBezTo>
                  <a:pt x="244503" y="151044"/>
                  <a:pt x="225118" y="151912"/>
                  <a:pt x="207152" y="157302"/>
                </a:cubicBezTo>
                <a:cubicBezTo>
                  <a:pt x="179594" y="165570"/>
                  <a:pt x="152561" y="175499"/>
                  <a:pt x="125266" y="184598"/>
                </a:cubicBezTo>
                <a:cubicBezTo>
                  <a:pt x="111618" y="189147"/>
                  <a:pt x="96293" y="190266"/>
                  <a:pt x="84323" y="198246"/>
                </a:cubicBezTo>
                <a:lnTo>
                  <a:pt x="43379" y="225541"/>
                </a:lnTo>
                <a:cubicBezTo>
                  <a:pt x="29578" y="246242"/>
                  <a:pt x="2436" y="279176"/>
                  <a:pt x="2436" y="307428"/>
                </a:cubicBezTo>
                <a:cubicBezTo>
                  <a:pt x="2436" y="389441"/>
                  <a:pt x="0" y="472667"/>
                  <a:pt x="16084" y="553087"/>
                </a:cubicBezTo>
                <a:cubicBezTo>
                  <a:pt x="19301" y="569171"/>
                  <a:pt x="42038" y="573721"/>
                  <a:pt x="57027" y="580383"/>
                </a:cubicBezTo>
                <a:cubicBezTo>
                  <a:pt x="83319" y="592068"/>
                  <a:pt x="111618" y="598580"/>
                  <a:pt x="138914" y="607678"/>
                </a:cubicBezTo>
                <a:lnTo>
                  <a:pt x="179857" y="621326"/>
                </a:lnTo>
                <a:cubicBezTo>
                  <a:pt x="193505" y="625875"/>
                  <a:pt x="206844" y="631485"/>
                  <a:pt x="220800" y="634974"/>
                </a:cubicBezTo>
                <a:lnTo>
                  <a:pt x="275391" y="648622"/>
                </a:lnTo>
                <a:cubicBezTo>
                  <a:pt x="514250" y="640917"/>
                  <a:pt x="588566" y="668326"/>
                  <a:pt x="753063" y="621326"/>
                </a:cubicBezTo>
                <a:cubicBezTo>
                  <a:pt x="766895" y="617374"/>
                  <a:pt x="781139" y="614112"/>
                  <a:pt x="794006" y="607678"/>
                </a:cubicBezTo>
                <a:cubicBezTo>
                  <a:pt x="808677" y="600343"/>
                  <a:pt x="820278" y="587718"/>
                  <a:pt x="834949" y="580383"/>
                </a:cubicBezTo>
                <a:cubicBezTo>
                  <a:pt x="847816" y="573949"/>
                  <a:pt x="862670" y="572402"/>
                  <a:pt x="875893" y="566735"/>
                </a:cubicBezTo>
                <a:cubicBezTo>
                  <a:pt x="894593" y="558721"/>
                  <a:pt x="911183" y="545874"/>
                  <a:pt x="930484" y="539440"/>
                </a:cubicBezTo>
                <a:cubicBezTo>
                  <a:pt x="952490" y="532105"/>
                  <a:pt x="976344" y="531896"/>
                  <a:pt x="998723" y="525792"/>
                </a:cubicBezTo>
                <a:cubicBezTo>
                  <a:pt x="1026481" y="518221"/>
                  <a:pt x="1053314" y="507594"/>
                  <a:pt x="1080609" y="498496"/>
                </a:cubicBezTo>
                <a:lnTo>
                  <a:pt x="1121552" y="484849"/>
                </a:lnTo>
                <a:cubicBezTo>
                  <a:pt x="1135200" y="475750"/>
                  <a:pt x="1147825" y="464889"/>
                  <a:pt x="1162496" y="457553"/>
                </a:cubicBezTo>
                <a:cubicBezTo>
                  <a:pt x="1175363" y="451119"/>
                  <a:pt x="1190863" y="450891"/>
                  <a:pt x="1203439" y="443905"/>
                </a:cubicBezTo>
                <a:cubicBezTo>
                  <a:pt x="1344224" y="365691"/>
                  <a:pt x="1233625" y="406548"/>
                  <a:pt x="1326269" y="375666"/>
                </a:cubicBezTo>
                <a:cubicBezTo>
                  <a:pt x="1335367" y="362018"/>
                  <a:pt x="1343063" y="347324"/>
                  <a:pt x="1353564" y="334723"/>
                </a:cubicBezTo>
                <a:cubicBezTo>
                  <a:pt x="1386401" y="295319"/>
                  <a:pt x="1395195" y="293322"/>
                  <a:pt x="1435451" y="266484"/>
                </a:cubicBezTo>
                <a:cubicBezTo>
                  <a:pt x="1462022" y="186774"/>
                  <a:pt x="1428309" y="259980"/>
                  <a:pt x="1490042" y="198246"/>
                </a:cubicBezTo>
                <a:cubicBezTo>
                  <a:pt x="1516497" y="171791"/>
                  <a:pt x="1519885" y="149657"/>
                  <a:pt x="1530985" y="116359"/>
                </a:cubicBezTo>
                <a:cubicBezTo>
                  <a:pt x="1526436" y="84514"/>
                  <a:pt x="1538520" y="45034"/>
                  <a:pt x="1517337" y="20825"/>
                </a:cubicBezTo>
                <a:cubicBezTo>
                  <a:pt x="1499115" y="0"/>
                  <a:pt x="1462464" y="13180"/>
                  <a:pt x="1435451" y="7177"/>
                </a:cubicBezTo>
                <a:lnTo>
                  <a:pt x="1435451" y="7177"/>
                </a:lnTo>
                <a:close/>
              </a:path>
            </a:pathLst>
          </a:custGeom>
          <a:solidFill>
            <a:schemeClr val="accent5">
              <a:alpha val="50000"/>
            </a:schemeClr>
          </a:solidFill>
          <a:ln w="1905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22"/>
          <p:cNvSpPr/>
          <p:nvPr/>
        </p:nvSpPr>
        <p:spPr>
          <a:xfrm>
            <a:off x="1203080" y="491319"/>
            <a:ext cx="1376347" cy="3103954"/>
          </a:xfrm>
          <a:custGeom>
            <a:avLst/>
            <a:gdLst>
              <a:gd name="connsiteX0" fmla="*/ 1048801 w 1376347"/>
              <a:gd name="connsiteY0" fmla="*/ 95535 h 3103954"/>
              <a:gd name="connsiteX1" fmla="*/ 1048801 w 1376347"/>
              <a:gd name="connsiteY1" fmla="*/ 95535 h 3103954"/>
              <a:gd name="connsiteX2" fmla="*/ 994210 w 1376347"/>
              <a:gd name="connsiteY2" fmla="*/ 204717 h 3103954"/>
              <a:gd name="connsiteX3" fmla="*/ 980562 w 1376347"/>
              <a:gd name="connsiteY3" fmla="*/ 259308 h 3103954"/>
              <a:gd name="connsiteX4" fmla="*/ 939619 w 1376347"/>
              <a:gd name="connsiteY4" fmla="*/ 300251 h 3103954"/>
              <a:gd name="connsiteX5" fmla="*/ 898675 w 1376347"/>
              <a:gd name="connsiteY5" fmla="*/ 382138 h 3103954"/>
              <a:gd name="connsiteX6" fmla="*/ 885027 w 1376347"/>
              <a:gd name="connsiteY6" fmla="*/ 423081 h 3103954"/>
              <a:gd name="connsiteX7" fmla="*/ 857732 w 1376347"/>
              <a:gd name="connsiteY7" fmla="*/ 464024 h 3103954"/>
              <a:gd name="connsiteX8" fmla="*/ 844084 w 1376347"/>
              <a:gd name="connsiteY8" fmla="*/ 504968 h 3103954"/>
              <a:gd name="connsiteX9" fmla="*/ 816789 w 1376347"/>
              <a:gd name="connsiteY9" fmla="*/ 559559 h 3103954"/>
              <a:gd name="connsiteX10" fmla="*/ 789493 w 1376347"/>
              <a:gd name="connsiteY10" fmla="*/ 600502 h 3103954"/>
              <a:gd name="connsiteX11" fmla="*/ 721254 w 1376347"/>
              <a:gd name="connsiteY11" fmla="*/ 723332 h 3103954"/>
              <a:gd name="connsiteX12" fmla="*/ 707607 w 1376347"/>
              <a:gd name="connsiteY12" fmla="*/ 764275 h 3103954"/>
              <a:gd name="connsiteX13" fmla="*/ 639368 w 1376347"/>
              <a:gd name="connsiteY13" fmla="*/ 846162 h 3103954"/>
              <a:gd name="connsiteX14" fmla="*/ 625720 w 1376347"/>
              <a:gd name="connsiteY14" fmla="*/ 887105 h 3103954"/>
              <a:gd name="connsiteX15" fmla="*/ 557481 w 1376347"/>
              <a:gd name="connsiteY15" fmla="*/ 968991 h 3103954"/>
              <a:gd name="connsiteX16" fmla="*/ 543833 w 1376347"/>
              <a:gd name="connsiteY16" fmla="*/ 1023582 h 3103954"/>
              <a:gd name="connsiteX17" fmla="*/ 475595 w 1376347"/>
              <a:gd name="connsiteY17" fmla="*/ 1105469 h 3103954"/>
              <a:gd name="connsiteX18" fmla="*/ 421004 w 1376347"/>
              <a:gd name="connsiteY18" fmla="*/ 1173708 h 3103954"/>
              <a:gd name="connsiteX19" fmla="*/ 380060 w 1376347"/>
              <a:gd name="connsiteY19" fmla="*/ 1228299 h 3103954"/>
              <a:gd name="connsiteX20" fmla="*/ 325469 w 1376347"/>
              <a:gd name="connsiteY20" fmla="*/ 1310185 h 3103954"/>
              <a:gd name="connsiteX21" fmla="*/ 243583 w 1376347"/>
              <a:gd name="connsiteY21" fmla="*/ 1392072 h 3103954"/>
              <a:gd name="connsiteX22" fmla="*/ 148048 w 1376347"/>
              <a:gd name="connsiteY22" fmla="*/ 1514902 h 3103954"/>
              <a:gd name="connsiteX23" fmla="*/ 120753 w 1376347"/>
              <a:gd name="connsiteY23" fmla="*/ 1555845 h 3103954"/>
              <a:gd name="connsiteX24" fmla="*/ 79810 w 1376347"/>
              <a:gd name="connsiteY24" fmla="*/ 1651380 h 3103954"/>
              <a:gd name="connsiteX25" fmla="*/ 38866 w 1376347"/>
              <a:gd name="connsiteY25" fmla="*/ 1733266 h 3103954"/>
              <a:gd name="connsiteX26" fmla="*/ 25219 w 1376347"/>
              <a:gd name="connsiteY26" fmla="*/ 1774209 h 3103954"/>
              <a:gd name="connsiteX27" fmla="*/ 25219 w 1376347"/>
              <a:gd name="connsiteY27" fmla="*/ 2156347 h 3103954"/>
              <a:gd name="connsiteX28" fmla="*/ 52514 w 1376347"/>
              <a:gd name="connsiteY28" fmla="*/ 2374711 h 3103954"/>
              <a:gd name="connsiteX29" fmla="*/ 66162 w 1376347"/>
              <a:gd name="connsiteY29" fmla="*/ 2524836 h 3103954"/>
              <a:gd name="connsiteX30" fmla="*/ 79810 w 1376347"/>
              <a:gd name="connsiteY30" fmla="*/ 2565780 h 3103954"/>
              <a:gd name="connsiteX31" fmla="*/ 120753 w 1376347"/>
              <a:gd name="connsiteY31" fmla="*/ 2743200 h 3103954"/>
              <a:gd name="connsiteX32" fmla="*/ 175344 w 1376347"/>
              <a:gd name="connsiteY32" fmla="*/ 2825087 h 3103954"/>
              <a:gd name="connsiteX33" fmla="*/ 216287 w 1376347"/>
              <a:gd name="connsiteY33" fmla="*/ 2906974 h 3103954"/>
              <a:gd name="connsiteX34" fmla="*/ 257230 w 1376347"/>
              <a:gd name="connsiteY34" fmla="*/ 2934269 h 3103954"/>
              <a:gd name="connsiteX35" fmla="*/ 284526 w 1376347"/>
              <a:gd name="connsiteY35" fmla="*/ 2975212 h 3103954"/>
              <a:gd name="connsiteX36" fmla="*/ 298174 w 1376347"/>
              <a:gd name="connsiteY36" fmla="*/ 3016156 h 3103954"/>
              <a:gd name="connsiteX37" fmla="*/ 380060 w 1376347"/>
              <a:gd name="connsiteY37" fmla="*/ 3057099 h 3103954"/>
              <a:gd name="connsiteX38" fmla="*/ 489242 w 1376347"/>
              <a:gd name="connsiteY38" fmla="*/ 3098042 h 3103954"/>
              <a:gd name="connsiteX39" fmla="*/ 598424 w 1376347"/>
              <a:gd name="connsiteY39" fmla="*/ 3084394 h 3103954"/>
              <a:gd name="connsiteX40" fmla="*/ 693959 w 1376347"/>
              <a:gd name="connsiteY40" fmla="*/ 3057099 h 3103954"/>
              <a:gd name="connsiteX41" fmla="*/ 707607 w 1376347"/>
              <a:gd name="connsiteY41" fmla="*/ 3016156 h 3103954"/>
              <a:gd name="connsiteX42" fmla="*/ 707607 w 1376347"/>
              <a:gd name="connsiteY42" fmla="*/ 2743200 h 3103954"/>
              <a:gd name="connsiteX43" fmla="*/ 693959 w 1376347"/>
              <a:gd name="connsiteY43" fmla="*/ 2702257 h 3103954"/>
              <a:gd name="connsiteX44" fmla="*/ 666663 w 1376347"/>
              <a:gd name="connsiteY44" fmla="*/ 2661314 h 3103954"/>
              <a:gd name="connsiteX45" fmla="*/ 639368 w 1376347"/>
              <a:gd name="connsiteY45" fmla="*/ 2579427 h 3103954"/>
              <a:gd name="connsiteX46" fmla="*/ 584777 w 1376347"/>
              <a:gd name="connsiteY46" fmla="*/ 2456597 h 3103954"/>
              <a:gd name="connsiteX47" fmla="*/ 543833 w 1376347"/>
              <a:gd name="connsiteY47" fmla="*/ 2224585 h 3103954"/>
              <a:gd name="connsiteX48" fmla="*/ 557481 w 1376347"/>
              <a:gd name="connsiteY48" fmla="*/ 1665027 h 3103954"/>
              <a:gd name="connsiteX49" fmla="*/ 571129 w 1376347"/>
              <a:gd name="connsiteY49" fmla="*/ 1583141 h 3103954"/>
              <a:gd name="connsiteX50" fmla="*/ 584777 w 1376347"/>
              <a:gd name="connsiteY50" fmla="*/ 1542197 h 3103954"/>
              <a:gd name="connsiteX51" fmla="*/ 666663 w 1376347"/>
              <a:gd name="connsiteY51" fmla="*/ 1487606 h 3103954"/>
              <a:gd name="connsiteX52" fmla="*/ 693959 w 1376347"/>
              <a:gd name="connsiteY52" fmla="*/ 1433015 h 3103954"/>
              <a:gd name="connsiteX53" fmla="*/ 734902 w 1376347"/>
              <a:gd name="connsiteY53" fmla="*/ 1419368 h 3103954"/>
              <a:gd name="connsiteX54" fmla="*/ 816789 w 1376347"/>
              <a:gd name="connsiteY54" fmla="*/ 1351129 h 3103954"/>
              <a:gd name="connsiteX55" fmla="*/ 857732 w 1376347"/>
              <a:gd name="connsiteY55" fmla="*/ 1323833 h 3103954"/>
              <a:gd name="connsiteX56" fmla="*/ 939619 w 1376347"/>
              <a:gd name="connsiteY56" fmla="*/ 1241947 h 3103954"/>
              <a:gd name="connsiteX57" fmla="*/ 980562 w 1376347"/>
              <a:gd name="connsiteY57" fmla="*/ 1201003 h 3103954"/>
              <a:gd name="connsiteX58" fmla="*/ 1076096 w 1376347"/>
              <a:gd name="connsiteY58" fmla="*/ 1105469 h 3103954"/>
              <a:gd name="connsiteX59" fmla="*/ 1157983 w 1376347"/>
              <a:gd name="connsiteY59" fmla="*/ 1023582 h 3103954"/>
              <a:gd name="connsiteX60" fmla="*/ 1212574 w 1376347"/>
              <a:gd name="connsiteY60" fmla="*/ 941696 h 3103954"/>
              <a:gd name="connsiteX61" fmla="*/ 1226221 w 1376347"/>
              <a:gd name="connsiteY61" fmla="*/ 887105 h 3103954"/>
              <a:gd name="connsiteX62" fmla="*/ 1280813 w 1376347"/>
              <a:gd name="connsiteY62" fmla="*/ 805218 h 3103954"/>
              <a:gd name="connsiteX63" fmla="*/ 1308108 w 1376347"/>
              <a:gd name="connsiteY63" fmla="*/ 764275 h 3103954"/>
              <a:gd name="connsiteX64" fmla="*/ 1335404 w 1376347"/>
              <a:gd name="connsiteY64" fmla="*/ 682388 h 3103954"/>
              <a:gd name="connsiteX65" fmla="*/ 1349051 w 1376347"/>
              <a:gd name="connsiteY65" fmla="*/ 518615 h 3103954"/>
              <a:gd name="connsiteX66" fmla="*/ 1376347 w 1376347"/>
              <a:gd name="connsiteY66" fmla="*/ 272956 h 3103954"/>
              <a:gd name="connsiteX67" fmla="*/ 1362699 w 1376347"/>
              <a:gd name="connsiteY67" fmla="*/ 177421 h 3103954"/>
              <a:gd name="connsiteX68" fmla="*/ 1321756 w 1376347"/>
              <a:gd name="connsiteY68" fmla="*/ 27296 h 3103954"/>
              <a:gd name="connsiteX69" fmla="*/ 1280813 w 1376347"/>
              <a:gd name="connsiteY69" fmla="*/ 0 h 3103954"/>
              <a:gd name="connsiteX70" fmla="*/ 1239869 w 1376347"/>
              <a:gd name="connsiteY70" fmla="*/ 13648 h 3103954"/>
              <a:gd name="connsiteX71" fmla="*/ 1130687 w 1376347"/>
              <a:gd name="connsiteY71" fmla="*/ 27296 h 3103954"/>
              <a:gd name="connsiteX72" fmla="*/ 1117039 w 1376347"/>
              <a:gd name="connsiteY72" fmla="*/ 68239 h 3103954"/>
              <a:gd name="connsiteX73" fmla="*/ 1103392 w 1376347"/>
              <a:gd name="connsiteY73" fmla="*/ 122830 h 3103954"/>
              <a:gd name="connsiteX74" fmla="*/ 1048801 w 1376347"/>
              <a:gd name="connsiteY74" fmla="*/ 95535 h 310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376347" h="3103954">
                <a:moveTo>
                  <a:pt x="1048801" y="95535"/>
                </a:moveTo>
                <a:lnTo>
                  <a:pt x="1048801" y="95535"/>
                </a:lnTo>
                <a:cubicBezTo>
                  <a:pt x="1030604" y="131929"/>
                  <a:pt x="1009860" y="167157"/>
                  <a:pt x="994210" y="204717"/>
                </a:cubicBezTo>
                <a:cubicBezTo>
                  <a:pt x="986996" y="222031"/>
                  <a:pt x="989868" y="243022"/>
                  <a:pt x="980562" y="259308"/>
                </a:cubicBezTo>
                <a:cubicBezTo>
                  <a:pt x="970986" y="276066"/>
                  <a:pt x="953267" y="286603"/>
                  <a:pt x="939619" y="300251"/>
                </a:cubicBezTo>
                <a:cubicBezTo>
                  <a:pt x="905315" y="403161"/>
                  <a:pt x="951589" y="276312"/>
                  <a:pt x="898675" y="382138"/>
                </a:cubicBezTo>
                <a:cubicBezTo>
                  <a:pt x="892241" y="395005"/>
                  <a:pt x="891461" y="410214"/>
                  <a:pt x="885027" y="423081"/>
                </a:cubicBezTo>
                <a:cubicBezTo>
                  <a:pt x="877692" y="437752"/>
                  <a:pt x="865067" y="449353"/>
                  <a:pt x="857732" y="464024"/>
                </a:cubicBezTo>
                <a:cubicBezTo>
                  <a:pt x="851298" y="476891"/>
                  <a:pt x="849751" y="491745"/>
                  <a:pt x="844084" y="504968"/>
                </a:cubicBezTo>
                <a:cubicBezTo>
                  <a:pt x="836070" y="523668"/>
                  <a:pt x="826883" y="541895"/>
                  <a:pt x="816789" y="559559"/>
                </a:cubicBezTo>
                <a:cubicBezTo>
                  <a:pt x="808651" y="573800"/>
                  <a:pt x="796155" y="585513"/>
                  <a:pt x="789493" y="600502"/>
                </a:cubicBezTo>
                <a:cubicBezTo>
                  <a:pt x="736054" y="720739"/>
                  <a:pt x="795987" y="648599"/>
                  <a:pt x="721254" y="723332"/>
                </a:cubicBezTo>
                <a:cubicBezTo>
                  <a:pt x="716705" y="736980"/>
                  <a:pt x="714041" y="751408"/>
                  <a:pt x="707607" y="764275"/>
                </a:cubicBezTo>
                <a:cubicBezTo>
                  <a:pt x="688608" y="802274"/>
                  <a:pt x="669548" y="815981"/>
                  <a:pt x="639368" y="846162"/>
                </a:cubicBezTo>
                <a:cubicBezTo>
                  <a:pt x="634819" y="859810"/>
                  <a:pt x="632154" y="874238"/>
                  <a:pt x="625720" y="887105"/>
                </a:cubicBezTo>
                <a:cubicBezTo>
                  <a:pt x="606719" y="925105"/>
                  <a:pt x="587663" y="938809"/>
                  <a:pt x="557481" y="968991"/>
                </a:cubicBezTo>
                <a:cubicBezTo>
                  <a:pt x="552932" y="987188"/>
                  <a:pt x="551222" y="1006342"/>
                  <a:pt x="543833" y="1023582"/>
                </a:cubicBezTo>
                <a:cubicBezTo>
                  <a:pt x="529581" y="1056836"/>
                  <a:pt x="500191" y="1080873"/>
                  <a:pt x="475595" y="1105469"/>
                </a:cubicBezTo>
                <a:cubicBezTo>
                  <a:pt x="449025" y="1185176"/>
                  <a:pt x="482735" y="1111977"/>
                  <a:pt x="421004" y="1173708"/>
                </a:cubicBezTo>
                <a:cubicBezTo>
                  <a:pt x="404920" y="1189792"/>
                  <a:pt x="393104" y="1209664"/>
                  <a:pt x="380060" y="1228299"/>
                </a:cubicBezTo>
                <a:cubicBezTo>
                  <a:pt x="361247" y="1255174"/>
                  <a:pt x="348665" y="1286988"/>
                  <a:pt x="325469" y="1310185"/>
                </a:cubicBezTo>
                <a:lnTo>
                  <a:pt x="243583" y="1392072"/>
                </a:lnTo>
                <a:cubicBezTo>
                  <a:pt x="179439" y="1456216"/>
                  <a:pt x="213350" y="1416948"/>
                  <a:pt x="148048" y="1514902"/>
                </a:cubicBezTo>
                <a:lnTo>
                  <a:pt x="120753" y="1555845"/>
                </a:lnTo>
                <a:cubicBezTo>
                  <a:pt x="92349" y="1669458"/>
                  <a:pt x="126934" y="1557131"/>
                  <a:pt x="79810" y="1651380"/>
                </a:cubicBezTo>
                <a:cubicBezTo>
                  <a:pt x="23313" y="1764375"/>
                  <a:pt x="117083" y="1615943"/>
                  <a:pt x="38866" y="1733266"/>
                </a:cubicBezTo>
                <a:cubicBezTo>
                  <a:pt x="34317" y="1746914"/>
                  <a:pt x="27584" y="1760019"/>
                  <a:pt x="25219" y="1774209"/>
                </a:cubicBezTo>
                <a:cubicBezTo>
                  <a:pt x="0" y="1925529"/>
                  <a:pt x="13635" y="1976791"/>
                  <a:pt x="25219" y="2156347"/>
                </a:cubicBezTo>
                <a:cubicBezTo>
                  <a:pt x="35797" y="2320305"/>
                  <a:pt x="27164" y="2273312"/>
                  <a:pt x="52514" y="2374711"/>
                </a:cubicBezTo>
                <a:cubicBezTo>
                  <a:pt x="57063" y="2424753"/>
                  <a:pt x="59056" y="2475093"/>
                  <a:pt x="66162" y="2524836"/>
                </a:cubicBezTo>
                <a:cubicBezTo>
                  <a:pt x="68197" y="2539078"/>
                  <a:pt x="76989" y="2551673"/>
                  <a:pt x="79810" y="2565780"/>
                </a:cubicBezTo>
                <a:cubicBezTo>
                  <a:pt x="89698" y="2615222"/>
                  <a:pt x="90286" y="2697499"/>
                  <a:pt x="120753" y="2743200"/>
                </a:cubicBezTo>
                <a:cubicBezTo>
                  <a:pt x="138950" y="2770496"/>
                  <a:pt x="164970" y="2793965"/>
                  <a:pt x="175344" y="2825087"/>
                </a:cubicBezTo>
                <a:cubicBezTo>
                  <a:pt x="186444" y="2858385"/>
                  <a:pt x="189832" y="2880519"/>
                  <a:pt x="216287" y="2906974"/>
                </a:cubicBezTo>
                <a:cubicBezTo>
                  <a:pt x="227885" y="2918572"/>
                  <a:pt x="243582" y="2925171"/>
                  <a:pt x="257230" y="2934269"/>
                </a:cubicBezTo>
                <a:cubicBezTo>
                  <a:pt x="266329" y="2947917"/>
                  <a:pt x="277190" y="2960541"/>
                  <a:pt x="284526" y="2975212"/>
                </a:cubicBezTo>
                <a:cubicBezTo>
                  <a:pt x="290960" y="2988079"/>
                  <a:pt x="289187" y="3004922"/>
                  <a:pt x="298174" y="3016156"/>
                </a:cubicBezTo>
                <a:cubicBezTo>
                  <a:pt x="324247" y="3048747"/>
                  <a:pt x="347097" y="3040617"/>
                  <a:pt x="380060" y="3057099"/>
                </a:cubicBezTo>
                <a:cubicBezTo>
                  <a:pt x="473772" y="3103954"/>
                  <a:pt x="357591" y="3071711"/>
                  <a:pt x="489242" y="3098042"/>
                </a:cubicBezTo>
                <a:cubicBezTo>
                  <a:pt x="525636" y="3093493"/>
                  <a:pt x="562246" y="3090424"/>
                  <a:pt x="598424" y="3084394"/>
                </a:cubicBezTo>
                <a:cubicBezTo>
                  <a:pt x="632707" y="3078680"/>
                  <a:pt x="661502" y="3067918"/>
                  <a:pt x="693959" y="3057099"/>
                </a:cubicBezTo>
                <a:cubicBezTo>
                  <a:pt x="698508" y="3043451"/>
                  <a:pt x="704786" y="3030263"/>
                  <a:pt x="707607" y="3016156"/>
                </a:cubicBezTo>
                <a:cubicBezTo>
                  <a:pt x="729671" y="2905834"/>
                  <a:pt x="723668" y="2871688"/>
                  <a:pt x="707607" y="2743200"/>
                </a:cubicBezTo>
                <a:cubicBezTo>
                  <a:pt x="705823" y="2728925"/>
                  <a:pt x="700393" y="2715124"/>
                  <a:pt x="693959" y="2702257"/>
                </a:cubicBezTo>
                <a:cubicBezTo>
                  <a:pt x="686623" y="2687586"/>
                  <a:pt x="675762" y="2674962"/>
                  <a:pt x="666663" y="2661314"/>
                </a:cubicBezTo>
                <a:cubicBezTo>
                  <a:pt x="657565" y="2634018"/>
                  <a:pt x="655328" y="2603367"/>
                  <a:pt x="639368" y="2579427"/>
                </a:cubicBezTo>
                <a:cubicBezTo>
                  <a:pt x="606693" y="2530415"/>
                  <a:pt x="598699" y="2526206"/>
                  <a:pt x="584777" y="2456597"/>
                </a:cubicBezTo>
                <a:cubicBezTo>
                  <a:pt x="551172" y="2288576"/>
                  <a:pt x="564042" y="2366047"/>
                  <a:pt x="543833" y="2224585"/>
                </a:cubicBezTo>
                <a:cubicBezTo>
                  <a:pt x="548382" y="2038066"/>
                  <a:pt x="549549" y="1851433"/>
                  <a:pt x="557481" y="1665027"/>
                </a:cubicBezTo>
                <a:cubicBezTo>
                  <a:pt x="558657" y="1637380"/>
                  <a:pt x="565126" y="1610154"/>
                  <a:pt x="571129" y="1583141"/>
                </a:cubicBezTo>
                <a:cubicBezTo>
                  <a:pt x="574250" y="1569097"/>
                  <a:pt x="574604" y="1552370"/>
                  <a:pt x="584777" y="1542197"/>
                </a:cubicBezTo>
                <a:cubicBezTo>
                  <a:pt x="607973" y="1519000"/>
                  <a:pt x="666663" y="1487606"/>
                  <a:pt x="666663" y="1487606"/>
                </a:cubicBezTo>
                <a:cubicBezTo>
                  <a:pt x="675762" y="1469409"/>
                  <a:pt x="679573" y="1447401"/>
                  <a:pt x="693959" y="1433015"/>
                </a:cubicBezTo>
                <a:cubicBezTo>
                  <a:pt x="704131" y="1422843"/>
                  <a:pt x="722035" y="1425802"/>
                  <a:pt x="734902" y="1419368"/>
                </a:cubicBezTo>
                <a:cubicBezTo>
                  <a:pt x="785723" y="1393957"/>
                  <a:pt x="771519" y="1388854"/>
                  <a:pt x="816789" y="1351129"/>
                </a:cubicBezTo>
                <a:cubicBezTo>
                  <a:pt x="829390" y="1340628"/>
                  <a:pt x="845473" y="1334730"/>
                  <a:pt x="857732" y="1323833"/>
                </a:cubicBezTo>
                <a:cubicBezTo>
                  <a:pt x="886583" y="1298187"/>
                  <a:pt x="912323" y="1269243"/>
                  <a:pt x="939619" y="1241947"/>
                </a:cubicBezTo>
                <a:lnTo>
                  <a:pt x="980562" y="1201003"/>
                </a:lnTo>
                <a:cubicBezTo>
                  <a:pt x="1011444" y="1108359"/>
                  <a:pt x="966597" y="1214968"/>
                  <a:pt x="1076096" y="1105469"/>
                </a:cubicBezTo>
                <a:lnTo>
                  <a:pt x="1157983" y="1023582"/>
                </a:lnTo>
                <a:cubicBezTo>
                  <a:pt x="1200591" y="895753"/>
                  <a:pt x="1130791" y="1084817"/>
                  <a:pt x="1212574" y="941696"/>
                </a:cubicBezTo>
                <a:cubicBezTo>
                  <a:pt x="1221880" y="925410"/>
                  <a:pt x="1217833" y="903882"/>
                  <a:pt x="1226221" y="887105"/>
                </a:cubicBezTo>
                <a:cubicBezTo>
                  <a:pt x="1240892" y="857763"/>
                  <a:pt x="1262616" y="832514"/>
                  <a:pt x="1280813" y="805218"/>
                </a:cubicBezTo>
                <a:cubicBezTo>
                  <a:pt x="1289911" y="791570"/>
                  <a:pt x="1302921" y="779836"/>
                  <a:pt x="1308108" y="764275"/>
                </a:cubicBezTo>
                <a:lnTo>
                  <a:pt x="1335404" y="682388"/>
                </a:lnTo>
                <a:cubicBezTo>
                  <a:pt x="1339953" y="627797"/>
                  <a:pt x="1344850" y="573234"/>
                  <a:pt x="1349051" y="518615"/>
                </a:cubicBezTo>
                <a:cubicBezTo>
                  <a:pt x="1365699" y="302182"/>
                  <a:pt x="1346724" y="391447"/>
                  <a:pt x="1376347" y="272956"/>
                </a:cubicBezTo>
                <a:cubicBezTo>
                  <a:pt x="1371798" y="241111"/>
                  <a:pt x="1366951" y="209307"/>
                  <a:pt x="1362699" y="177421"/>
                </a:cubicBezTo>
                <a:cubicBezTo>
                  <a:pt x="1354005" y="112215"/>
                  <a:pt x="1366270" y="71811"/>
                  <a:pt x="1321756" y="27296"/>
                </a:cubicBezTo>
                <a:cubicBezTo>
                  <a:pt x="1310158" y="15698"/>
                  <a:pt x="1294461" y="9099"/>
                  <a:pt x="1280813" y="0"/>
                </a:cubicBezTo>
                <a:cubicBezTo>
                  <a:pt x="1267165" y="4549"/>
                  <a:pt x="1254023" y="11074"/>
                  <a:pt x="1239869" y="13648"/>
                </a:cubicBezTo>
                <a:cubicBezTo>
                  <a:pt x="1203783" y="20209"/>
                  <a:pt x="1164203" y="12400"/>
                  <a:pt x="1130687" y="27296"/>
                </a:cubicBezTo>
                <a:cubicBezTo>
                  <a:pt x="1117541" y="33139"/>
                  <a:pt x="1120991" y="54407"/>
                  <a:pt x="1117039" y="68239"/>
                </a:cubicBezTo>
                <a:cubicBezTo>
                  <a:pt x="1111886" y="86274"/>
                  <a:pt x="1118999" y="112425"/>
                  <a:pt x="1103392" y="122830"/>
                </a:cubicBezTo>
                <a:cubicBezTo>
                  <a:pt x="1084466" y="135447"/>
                  <a:pt x="1057899" y="100084"/>
                  <a:pt x="1048801" y="95535"/>
                </a:cubicBezTo>
                <a:close/>
              </a:path>
            </a:pathLst>
          </a:custGeom>
          <a:solidFill>
            <a:schemeClr val="accent6">
              <a:alpha val="50000"/>
            </a:schemeClr>
          </a:solidFill>
          <a:ln w="190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4788024" y="692696"/>
            <a:ext cx="432048" cy="369332"/>
          </a:xfrm>
          <a:prstGeom prst="rect">
            <a:avLst/>
          </a:prstGeom>
          <a:noFill/>
        </p:spPr>
        <p:txBody>
          <a:bodyPr wrap="square" rtlCol="0">
            <a:spAutoFit/>
          </a:bodyPr>
          <a:lstStyle/>
          <a:p>
            <a:endParaRPr lang="en-IN" dirty="0"/>
          </a:p>
        </p:txBody>
      </p:sp>
      <p:sp>
        <p:nvSpPr>
          <p:cNvPr id="25" name="TextBox 24"/>
          <p:cNvSpPr txBox="1"/>
          <p:nvPr/>
        </p:nvSpPr>
        <p:spPr>
          <a:xfrm>
            <a:off x="5292080" y="5301208"/>
            <a:ext cx="1656184" cy="338554"/>
          </a:xfrm>
          <a:prstGeom prst="rect">
            <a:avLst/>
          </a:prstGeom>
          <a:noFill/>
        </p:spPr>
        <p:txBody>
          <a:bodyPr wrap="square" rtlCol="0">
            <a:spAutoFit/>
          </a:bodyPr>
          <a:lstStyle/>
          <a:p>
            <a:r>
              <a:rPr lang="en-US" sz="1600" b="1" dirty="0" smtClean="0"/>
              <a:t>    Group  1 (K3)</a:t>
            </a:r>
          </a:p>
        </p:txBody>
      </p:sp>
      <p:sp>
        <p:nvSpPr>
          <p:cNvPr id="26" name="TextBox 25"/>
          <p:cNvSpPr txBox="1"/>
          <p:nvPr/>
        </p:nvSpPr>
        <p:spPr>
          <a:xfrm>
            <a:off x="2195736" y="5373216"/>
            <a:ext cx="1512168" cy="369332"/>
          </a:xfrm>
          <a:prstGeom prst="rect">
            <a:avLst/>
          </a:prstGeom>
          <a:noFill/>
        </p:spPr>
        <p:txBody>
          <a:bodyPr wrap="square" rtlCol="0">
            <a:spAutoFit/>
          </a:bodyPr>
          <a:lstStyle/>
          <a:p>
            <a:r>
              <a:rPr lang="en-US" b="1" dirty="0" smtClean="0"/>
              <a:t>  </a:t>
            </a:r>
            <a:r>
              <a:rPr lang="en-US" sz="1600" b="1" dirty="0" smtClean="0"/>
              <a:t>Group 2 (K2)</a:t>
            </a:r>
            <a:endParaRPr lang="en-IN" sz="1600" b="1" dirty="0"/>
          </a:p>
        </p:txBody>
      </p:sp>
      <p:sp>
        <p:nvSpPr>
          <p:cNvPr id="27" name="TextBox 26"/>
          <p:cNvSpPr txBox="1"/>
          <p:nvPr/>
        </p:nvSpPr>
        <p:spPr>
          <a:xfrm>
            <a:off x="899592" y="5373216"/>
            <a:ext cx="1512168" cy="338554"/>
          </a:xfrm>
          <a:prstGeom prst="rect">
            <a:avLst/>
          </a:prstGeom>
          <a:noFill/>
        </p:spPr>
        <p:txBody>
          <a:bodyPr wrap="square" rtlCol="0">
            <a:spAutoFit/>
          </a:bodyPr>
          <a:lstStyle/>
          <a:p>
            <a:r>
              <a:rPr lang="en-US" sz="1600" dirty="0" smtClean="0"/>
              <a:t> </a:t>
            </a:r>
            <a:r>
              <a:rPr lang="en-US" sz="1600" b="1" dirty="0" smtClean="0"/>
              <a:t>Group 3 (K1)</a:t>
            </a:r>
            <a:endParaRPr lang="en-IN" sz="1600" b="1" dirty="0"/>
          </a:p>
        </p:txBody>
      </p:sp>
      <p:sp>
        <p:nvSpPr>
          <p:cNvPr id="30" name="TextBox 29"/>
          <p:cNvSpPr txBox="1"/>
          <p:nvPr/>
        </p:nvSpPr>
        <p:spPr>
          <a:xfrm>
            <a:off x="4211960" y="692696"/>
            <a:ext cx="1872208" cy="338554"/>
          </a:xfrm>
          <a:prstGeom prst="rect">
            <a:avLst/>
          </a:prstGeom>
          <a:noFill/>
        </p:spPr>
        <p:txBody>
          <a:bodyPr wrap="square" rtlCol="0">
            <a:spAutoFit/>
          </a:bodyPr>
          <a:lstStyle/>
          <a:p>
            <a:r>
              <a:rPr lang="en-US" sz="1600" b="1" dirty="0" smtClean="0"/>
              <a:t>Group 4 (N3 &amp; K3)</a:t>
            </a:r>
            <a:endParaRPr lang="en-IN" sz="1600" b="1" dirty="0"/>
          </a:p>
        </p:txBody>
      </p:sp>
      <p:sp>
        <p:nvSpPr>
          <p:cNvPr id="31" name="TextBox 30"/>
          <p:cNvSpPr txBox="1"/>
          <p:nvPr/>
        </p:nvSpPr>
        <p:spPr>
          <a:xfrm>
            <a:off x="1835696" y="1916832"/>
            <a:ext cx="1728192" cy="338554"/>
          </a:xfrm>
          <a:prstGeom prst="rect">
            <a:avLst/>
          </a:prstGeom>
          <a:noFill/>
        </p:spPr>
        <p:txBody>
          <a:bodyPr wrap="square" rtlCol="0">
            <a:spAutoFit/>
          </a:bodyPr>
          <a:lstStyle/>
          <a:p>
            <a:r>
              <a:rPr lang="en-US" sz="1600" b="1" dirty="0" smtClean="0"/>
              <a:t>Group 5 (N3 &amp; K2)</a:t>
            </a:r>
            <a:endParaRPr lang="en-IN" sz="1600" b="1" dirty="0"/>
          </a:p>
        </p:txBody>
      </p:sp>
      <p:sp>
        <p:nvSpPr>
          <p:cNvPr id="32" name="TextBox 31"/>
          <p:cNvSpPr txBox="1"/>
          <p:nvPr/>
        </p:nvSpPr>
        <p:spPr>
          <a:xfrm>
            <a:off x="899592" y="332656"/>
            <a:ext cx="1944216" cy="338554"/>
          </a:xfrm>
          <a:prstGeom prst="rect">
            <a:avLst/>
          </a:prstGeom>
          <a:noFill/>
        </p:spPr>
        <p:txBody>
          <a:bodyPr wrap="square" rtlCol="0">
            <a:spAutoFit/>
          </a:bodyPr>
          <a:lstStyle/>
          <a:p>
            <a:r>
              <a:rPr lang="en-US" sz="1600" b="1" dirty="0" smtClean="0"/>
              <a:t>  Group 6 (N3 &amp; K1)</a:t>
            </a:r>
            <a:endParaRPr lang="en-IN" sz="1600" b="1" dirty="0"/>
          </a:p>
        </p:txBody>
      </p:sp>
      <p:sp>
        <p:nvSpPr>
          <p:cNvPr id="21" name="TextBox 20"/>
          <p:cNvSpPr txBox="1"/>
          <p:nvPr/>
        </p:nvSpPr>
        <p:spPr>
          <a:xfrm>
            <a:off x="4932040" y="1124744"/>
            <a:ext cx="3960440" cy="2308324"/>
          </a:xfrm>
          <a:prstGeom prst="rect">
            <a:avLst/>
          </a:prstGeom>
          <a:noFill/>
        </p:spPr>
        <p:txBody>
          <a:bodyPr wrap="square" rtlCol="0">
            <a:spAutoFit/>
          </a:bodyPr>
          <a:lstStyle/>
          <a:p>
            <a:r>
              <a:rPr lang="en-CA" dirty="0" smtClean="0">
                <a:solidFill>
                  <a:srgbClr val="FF0000"/>
                </a:solidFill>
              </a:rPr>
              <a:t>Six distinct groups have been identified based on the ions &amp; the concentrations. There are 3 ions under investigation: Nitrate (N), Phosphate (P) &amp; Potassium (K).  Similarly there are 3 conc. Levels i.e. Low denoted by subscript 1, middle denoted by subscript 2 &amp; high denoted by subscript 3.</a:t>
            </a:r>
            <a:endParaRPr lang="en-CA"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ppt_x</p:attrName>
                                        </p:attrNameLst>
                                      </p:cBhvr>
                                      <p:tavLst>
                                        <p:tav tm="0">
                                          <p:val>
                                            <p:strVal val="#ppt_x-.2"/>
                                          </p:val>
                                        </p:tav>
                                        <p:tav tm="100000">
                                          <p:val>
                                            <p:strVal val="#ppt_x"/>
                                          </p:val>
                                        </p:tav>
                                      </p:tavLst>
                                    </p:anim>
                                    <p:anim calcmode="lin" valueType="num">
                                      <p:cBhvr>
                                        <p:cTn id="8"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645024"/>
            <a:ext cx="8568952" cy="2664296"/>
          </a:xfrm>
        </p:spPr>
        <p:txBody>
          <a:bodyPr>
            <a:normAutofit fontScale="90000"/>
          </a:bodyPr>
          <a:lstStyle/>
          <a:p>
            <a:pPr algn="ctr"/>
            <a:r>
              <a:rPr lang="en-CA" dirty="0" smtClean="0">
                <a:solidFill>
                  <a:schemeClr val="tx2">
                    <a:lumMod val="50000"/>
                  </a:schemeClr>
                </a:solidFill>
              </a:rPr>
              <a:t>Classification of the unknown samples into groups (clusters) using Support Vector Classification (SVM)</a:t>
            </a:r>
            <a:endParaRPr lang="en-CA" dirty="0">
              <a:solidFill>
                <a:schemeClr val="tx2">
                  <a:lumMod val="50000"/>
                </a:schemeClr>
              </a:solidFill>
            </a:endParaRPr>
          </a:p>
        </p:txBody>
      </p:sp>
      <p:sp>
        <p:nvSpPr>
          <p:cNvPr id="3" name="Text Placeholder 2"/>
          <p:cNvSpPr>
            <a:spLocks noGrp="1"/>
          </p:cNvSpPr>
          <p:nvPr>
            <p:ph type="body" idx="1"/>
          </p:nvPr>
        </p:nvSpPr>
        <p:spPr>
          <a:xfrm>
            <a:off x="722313" y="548681"/>
            <a:ext cx="7772400" cy="1944215"/>
          </a:xfrm>
        </p:spPr>
        <p:txBody>
          <a:bodyPr>
            <a:normAutofit fontScale="92500" lnSpcReduction="20000"/>
          </a:bodyPr>
          <a:lstStyle/>
          <a:p>
            <a:pPr algn="just"/>
            <a:r>
              <a:rPr lang="en-US" dirty="0"/>
              <a:t>SVM is a classification method based on statistical learning wherein a function that describes a hyper plane for optimal separation of classes is determined. As the linear function is not always able to model such a separation, data are mapped into a new feature space and a dual representation is used with the data objects represented by their dot product. </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l="11378" t="9337" r="1567" b="7229"/>
          <a:stretch>
            <a:fillRect/>
          </a:stretch>
        </p:blipFill>
        <p:spPr bwMode="auto">
          <a:xfrm>
            <a:off x="1" y="1"/>
            <a:ext cx="9144000" cy="4149080"/>
          </a:xfrm>
          <a:prstGeom prst="rect">
            <a:avLst/>
          </a:prstGeom>
          <a:noFill/>
          <a:ln w="9525">
            <a:noFill/>
            <a:miter lim="800000"/>
            <a:headEnd/>
            <a:tailEnd/>
          </a:ln>
        </p:spPr>
      </p:pic>
      <p:sp>
        <p:nvSpPr>
          <p:cNvPr id="2" name="Title 1"/>
          <p:cNvSpPr>
            <a:spLocks noGrp="1"/>
          </p:cNvSpPr>
          <p:nvPr>
            <p:ph type="title"/>
          </p:nvPr>
        </p:nvSpPr>
        <p:spPr>
          <a:xfrm>
            <a:off x="2915816" y="188640"/>
            <a:ext cx="4752528" cy="1162050"/>
          </a:xfrm>
        </p:spPr>
        <p:txBody>
          <a:bodyPr>
            <a:normAutofit fontScale="90000"/>
          </a:bodyPr>
          <a:lstStyle/>
          <a:p>
            <a:pPr algn="just"/>
            <a:r>
              <a:rPr lang="en-CA" dirty="0" smtClean="0">
                <a:solidFill>
                  <a:schemeClr val="tx2"/>
                </a:solidFill>
                <a:latin typeface="+mn-lt"/>
              </a:rPr>
              <a:t>SVM model is training the system with 67% accuracy &amp; the results are validated up to 70%. The percentages can be improved using various normalization techniques.</a:t>
            </a:r>
            <a:endParaRPr lang="en-CA" dirty="0">
              <a:solidFill>
                <a:schemeClr val="tx2"/>
              </a:solidFill>
              <a:latin typeface="+mn-lt"/>
            </a:endParaRPr>
          </a:p>
        </p:txBody>
      </p:sp>
      <p:sp>
        <p:nvSpPr>
          <p:cNvPr id="4" name="Text Placeholder 3"/>
          <p:cNvSpPr>
            <a:spLocks noGrp="1"/>
          </p:cNvSpPr>
          <p:nvPr>
            <p:ph type="body" sz="half" idx="2"/>
          </p:nvPr>
        </p:nvSpPr>
        <p:spPr>
          <a:xfrm>
            <a:off x="179512" y="4077072"/>
            <a:ext cx="3744416" cy="2520280"/>
          </a:xfrm>
        </p:spPr>
        <p:txBody>
          <a:bodyPr>
            <a:normAutofit fontScale="92500" lnSpcReduction="10000"/>
          </a:bodyPr>
          <a:lstStyle/>
          <a:p>
            <a:pPr algn="just"/>
            <a:r>
              <a:rPr lang="en-CA" b="1" dirty="0" smtClean="0">
                <a:solidFill>
                  <a:schemeClr val="accent6">
                    <a:lumMod val="50000"/>
                  </a:schemeClr>
                </a:solidFill>
              </a:rPr>
              <a:t>4 unknown samples are classified using the tool Support Vector Machine classification &amp; the results are found to be correct up to 75%.  These are the lab unknown samples that were prepared with varying known concentration so that the results can be validated.  </a:t>
            </a:r>
          </a:p>
          <a:p>
            <a:pPr algn="just"/>
            <a:r>
              <a:rPr lang="en-CA" b="1" dirty="0" smtClean="0">
                <a:solidFill>
                  <a:schemeClr val="accent6">
                    <a:lumMod val="50000"/>
                  </a:schemeClr>
                </a:solidFill>
              </a:rPr>
              <a:t>Group 3 comprises of samples having Potassium  as low level which is close to 1500. </a:t>
            </a:r>
          </a:p>
          <a:p>
            <a:pPr algn="just"/>
            <a:r>
              <a:rPr lang="en-CA" b="1" dirty="0" smtClean="0">
                <a:solidFill>
                  <a:schemeClr val="accent6">
                    <a:lumMod val="50000"/>
                  </a:schemeClr>
                </a:solidFill>
              </a:rPr>
              <a:t>Group 5 comprises of samples having high conc.  of nitrate ion &amp; low potassium level whereas Group 6 comprises of samples having high conc. of nitrate ion &amp; middle potassium level.</a:t>
            </a:r>
          </a:p>
          <a:p>
            <a:endParaRPr lang="en-CA" dirty="0"/>
          </a:p>
        </p:txBody>
      </p:sp>
      <p:pic>
        <p:nvPicPr>
          <p:cNvPr id="8" name="Content Placeholder 7"/>
          <p:cNvPicPr>
            <a:picLocks noGrp="1"/>
          </p:cNvPicPr>
          <p:nvPr>
            <p:ph idx="1"/>
          </p:nvPr>
        </p:nvPicPr>
        <p:blipFill>
          <a:blip r:embed="rId3" cstate="print"/>
          <a:srcRect l="11218" t="9036" r="75641" b="76205"/>
          <a:stretch>
            <a:fillRect/>
          </a:stretch>
        </p:blipFill>
        <p:spPr bwMode="auto">
          <a:xfrm>
            <a:off x="4067944" y="4149080"/>
            <a:ext cx="4896544" cy="20882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800" decel="100000"/>
                                        <p:tgtEl>
                                          <p:spTgt spid="8"/>
                                        </p:tgtEl>
                                      </p:cBhvr>
                                    </p:animEffect>
                                    <p:anim calcmode="lin" valueType="num">
                                      <p:cBhvr>
                                        <p:cTn id="23" dur="800" decel="100000" fill="hold"/>
                                        <p:tgtEl>
                                          <p:spTgt spid="8"/>
                                        </p:tgtEl>
                                        <p:attrNameLst>
                                          <p:attrName>style.rotation</p:attrName>
                                        </p:attrNameLst>
                                      </p:cBhvr>
                                      <p:tavLst>
                                        <p:tav tm="0">
                                          <p:val>
                                            <p:fltVal val="-90"/>
                                          </p:val>
                                        </p:tav>
                                        <p:tav tm="100000">
                                          <p:val>
                                            <p:fltVal val="0"/>
                                          </p:val>
                                        </p:tav>
                                      </p:tavLst>
                                    </p:anim>
                                    <p:anim calcmode="lin" valueType="num">
                                      <p:cBhvr>
                                        <p:cTn id="24" dur="800" decel="100000" fill="hold"/>
                                        <p:tgtEl>
                                          <p:spTgt spid="8"/>
                                        </p:tgtEl>
                                        <p:attrNameLst>
                                          <p:attrName>ppt_x</p:attrName>
                                        </p:attrNameLst>
                                      </p:cBhvr>
                                      <p:tavLst>
                                        <p:tav tm="0">
                                          <p:val>
                                            <p:strVal val="#ppt_x+0.4"/>
                                          </p:val>
                                        </p:tav>
                                        <p:tav tm="100000">
                                          <p:val>
                                            <p:strVal val="#ppt_x-0.05"/>
                                          </p:val>
                                        </p:tav>
                                      </p:tavLst>
                                    </p:anim>
                                    <p:anim calcmode="lin" valueType="num">
                                      <p:cBhvr>
                                        <p:cTn id="25" dur="800" decel="100000" fill="hold"/>
                                        <p:tgtEl>
                                          <p:spTgt spid="8"/>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 calcmode="lin" valueType="num">
                                      <p:cBhvr>
                                        <p:cTn id="32"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34" dur="1000" fill="hold"/>
                                        <p:tgtEl>
                                          <p:spTgt spid="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 calcmode="lin" valueType="num">
                                      <p:cBhvr>
                                        <p:cTn id="40"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41"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42" dur="1000" fill="hold"/>
                                        <p:tgtEl>
                                          <p:spTgt spid="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4">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 calcmode="lin" valueType="num">
                                      <p:cBhvr>
                                        <p:cTn id="48"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49"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50" dur="1000" fill="hold"/>
                                        <p:tgtEl>
                                          <p:spTgt spid="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4">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57200" y="4149080"/>
            <a:ext cx="8305800" cy="1584176"/>
          </a:xfrm>
        </p:spPr>
        <p:txBody>
          <a:bodyPr>
            <a:normAutofit fontScale="92500"/>
          </a:bodyPr>
          <a:lstStyle/>
          <a:p>
            <a:r>
              <a:rPr lang="en-CA" dirty="0" smtClean="0"/>
              <a:t>The purpose of performing regression analysis is to predict the concentration of the unknown samples. The concentration of potassium ion is being varied hence identifying the accurate concentration of the samples to an approximate level is our aim.</a:t>
            </a:r>
            <a:endParaRPr lang="en-CA" dirty="0"/>
          </a:p>
        </p:txBody>
      </p:sp>
      <p:sp>
        <p:nvSpPr>
          <p:cNvPr id="5" name="Title 4"/>
          <p:cNvSpPr>
            <a:spLocks noGrp="1"/>
          </p:cNvSpPr>
          <p:nvPr>
            <p:ph type="ctrTitle"/>
          </p:nvPr>
        </p:nvSpPr>
        <p:spPr>
          <a:xfrm>
            <a:off x="685800" y="1340769"/>
            <a:ext cx="7772400" cy="2016223"/>
          </a:xfrm>
        </p:spPr>
        <p:txBody>
          <a:bodyPr>
            <a:normAutofit/>
          </a:bodyPr>
          <a:lstStyle/>
          <a:p>
            <a:r>
              <a:rPr lang="en-CA" sz="6600" dirty="0" smtClean="0"/>
              <a:t>Regression Analysis</a:t>
            </a:r>
            <a:endParaRPr lang="en-CA" sz="6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800" decel="100000"/>
                                        <p:tgtEl>
                                          <p:spTgt spid="6">
                                            <p:txEl>
                                              <p:pRg st="0" end="0"/>
                                            </p:txEl>
                                          </p:spTgt>
                                        </p:tgtEl>
                                      </p:cBhvr>
                                    </p:animEffect>
                                    <p:anim calcmode="lin" valueType="num">
                                      <p:cBhvr>
                                        <p:cTn id="15" dur="800" decel="100000" fill="hold"/>
                                        <p:tgtEl>
                                          <p:spTgt spid="6">
                                            <p:txEl>
                                              <p:pRg st="0" end="0"/>
                                            </p:txEl>
                                          </p:spTgt>
                                        </p:tgtEl>
                                        <p:attrNameLst>
                                          <p:attrName>style.rotation</p:attrName>
                                        </p:attrNameLst>
                                      </p:cBhvr>
                                      <p:tavLst>
                                        <p:tav tm="0">
                                          <p:val>
                                            <p:fltVal val="-90"/>
                                          </p:val>
                                        </p:tav>
                                        <p:tav tm="100000">
                                          <p:val>
                                            <p:fltVal val="0"/>
                                          </p:val>
                                        </p:tav>
                                      </p:tavLst>
                                    </p:anim>
                                    <p:anim calcmode="lin" valueType="num">
                                      <p:cBhvr>
                                        <p:cTn id="16" dur="800" decel="100000" fill="hold"/>
                                        <p:tgtEl>
                                          <p:spTgt spid="6">
                                            <p:txEl>
                                              <p:pRg st="0" end="0"/>
                                            </p:txEl>
                                          </p:spTgt>
                                        </p:tgtEl>
                                        <p:attrNameLst>
                                          <p:attrName>ppt_x</p:attrName>
                                        </p:attrNameLst>
                                      </p:cBhvr>
                                      <p:tavLst>
                                        <p:tav tm="0">
                                          <p:val>
                                            <p:strVal val="#ppt_x+0.4"/>
                                          </p:val>
                                        </p:tav>
                                        <p:tav tm="100000">
                                          <p:val>
                                            <p:strVal val="#ppt_x-0.05"/>
                                          </p:val>
                                        </p:tav>
                                      </p:tavLst>
                                    </p:anim>
                                    <p:anim calcmode="lin" valueType="num">
                                      <p:cBhvr>
                                        <p:cTn id="17" dur="800" decel="100000" fill="hold"/>
                                        <p:tgtEl>
                                          <p:spTgt spid="6">
                                            <p:txEl>
                                              <p:pRg st="0" end="0"/>
                                            </p:txEl>
                                          </p:spTgt>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6">
                                            <p:txEl>
                                              <p:pRg st="0" end="0"/>
                                            </p:txEl>
                                          </p:spTgt>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6">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Idea Behind Regression Analysis</a:t>
            </a:r>
            <a:endParaRPr lang="en-CA" dirty="0"/>
          </a:p>
        </p:txBody>
      </p:sp>
      <p:sp>
        <p:nvSpPr>
          <p:cNvPr id="6" name="Content Placeholder 5"/>
          <p:cNvSpPr>
            <a:spLocks noGrp="1"/>
          </p:cNvSpPr>
          <p:nvPr>
            <p:ph idx="1"/>
          </p:nvPr>
        </p:nvSpPr>
        <p:spPr/>
        <p:txBody>
          <a:bodyPr>
            <a:normAutofit fontScale="85000" lnSpcReduction="20000"/>
          </a:bodyPr>
          <a:lstStyle/>
          <a:p>
            <a:pPr lvl="0" algn="just"/>
            <a:r>
              <a:rPr lang="en-US" dirty="0"/>
              <a:t>Prediction requires a regression model (MLR, PCR or PLS) which expresses the response variable(s) (Y) as a function of the X-variables</a:t>
            </a:r>
            <a:r>
              <a:rPr lang="en-US" dirty="0" smtClean="0"/>
              <a:t>.</a:t>
            </a:r>
          </a:p>
          <a:p>
            <a:pPr lvl="0" algn="just"/>
            <a:endParaRPr lang="en-CA" dirty="0"/>
          </a:p>
          <a:p>
            <a:pPr lvl="0" algn="just"/>
            <a:r>
              <a:rPr lang="en-US" dirty="0"/>
              <a:t>The model should have been </a:t>
            </a:r>
            <a:r>
              <a:rPr lang="en-US" dirty="0" smtClean="0"/>
              <a:t>‘calibrated’ </a:t>
            </a:r>
            <a:r>
              <a:rPr lang="en-US" dirty="0"/>
              <a:t>on samples covering the same region the new samples belong to, i.e. on similar samples (similarity being determined by the X-values</a:t>
            </a:r>
            <a:r>
              <a:rPr lang="en-US" dirty="0" smtClean="0"/>
              <a:t>).</a:t>
            </a:r>
          </a:p>
          <a:p>
            <a:pPr lvl="0" algn="just"/>
            <a:endParaRPr lang="en-CA" dirty="0"/>
          </a:p>
          <a:p>
            <a:pPr lvl="0" algn="just"/>
            <a:r>
              <a:rPr lang="en-US" dirty="0"/>
              <a:t>The model should have been </a:t>
            </a:r>
            <a:r>
              <a:rPr lang="en-US" dirty="0" smtClean="0"/>
              <a:t>‘validated’ </a:t>
            </a:r>
            <a:r>
              <a:rPr lang="en-US" dirty="0"/>
              <a:t>on samples covering the region the new samples belong to, preferably using test set validation, however, cross-validation can also be used.</a:t>
            </a:r>
            <a:endParaRPr lang="en-CA" dirty="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6">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2" cstate="print"/>
          <a:srcRect l="16218" t="14442" r="79436" b="18015"/>
          <a:stretch>
            <a:fillRect/>
          </a:stretch>
        </p:blipFill>
        <p:spPr bwMode="auto">
          <a:xfrm>
            <a:off x="0" y="0"/>
            <a:ext cx="1008112" cy="6858000"/>
          </a:xfrm>
          <a:prstGeom prst="rect">
            <a:avLst/>
          </a:prstGeom>
          <a:noFill/>
          <a:ln w="9525">
            <a:noFill/>
            <a:miter lim="800000"/>
            <a:headEnd/>
            <a:tailEnd/>
          </a:ln>
        </p:spPr>
      </p:pic>
      <p:sp>
        <p:nvSpPr>
          <p:cNvPr id="2" name="Title 1"/>
          <p:cNvSpPr>
            <a:spLocks noGrp="1"/>
          </p:cNvSpPr>
          <p:nvPr>
            <p:ph type="title"/>
          </p:nvPr>
        </p:nvSpPr>
        <p:spPr>
          <a:xfrm>
            <a:off x="1043608" y="188640"/>
            <a:ext cx="3024336" cy="1440160"/>
          </a:xfrm>
        </p:spPr>
        <p:txBody>
          <a:bodyPr>
            <a:normAutofit fontScale="90000"/>
          </a:bodyPr>
          <a:lstStyle/>
          <a:p>
            <a:pPr algn="ctr"/>
            <a:r>
              <a:rPr lang="en-CA" sz="2800" dirty="0" smtClean="0"/>
              <a:t>Results &amp; discussions of Regression Analysis performed</a:t>
            </a:r>
            <a:endParaRPr lang="en-CA" sz="2800" dirty="0"/>
          </a:p>
        </p:txBody>
      </p:sp>
      <p:sp>
        <p:nvSpPr>
          <p:cNvPr id="4" name="Text Placeholder 3"/>
          <p:cNvSpPr>
            <a:spLocks noGrp="1"/>
          </p:cNvSpPr>
          <p:nvPr>
            <p:ph type="body" idx="2"/>
          </p:nvPr>
        </p:nvSpPr>
        <p:spPr>
          <a:xfrm>
            <a:off x="1115616" y="5373216"/>
            <a:ext cx="3672408" cy="936104"/>
          </a:xfrm>
        </p:spPr>
        <p:txBody>
          <a:bodyPr>
            <a:normAutofit/>
          </a:bodyPr>
          <a:lstStyle/>
          <a:p>
            <a:pPr algn="ctr"/>
            <a:r>
              <a:rPr lang="en-CA" sz="2400" dirty="0" smtClean="0">
                <a:solidFill>
                  <a:schemeClr val="tx2">
                    <a:lumMod val="75000"/>
                  </a:schemeClr>
                </a:solidFill>
              </a:rPr>
              <a:t>   PREDICTION BASED ON       PLS MODEL</a:t>
            </a:r>
          </a:p>
        </p:txBody>
      </p:sp>
      <p:graphicFrame>
        <p:nvGraphicFramePr>
          <p:cNvPr id="7" name="Content Placeholder 6"/>
          <p:cNvGraphicFramePr>
            <a:graphicFrameLocks noGrp="1"/>
          </p:cNvGraphicFramePr>
          <p:nvPr>
            <p:ph sz="half" idx="1"/>
          </p:nvPr>
        </p:nvGraphicFramePr>
        <p:xfrm>
          <a:off x="1115616" y="3573016"/>
          <a:ext cx="3618440" cy="1682760"/>
        </p:xfrm>
        <a:graphic>
          <a:graphicData uri="http://schemas.openxmlformats.org/drawingml/2006/table">
            <a:tbl>
              <a:tblPr/>
              <a:tblGrid>
                <a:gridCol w="1080120"/>
                <a:gridCol w="1440160"/>
                <a:gridCol w="1098160"/>
              </a:tblGrid>
              <a:tr h="450055">
                <a:tc>
                  <a:txBody>
                    <a:bodyPr/>
                    <a:lstStyle/>
                    <a:p>
                      <a:pPr algn="ctr">
                        <a:lnSpc>
                          <a:spcPct val="150000"/>
                        </a:lnSpc>
                        <a:spcAft>
                          <a:spcPts val="0"/>
                        </a:spcAft>
                      </a:pPr>
                      <a:r>
                        <a:rPr lang="en-US" sz="1200" b="1" dirty="0">
                          <a:latin typeface="Times New Roman"/>
                          <a:ea typeface="Calibri"/>
                          <a:cs typeface="Times New Roman"/>
                        </a:rPr>
                        <a:t>SAMPLES</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latin typeface="Times New Roman"/>
                          <a:ea typeface="Calibri"/>
                          <a:cs typeface="Times New Roman"/>
                        </a:rPr>
                        <a:t>ACCURATE VALUES</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ESTIMATED VALUES</a:t>
                      </a:r>
                      <a:endParaRPr lang="en-CA" sz="120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530">
                <a:tc>
                  <a:txBody>
                    <a:bodyPr/>
                    <a:lstStyle/>
                    <a:p>
                      <a:pPr algn="ctr">
                        <a:lnSpc>
                          <a:spcPct val="150000"/>
                        </a:lnSpc>
                        <a:spcAft>
                          <a:spcPts val="0"/>
                        </a:spcAft>
                      </a:pPr>
                      <a:r>
                        <a:rPr lang="en-US" sz="1200" dirty="0">
                          <a:latin typeface="Times New Roman"/>
                          <a:ea typeface="Calibri"/>
                          <a:cs typeface="Times New Roman"/>
                        </a:rPr>
                        <a:t>N1P1-1500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1500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1517.7290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530">
                <a:tc>
                  <a:txBody>
                    <a:bodyPr/>
                    <a:lstStyle/>
                    <a:p>
                      <a:pPr algn="ctr">
                        <a:lnSpc>
                          <a:spcPct val="150000"/>
                        </a:lnSpc>
                        <a:spcAft>
                          <a:spcPts val="0"/>
                        </a:spcAft>
                      </a:pPr>
                      <a:r>
                        <a:rPr lang="en-US" sz="1200" dirty="0">
                          <a:latin typeface="Times New Roman"/>
                          <a:ea typeface="Calibri"/>
                          <a:cs typeface="Times New Roman"/>
                        </a:rPr>
                        <a:t>N1P1-3000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3000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2231.3780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530">
                <a:tc>
                  <a:txBody>
                    <a:bodyPr/>
                    <a:lstStyle/>
                    <a:p>
                      <a:pPr algn="ctr">
                        <a:lnSpc>
                          <a:spcPct val="150000"/>
                        </a:lnSpc>
                        <a:spcAft>
                          <a:spcPts val="0"/>
                        </a:spcAft>
                      </a:pPr>
                      <a:r>
                        <a:rPr lang="en-US" sz="1200">
                          <a:latin typeface="Times New Roman"/>
                          <a:ea typeface="Calibri"/>
                          <a:cs typeface="Times New Roman"/>
                        </a:rPr>
                        <a:t>N3P3-1500</a:t>
                      </a:r>
                      <a:endParaRPr lang="en-CA" sz="120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1500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1702.4520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530">
                <a:tc>
                  <a:txBody>
                    <a:bodyPr/>
                    <a:lstStyle/>
                    <a:p>
                      <a:pPr algn="ctr">
                        <a:lnSpc>
                          <a:spcPct val="150000"/>
                        </a:lnSpc>
                        <a:spcAft>
                          <a:spcPts val="0"/>
                        </a:spcAft>
                      </a:pPr>
                      <a:r>
                        <a:rPr lang="en-US" sz="1200">
                          <a:latin typeface="Times New Roman"/>
                          <a:ea typeface="Calibri"/>
                          <a:cs typeface="Times New Roman"/>
                        </a:rPr>
                        <a:t>N3P3-3000</a:t>
                      </a:r>
                      <a:endParaRPr lang="en-CA" sz="120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3000</a:t>
                      </a:r>
                      <a:endParaRPr lang="en-CA" sz="120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2643.9680</a:t>
                      </a:r>
                      <a:endParaRPr lang="en-CA" sz="1200" dirty="0">
                        <a:latin typeface="Calibri"/>
                        <a:ea typeface="Calibri"/>
                        <a:cs typeface="Times New Roman"/>
                      </a:endParaRPr>
                    </a:p>
                  </a:txBody>
                  <a:tcPr marL="41275" marR="41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Diagram 4"/>
          <p:cNvGraphicFramePr/>
          <p:nvPr/>
        </p:nvGraphicFramePr>
        <p:xfrm>
          <a:off x="3671392" y="260648"/>
          <a:ext cx="5472608" cy="1467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p:nvPr/>
        </p:nvPicPr>
        <p:blipFill>
          <a:blip r:embed="rId8" cstate="print"/>
          <a:srcRect l="11661" t="8822" r="75528" b="76181"/>
          <a:stretch>
            <a:fillRect/>
          </a:stretch>
        </p:blipFill>
        <p:spPr bwMode="auto">
          <a:xfrm>
            <a:off x="1115616" y="1916832"/>
            <a:ext cx="3562350" cy="1584176"/>
          </a:xfrm>
          <a:prstGeom prst="rect">
            <a:avLst/>
          </a:prstGeom>
          <a:noFill/>
          <a:ln w="9525">
            <a:noFill/>
            <a:miter lim="800000"/>
            <a:headEnd/>
            <a:tailEnd/>
          </a:ln>
        </p:spPr>
      </p:pic>
      <p:pic>
        <p:nvPicPr>
          <p:cNvPr id="8" name="Picture 7"/>
          <p:cNvPicPr/>
          <p:nvPr/>
        </p:nvPicPr>
        <p:blipFill>
          <a:blip r:embed="rId9" cstate="print"/>
          <a:srcRect l="91220" t="75346" r="3773" b="14891"/>
          <a:stretch>
            <a:fillRect/>
          </a:stretch>
        </p:blipFill>
        <p:spPr bwMode="auto">
          <a:xfrm>
            <a:off x="6732240" y="1988840"/>
            <a:ext cx="2232248" cy="1440160"/>
          </a:xfrm>
          <a:prstGeom prst="rect">
            <a:avLst/>
          </a:prstGeom>
          <a:noFill/>
          <a:ln w="9525">
            <a:noFill/>
            <a:miter lim="800000"/>
            <a:headEnd/>
            <a:tailEnd/>
          </a:ln>
        </p:spPr>
      </p:pic>
      <p:pic>
        <p:nvPicPr>
          <p:cNvPr id="9" name="Picture 8"/>
          <p:cNvPicPr/>
          <p:nvPr/>
        </p:nvPicPr>
        <p:blipFill>
          <a:blip r:embed="rId9" cstate="print"/>
          <a:srcRect l="11537" t="75695" r="82812" b="14891"/>
          <a:stretch>
            <a:fillRect/>
          </a:stretch>
        </p:blipFill>
        <p:spPr bwMode="auto">
          <a:xfrm>
            <a:off x="4932040" y="1988840"/>
            <a:ext cx="1800200" cy="1440160"/>
          </a:xfrm>
          <a:prstGeom prst="rect">
            <a:avLst/>
          </a:prstGeom>
          <a:noFill/>
          <a:ln w="9525">
            <a:noFill/>
            <a:miter lim="800000"/>
            <a:headEnd/>
            <a:tailEnd/>
          </a:ln>
        </p:spPr>
      </p:pic>
      <p:graphicFrame>
        <p:nvGraphicFramePr>
          <p:cNvPr id="10" name="Table 9"/>
          <p:cNvGraphicFramePr>
            <a:graphicFrameLocks noGrp="1"/>
          </p:cNvGraphicFramePr>
          <p:nvPr/>
        </p:nvGraphicFramePr>
        <p:xfrm>
          <a:off x="5076056" y="3573016"/>
          <a:ext cx="3744416" cy="1656184"/>
        </p:xfrm>
        <a:graphic>
          <a:graphicData uri="http://schemas.openxmlformats.org/drawingml/2006/table">
            <a:tbl>
              <a:tblPr/>
              <a:tblGrid>
                <a:gridCol w="1219664"/>
                <a:gridCol w="1262376"/>
                <a:gridCol w="1262376"/>
              </a:tblGrid>
              <a:tr h="552060">
                <a:tc>
                  <a:txBody>
                    <a:bodyPr/>
                    <a:lstStyle/>
                    <a:p>
                      <a:pPr algn="ctr">
                        <a:lnSpc>
                          <a:spcPct val="150000"/>
                        </a:lnSpc>
                        <a:spcAft>
                          <a:spcPts val="0"/>
                        </a:spcAft>
                      </a:pPr>
                      <a:r>
                        <a:rPr lang="en-US" sz="1200" b="1" dirty="0">
                          <a:latin typeface="Times New Roman"/>
                          <a:ea typeface="Calibri"/>
                          <a:cs typeface="Times New Roman"/>
                        </a:rPr>
                        <a:t>SAMPLES</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ACCURATE VALUES</a:t>
                      </a:r>
                      <a:endParaRPr lang="en-CA"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latin typeface="Times New Roman"/>
                          <a:ea typeface="Calibri"/>
                          <a:cs typeface="Times New Roman"/>
                        </a:rPr>
                        <a:t>ESTIMATED VALUES</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ctr">
                        <a:lnSpc>
                          <a:spcPct val="150000"/>
                        </a:lnSpc>
                        <a:spcAft>
                          <a:spcPts val="0"/>
                        </a:spcAft>
                      </a:pPr>
                      <a:r>
                        <a:rPr lang="en-US" sz="1200" dirty="0">
                          <a:latin typeface="Times New Roman"/>
                          <a:ea typeface="Calibri"/>
                          <a:cs typeface="Times New Roman"/>
                        </a:rPr>
                        <a:t>N1P1-1500</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1500</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1593.747</a:t>
                      </a:r>
                      <a:endParaRPr lang="en-CA"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ctr">
                        <a:lnSpc>
                          <a:spcPct val="150000"/>
                        </a:lnSpc>
                        <a:spcAft>
                          <a:spcPts val="0"/>
                        </a:spcAft>
                      </a:pPr>
                      <a:r>
                        <a:rPr lang="en-US" sz="1200" dirty="0">
                          <a:latin typeface="Times New Roman"/>
                          <a:ea typeface="Calibri"/>
                          <a:cs typeface="Times New Roman"/>
                        </a:rPr>
                        <a:t>N1P1-3000</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3000</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2431.572</a:t>
                      </a:r>
                      <a:endParaRPr lang="en-CA"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ctr">
                        <a:lnSpc>
                          <a:spcPct val="150000"/>
                        </a:lnSpc>
                        <a:spcAft>
                          <a:spcPts val="0"/>
                        </a:spcAft>
                      </a:pPr>
                      <a:r>
                        <a:rPr lang="en-US" sz="1200">
                          <a:latin typeface="Times New Roman"/>
                          <a:ea typeface="Calibri"/>
                          <a:cs typeface="Times New Roman"/>
                        </a:rPr>
                        <a:t>N3P3-1500</a:t>
                      </a:r>
                      <a:endParaRPr lang="en-CA"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1500</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1685.562</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ctr">
                        <a:lnSpc>
                          <a:spcPct val="150000"/>
                        </a:lnSpc>
                        <a:spcAft>
                          <a:spcPts val="0"/>
                        </a:spcAft>
                      </a:pPr>
                      <a:r>
                        <a:rPr lang="en-US" sz="1200">
                          <a:latin typeface="Times New Roman"/>
                          <a:ea typeface="Calibri"/>
                          <a:cs typeface="Times New Roman"/>
                        </a:rPr>
                        <a:t>N3P3-3000</a:t>
                      </a:r>
                      <a:endParaRPr lang="en-CA"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3000</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2730.919</a:t>
                      </a:r>
                      <a:endParaRPr lang="en-CA"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1"/>
          <p:cNvSpPr txBox="1"/>
          <p:nvPr/>
        </p:nvSpPr>
        <p:spPr>
          <a:xfrm>
            <a:off x="5004048" y="5517232"/>
            <a:ext cx="3816424" cy="461665"/>
          </a:xfrm>
          <a:prstGeom prst="rect">
            <a:avLst/>
          </a:prstGeom>
          <a:noFill/>
        </p:spPr>
        <p:txBody>
          <a:bodyPr wrap="square" rtlCol="0">
            <a:spAutoFit/>
          </a:bodyPr>
          <a:lstStyle/>
          <a:p>
            <a:r>
              <a:rPr lang="en-CA" sz="2400" dirty="0" smtClean="0">
                <a:solidFill>
                  <a:schemeClr val="bg2">
                    <a:lumMod val="25000"/>
                  </a:schemeClr>
                </a:solidFill>
              </a:rPr>
              <a:t>       FILL MISSING VALUES</a:t>
            </a:r>
            <a:endParaRPr lang="en-CA" sz="2400" dirty="0">
              <a:solidFill>
                <a:schemeClr val="bg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800" decel="100000"/>
                                        <p:tgtEl>
                                          <p:spTgt spid="6"/>
                                        </p:tgtEl>
                                      </p:cBhvr>
                                    </p:animEffect>
                                    <p:anim calcmode="lin" valueType="num">
                                      <p:cBhvr>
                                        <p:cTn id="29" dur="800" decel="100000" fill="hold"/>
                                        <p:tgtEl>
                                          <p:spTgt spid="6"/>
                                        </p:tgtEl>
                                        <p:attrNameLst>
                                          <p:attrName>style.rotation</p:attrName>
                                        </p:attrNameLst>
                                      </p:cBhvr>
                                      <p:tavLst>
                                        <p:tav tm="0">
                                          <p:val>
                                            <p:fltVal val="-90"/>
                                          </p:val>
                                        </p:tav>
                                        <p:tav tm="100000">
                                          <p:val>
                                            <p:fltVal val="0"/>
                                          </p:val>
                                        </p:tav>
                                      </p:tavLst>
                                    </p:anim>
                                    <p:anim calcmode="lin" valueType="num">
                                      <p:cBhvr>
                                        <p:cTn id="30" dur="800" decel="100000" fill="hold"/>
                                        <p:tgtEl>
                                          <p:spTgt spid="6"/>
                                        </p:tgtEl>
                                        <p:attrNameLst>
                                          <p:attrName>ppt_x</p:attrName>
                                        </p:attrNameLst>
                                      </p:cBhvr>
                                      <p:tavLst>
                                        <p:tav tm="0">
                                          <p:val>
                                            <p:strVal val="#ppt_x+0.4"/>
                                          </p:val>
                                        </p:tav>
                                        <p:tav tm="100000">
                                          <p:val>
                                            <p:strVal val="#ppt_x-0.05"/>
                                          </p:val>
                                        </p:tav>
                                      </p:tavLst>
                                    </p:anim>
                                    <p:anim calcmode="lin" valueType="num">
                                      <p:cBhvr>
                                        <p:cTn id="31" dur="800" decel="100000" fill="hold"/>
                                        <p:tgtEl>
                                          <p:spTgt spid="6"/>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34" fill="hold">
                            <p:stCondLst>
                              <p:cond delay="1000"/>
                            </p:stCondLst>
                            <p:childTnLst>
                              <p:par>
                                <p:cTn id="35" presetID="39" presetClass="entr" presetSubtype="0" accel="100000" fill="hold" grpId="0" nodeType="after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p:cTn id="37" dur="500" fill="hold"/>
                                        <p:tgtEl>
                                          <p:spTgt spid="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8" dur="500" fill="hold"/>
                                        <p:tgtEl>
                                          <p:spTgt spid="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9" dur="500" fill="hold"/>
                                        <p:tgtEl>
                                          <p:spTgt spid="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4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800" decel="100000"/>
                                        <p:tgtEl>
                                          <p:spTgt spid="9"/>
                                        </p:tgtEl>
                                      </p:cBhvr>
                                    </p:animEffect>
                                    <p:anim calcmode="lin" valueType="num">
                                      <p:cBhvr>
                                        <p:cTn id="46" dur="800" decel="100000" fill="hold"/>
                                        <p:tgtEl>
                                          <p:spTgt spid="9"/>
                                        </p:tgtEl>
                                        <p:attrNameLst>
                                          <p:attrName>style.rotation</p:attrName>
                                        </p:attrNameLst>
                                      </p:cBhvr>
                                      <p:tavLst>
                                        <p:tav tm="0">
                                          <p:val>
                                            <p:fltVal val="-90"/>
                                          </p:val>
                                        </p:tav>
                                        <p:tav tm="100000">
                                          <p:val>
                                            <p:fltVal val="0"/>
                                          </p:val>
                                        </p:tav>
                                      </p:tavLst>
                                    </p:anim>
                                    <p:anim calcmode="lin" valueType="num">
                                      <p:cBhvr>
                                        <p:cTn id="47" dur="800" decel="100000" fill="hold"/>
                                        <p:tgtEl>
                                          <p:spTgt spid="9"/>
                                        </p:tgtEl>
                                        <p:attrNameLst>
                                          <p:attrName>ppt_x</p:attrName>
                                        </p:attrNameLst>
                                      </p:cBhvr>
                                      <p:tavLst>
                                        <p:tav tm="0">
                                          <p:val>
                                            <p:strVal val="#ppt_x+0.4"/>
                                          </p:val>
                                        </p:tav>
                                        <p:tav tm="100000">
                                          <p:val>
                                            <p:strVal val="#ppt_x-0.05"/>
                                          </p:val>
                                        </p:tav>
                                      </p:tavLst>
                                    </p:anim>
                                    <p:anim calcmode="lin" valueType="num">
                                      <p:cBhvr>
                                        <p:cTn id="48" dur="800" decel="100000" fill="hold"/>
                                        <p:tgtEl>
                                          <p:spTgt spid="9"/>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par>
                                <p:cTn id="51" presetID="30"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800" decel="100000"/>
                                        <p:tgtEl>
                                          <p:spTgt spid="8"/>
                                        </p:tgtEl>
                                      </p:cBhvr>
                                    </p:animEffect>
                                    <p:anim calcmode="lin" valueType="num">
                                      <p:cBhvr>
                                        <p:cTn id="54" dur="800" decel="100000" fill="hold"/>
                                        <p:tgtEl>
                                          <p:spTgt spid="8"/>
                                        </p:tgtEl>
                                        <p:attrNameLst>
                                          <p:attrName>style.rotation</p:attrName>
                                        </p:attrNameLst>
                                      </p:cBhvr>
                                      <p:tavLst>
                                        <p:tav tm="0">
                                          <p:val>
                                            <p:fltVal val="-90"/>
                                          </p:val>
                                        </p:tav>
                                        <p:tav tm="100000">
                                          <p:val>
                                            <p:fltVal val="0"/>
                                          </p:val>
                                        </p:tav>
                                      </p:tavLst>
                                    </p:anim>
                                    <p:anim calcmode="lin" valueType="num">
                                      <p:cBhvr>
                                        <p:cTn id="55" dur="800" decel="100000" fill="hold"/>
                                        <p:tgtEl>
                                          <p:spTgt spid="8"/>
                                        </p:tgtEl>
                                        <p:attrNameLst>
                                          <p:attrName>ppt_x</p:attrName>
                                        </p:attrNameLst>
                                      </p:cBhvr>
                                      <p:tavLst>
                                        <p:tav tm="0">
                                          <p:val>
                                            <p:strVal val="#ppt_x+0.4"/>
                                          </p:val>
                                        </p:tav>
                                        <p:tav tm="100000">
                                          <p:val>
                                            <p:strVal val="#ppt_x-0.05"/>
                                          </p:val>
                                        </p:tav>
                                      </p:tavLst>
                                    </p:anim>
                                    <p:anim calcmode="lin" valueType="num">
                                      <p:cBhvr>
                                        <p:cTn id="56" dur="800" decel="100000" fill="hold"/>
                                        <p:tgtEl>
                                          <p:spTgt spid="8"/>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59" fill="hold">
                            <p:stCondLst>
                              <p:cond delay="1000"/>
                            </p:stCondLst>
                            <p:childTnLst>
                              <p:par>
                                <p:cTn id="60" presetID="39" presetClass="entr" presetSubtype="0" accel="100000"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63"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64"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6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1000" fill="hold"/>
                                        <p:tgtEl>
                                          <p:spTgt spid="7"/>
                                        </p:tgtEl>
                                        <p:attrNameLst>
                                          <p:attrName>ppt_x</p:attrName>
                                        </p:attrNameLst>
                                      </p:cBhvr>
                                      <p:tavLst>
                                        <p:tav tm="0">
                                          <p:val>
                                            <p:strVal val="#ppt_x-.2"/>
                                          </p:val>
                                        </p:tav>
                                        <p:tav tm="100000">
                                          <p:val>
                                            <p:strVal val="#ppt_x"/>
                                          </p:val>
                                        </p:tav>
                                      </p:tavLst>
                                    </p:anim>
                                    <p:anim calcmode="lin" valueType="num">
                                      <p:cBhvr>
                                        <p:cTn id="71"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72" dur="1000"/>
                                        <p:tgtEl>
                                          <p:spTgt spid="7"/>
                                        </p:tgtEl>
                                      </p:cBhvr>
                                    </p:animEffect>
                                  </p:childTnLst>
                                </p:cTn>
                              </p:par>
                              <p:par>
                                <p:cTn id="73" presetID="29" presetClass="entr" presetSubtype="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1000" fill="hold"/>
                                        <p:tgtEl>
                                          <p:spTgt spid="10"/>
                                        </p:tgtEl>
                                        <p:attrNameLst>
                                          <p:attrName>ppt_x</p:attrName>
                                        </p:attrNameLst>
                                      </p:cBhvr>
                                      <p:tavLst>
                                        <p:tav tm="0">
                                          <p:val>
                                            <p:strVal val="#ppt_x-.2"/>
                                          </p:val>
                                        </p:tav>
                                        <p:tav tm="100000">
                                          <p:val>
                                            <p:strVal val="#ppt_x"/>
                                          </p:val>
                                        </p:tav>
                                      </p:tavLst>
                                    </p:anim>
                                    <p:anim calcmode="lin" valueType="num">
                                      <p:cBhvr>
                                        <p:cTn id="76"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7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5" grpId="0">
        <p:bldAsOne/>
      </p:bldGraphic>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il.jpg"/>
          <p:cNvPicPr>
            <a:picLocks noChangeAspect="1"/>
          </p:cNvPicPr>
          <p:nvPr/>
        </p:nvPicPr>
        <p:blipFill>
          <a:blip r:embed="rId2" cstate="print">
            <a:lum bright="50000" contrast="-30000"/>
          </a:blip>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850106"/>
          </a:xfrm>
        </p:spPr>
        <p:txBody>
          <a:bodyPr/>
          <a:lstStyle/>
          <a:p>
            <a:r>
              <a:rPr lang="en-CA" dirty="0" smtClean="0"/>
              <a:t>Conclusion</a:t>
            </a:r>
            <a:endParaRPr lang="en-CA" dirty="0"/>
          </a:p>
        </p:txBody>
      </p:sp>
      <p:sp>
        <p:nvSpPr>
          <p:cNvPr id="3" name="Content Placeholder 2"/>
          <p:cNvSpPr>
            <a:spLocks noGrp="1"/>
          </p:cNvSpPr>
          <p:nvPr>
            <p:ph idx="1"/>
          </p:nvPr>
        </p:nvSpPr>
        <p:spPr>
          <a:xfrm>
            <a:off x="457200" y="1268760"/>
            <a:ext cx="8229600" cy="5040559"/>
          </a:xfrm>
        </p:spPr>
        <p:txBody>
          <a:bodyPr>
            <a:normAutofit fontScale="70000" lnSpcReduction="20000"/>
          </a:bodyPr>
          <a:lstStyle/>
          <a:p>
            <a:pPr algn="just">
              <a:buFont typeface="Wingdings" pitchFamily="2" charset="2"/>
              <a:buChar char="q"/>
            </a:pPr>
            <a:r>
              <a:rPr lang="en-CA" sz="3400" dirty="0"/>
              <a:t>In this work, different macronutrients like N, P &amp; K are predicted with the help of 27 samples &amp; the responses of the samples are studied at different frequencies and compared for their discriminability. </a:t>
            </a:r>
            <a:endParaRPr lang="en-CA" sz="3400" dirty="0" smtClean="0"/>
          </a:p>
          <a:p>
            <a:pPr algn="just">
              <a:buFont typeface="Wingdings" pitchFamily="2" charset="2"/>
              <a:buChar char="q"/>
            </a:pPr>
            <a:endParaRPr lang="en-CA" sz="3400" dirty="0" smtClean="0"/>
          </a:p>
          <a:p>
            <a:pPr algn="just">
              <a:buFont typeface="Wingdings" pitchFamily="2" charset="2"/>
              <a:buChar char="q"/>
            </a:pPr>
            <a:r>
              <a:rPr lang="en-US" sz="3400" dirty="0" smtClean="0"/>
              <a:t>The </a:t>
            </a:r>
            <a:r>
              <a:rPr lang="en-US" sz="3400" dirty="0"/>
              <a:t>correlations between the frequency specific impedance response of working electrodes and the chemical concentrations which depend on sample variability have been established. </a:t>
            </a:r>
            <a:endParaRPr lang="en-US" sz="3400" dirty="0" smtClean="0"/>
          </a:p>
          <a:p>
            <a:pPr algn="just">
              <a:buFont typeface="Wingdings" pitchFamily="2" charset="2"/>
              <a:buChar char="q"/>
            </a:pPr>
            <a:endParaRPr lang="en-CA" sz="3400" dirty="0"/>
          </a:p>
          <a:p>
            <a:pPr algn="just">
              <a:buFont typeface="Wingdings" pitchFamily="2" charset="2"/>
              <a:buChar char="q"/>
            </a:pPr>
            <a:r>
              <a:rPr lang="en-CA" sz="3400" dirty="0"/>
              <a:t>Various prediction, classification &amp; clustering techniques were applied which resulted in the 75% accuracy of the results. </a:t>
            </a:r>
            <a:endParaRPr lang="en-CA" sz="3400" dirty="0" smtClean="0"/>
          </a:p>
          <a:p>
            <a:pPr algn="just">
              <a:buFont typeface="Wingdings" pitchFamily="2" charset="2"/>
              <a:buChar char="q"/>
            </a:pPr>
            <a:endParaRPr lang="en-CA" sz="3400" dirty="0" smtClean="0"/>
          </a:p>
          <a:p>
            <a:pPr algn="just">
              <a:buFont typeface="Wingdings" pitchFamily="2" charset="2"/>
              <a:buChar char="q"/>
            </a:pPr>
            <a:r>
              <a:rPr lang="en-CA" sz="3400" dirty="0" smtClean="0"/>
              <a:t>Successful implementation for lab testing. </a:t>
            </a:r>
            <a:endParaRPr lang="en-CA" sz="3400" dirty="0"/>
          </a:p>
          <a:p>
            <a:pPr algn="just"/>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utureScope_Main_Image.jpg"/>
          <p:cNvPicPr>
            <a:picLocks noChangeAspect="1"/>
          </p:cNvPicPr>
          <p:nvPr/>
        </p:nvPicPr>
        <p:blipFill>
          <a:blip r:embed="rId2" cstate="print">
            <a:lum bright="20000" contrast="-10000"/>
          </a:blip>
          <a:stretch>
            <a:fillRect/>
          </a:stretch>
        </p:blipFill>
        <p:spPr>
          <a:xfrm>
            <a:off x="0" y="-819472"/>
            <a:ext cx="9144000" cy="7677472"/>
          </a:xfrm>
          <a:prstGeom prst="rect">
            <a:avLst/>
          </a:prstGeom>
        </p:spPr>
      </p:pic>
      <p:sp>
        <p:nvSpPr>
          <p:cNvPr id="2" name="Title 1"/>
          <p:cNvSpPr>
            <a:spLocks noGrp="1"/>
          </p:cNvSpPr>
          <p:nvPr>
            <p:ph type="title"/>
          </p:nvPr>
        </p:nvSpPr>
        <p:spPr>
          <a:xfrm>
            <a:off x="457200" y="274638"/>
            <a:ext cx="8229600" cy="850106"/>
          </a:xfrm>
        </p:spPr>
        <p:txBody>
          <a:bodyPr/>
          <a:lstStyle/>
          <a:p>
            <a:endParaRPr lang="en-CA" dirty="0"/>
          </a:p>
        </p:txBody>
      </p:sp>
      <p:sp>
        <p:nvSpPr>
          <p:cNvPr id="3" name="Content Placeholder 2"/>
          <p:cNvSpPr>
            <a:spLocks noGrp="1"/>
          </p:cNvSpPr>
          <p:nvPr>
            <p:ph idx="1"/>
          </p:nvPr>
        </p:nvSpPr>
        <p:spPr>
          <a:xfrm>
            <a:off x="457200" y="1916831"/>
            <a:ext cx="8229600" cy="4680521"/>
          </a:xfrm>
        </p:spPr>
        <p:txBody>
          <a:bodyPr>
            <a:normAutofit fontScale="77500" lnSpcReduction="20000"/>
          </a:bodyPr>
          <a:lstStyle/>
          <a:p>
            <a:pPr algn="just"/>
            <a:r>
              <a:rPr lang="en-US" dirty="0"/>
              <a:t>This project has been successfully implemented for lab testing but the real test will be when the actual soil samples will be predicted &amp; the results are validated. If the results are found to be correct then the model will be programmed &amp; the actual soil sensor can be developed. </a:t>
            </a:r>
            <a:endParaRPr lang="en-US" dirty="0" smtClean="0"/>
          </a:p>
          <a:p>
            <a:pPr algn="just">
              <a:buNone/>
            </a:pPr>
            <a:endParaRPr lang="en-CA" dirty="0"/>
          </a:p>
          <a:p>
            <a:pPr algn="just"/>
            <a:r>
              <a:rPr lang="en-US" dirty="0"/>
              <a:t>This is a first of its kind work &amp; can be set as a benchmark for further research work to be carried in this domain. </a:t>
            </a:r>
            <a:endParaRPr lang="en-US" dirty="0" smtClean="0"/>
          </a:p>
          <a:p>
            <a:pPr algn="just">
              <a:buNone/>
            </a:pPr>
            <a:endParaRPr lang="en-US" dirty="0" smtClean="0"/>
          </a:p>
          <a:p>
            <a:pPr algn="just"/>
            <a:r>
              <a:rPr lang="en-US" dirty="0" smtClean="0"/>
              <a:t>Research paper will be published of this work &amp; the manuscript is ready. </a:t>
            </a:r>
            <a:endParaRPr lang="en-CA" dirty="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io_bldg.png"/>
          <p:cNvPicPr>
            <a:picLocks noChangeAspect="1"/>
          </p:cNvPicPr>
          <p:nvPr/>
        </p:nvPicPr>
        <p:blipFill>
          <a:blip r:embed="rId2" cstate="print">
            <a:lum bright="30000"/>
          </a:blip>
          <a:stretch>
            <a:fillRect/>
          </a:stretch>
        </p:blipFill>
        <p:spPr>
          <a:xfrm>
            <a:off x="-24098" y="0"/>
            <a:ext cx="9168098" cy="6858000"/>
          </a:xfrm>
          <a:prstGeom prst="rect">
            <a:avLst/>
          </a:prstGeom>
        </p:spPr>
      </p:pic>
      <p:sp>
        <p:nvSpPr>
          <p:cNvPr id="2" name="Title 1"/>
          <p:cNvSpPr>
            <a:spLocks noGrp="1"/>
          </p:cNvSpPr>
          <p:nvPr>
            <p:ph type="title"/>
          </p:nvPr>
        </p:nvSpPr>
        <p:spPr>
          <a:xfrm>
            <a:off x="395536" y="332656"/>
            <a:ext cx="6059016" cy="1440160"/>
          </a:xfrm>
          <a:solidFill>
            <a:schemeClr val="tx2"/>
          </a:solidFill>
        </p:spPr>
        <p:txBody>
          <a:bodyPr>
            <a:noAutofit/>
          </a:bodyPr>
          <a:lstStyle/>
          <a:p>
            <a:pPr algn="l"/>
            <a:r>
              <a:rPr lang="en-CA" sz="4800" b="1" dirty="0" smtClean="0"/>
              <a:t>Details about the organization:</a:t>
            </a:r>
            <a:endParaRPr lang="en-CA" sz="4800" b="1" dirty="0"/>
          </a:p>
        </p:txBody>
      </p:sp>
      <p:sp>
        <p:nvSpPr>
          <p:cNvPr id="3" name="Content Placeholder 2"/>
          <p:cNvSpPr>
            <a:spLocks noGrp="1"/>
          </p:cNvSpPr>
          <p:nvPr>
            <p:ph idx="1"/>
          </p:nvPr>
        </p:nvSpPr>
        <p:spPr>
          <a:xfrm>
            <a:off x="0" y="2636912"/>
            <a:ext cx="9144000" cy="3888431"/>
          </a:xfrm>
        </p:spPr>
        <p:txBody>
          <a:bodyPr>
            <a:normAutofit/>
          </a:bodyPr>
          <a:lstStyle/>
          <a:p>
            <a:pPr>
              <a:buFont typeface="Wingdings" pitchFamily="2" charset="2"/>
              <a:buChar char="q"/>
            </a:pPr>
            <a:r>
              <a:rPr lang="en-CA" sz="3600" dirty="0" smtClean="0"/>
              <a:t>Organization	:	</a:t>
            </a:r>
            <a:r>
              <a:rPr lang="en-CA" dirty="0" smtClean="0"/>
              <a:t>Central Scientific 						Instruments  Organisation 					(CSIO)</a:t>
            </a:r>
          </a:p>
          <a:p>
            <a:pPr>
              <a:buFont typeface="Wingdings" pitchFamily="2" charset="2"/>
              <a:buChar char="q"/>
            </a:pPr>
            <a:r>
              <a:rPr lang="en-CA" sz="3600" dirty="0" smtClean="0"/>
              <a:t>Department		: 	</a:t>
            </a:r>
            <a:r>
              <a:rPr lang="en-CA" dirty="0" err="1" smtClean="0"/>
              <a:t>Agrionics</a:t>
            </a:r>
            <a:endParaRPr lang="en-CA" dirty="0" smtClean="0"/>
          </a:p>
          <a:p>
            <a:pPr>
              <a:buFont typeface="Wingdings" pitchFamily="2" charset="2"/>
              <a:buChar char="q"/>
            </a:pPr>
            <a:r>
              <a:rPr lang="en-CA" sz="3600" dirty="0" smtClean="0"/>
              <a:t>Guide			:	</a:t>
            </a:r>
            <a:r>
              <a:rPr lang="en-CA" dirty="0" err="1" smtClean="0"/>
              <a:t>BabanKumar</a:t>
            </a:r>
            <a:r>
              <a:rPr lang="en-CA" dirty="0" smtClean="0"/>
              <a:t> S. </a:t>
            </a:r>
            <a:r>
              <a:rPr lang="en-CA" dirty="0" err="1" smtClean="0"/>
              <a:t>Bansod</a:t>
            </a:r>
            <a:r>
              <a:rPr lang="en-CA" dirty="0" smtClean="0"/>
              <a:t> 					(Senior Scientist)</a:t>
            </a:r>
            <a:endParaRPr lang="en-CA" dirty="0"/>
          </a:p>
        </p:txBody>
      </p:sp>
      <p:pic>
        <p:nvPicPr>
          <p:cNvPr id="5" name="Picture 4" descr="CSIR-LOGO.gif"/>
          <p:cNvPicPr>
            <a:picLocks noChangeAspect="1"/>
          </p:cNvPicPr>
          <p:nvPr/>
        </p:nvPicPr>
        <p:blipFill>
          <a:blip r:embed="rId3" cstate="print"/>
          <a:stretch>
            <a:fillRect/>
          </a:stretch>
        </p:blipFill>
        <p:spPr>
          <a:xfrm rot="963682">
            <a:off x="6209874" y="266715"/>
            <a:ext cx="2247900" cy="2266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23" fill="hold">
                            <p:stCondLst>
                              <p:cond delay="1000"/>
                            </p:stCondLst>
                            <p:childTnLst>
                              <p:par>
                                <p:cTn id="24" presetID="37"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30" fill="hold">
                            <p:stCondLst>
                              <p:cond delay="2000"/>
                            </p:stCondLst>
                            <p:childTnLst>
                              <p:par>
                                <p:cTn id="31" presetID="37" presetClass="entr" presetSubtype="0" fill="hold"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4.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thank-you.jpg"/>
          <p:cNvPicPr>
            <a:picLocks noChangeAspect="1"/>
          </p:cNvPicPr>
          <p:nvPr/>
        </p:nvPicPr>
        <p:blipFill>
          <a:blip r:embed="rId3" cstate="print"/>
          <a:stretch>
            <a:fillRect/>
          </a:stretch>
        </p:blipFill>
        <p:spPr>
          <a:xfrm>
            <a:off x="2771800" y="0"/>
            <a:ext cx="63722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552_eng.jpg"/>
          <p:cNvPicPr>
            <a:picLocks noChangeAspect="1"/>
          </p:cNvPicPr>
          <p:nvPr/>
        </p:nvPicPr>
        <p:blipFill>
          <a:blip r:embed="rId2" cstate="print">
            <a:lum bright="25000"/>
          </a:blip>
          <a:stretch>
            <a:fillRect/>
          </a:stretch>
        </p:blipFill>
        <p:spPr>
          <a:xfrm>
            <a:off x="0" y="0"/>
            <a:ext cx="9144000" cy="6858000"/>
          </a:xfrm>
          <a:prstGeom prst="rect">
            <a:avLst/>
          </a:prstGeom>
        </p:spPr>
      </p:pic>
      <p:sp>
        <p:nvSpPr>
          <p:cNvPr id="2" name="Title 1"/>
          <p:cNvSpPr>
            <a:spLocks noGrp="1"/>
          </p:cNvSpPr>
          <p:nvPr>
            <p:ph type="title"/>
          </p:nvPr>
        </p:nvSpPr>
        <p:spPr>
          <a:xfrm>
            <a:off x="457200" y="1124744"/>
            <a:ext cx="8229600" cy="936104"/>
          </a:xfrm>
        </p:spPr>
        <p:txBody>
          <a:bodyPr>
            <a:normAutofit/>
          </a:bodyPr>
          <a:lstStyle/>
          <a:p>
            <a:r>
              <a:rPr lang="en-CA" dirty="0" smtClean="0"/>
              <a:t>Objective of the project</a:t>
            </a:r>
            <a:endParaRPr lang="en-CA" dirty="0"/>
          </a:p>
        </p:txBody>
      </p:sp>
      <p:sp>
        <p:nvSpPr>
          <p:cNvPr id="3" name="Content Placeholder 2"/>
          <p:cNvSpPr>
            <a:spLocks noGrp="1"/>
          </p:cNvSpPr>
          <p:nvPr>
            <p:ph idx="1"/>
          </p:nvPr>
        </p:nvSpPr>
        <p:spPr>
          <a:xfrm>
            <a:off x="457200" y="2204864"/>
            <a:ext cx="8229600" cy="4392488"/>
          </a:xfrm>
        </p:spPr>
        <p:txBody>
          <a:bodyPr>
            <a:normAutofit fontScale="92500" lnSpcReduction="10000"/>
          </a:bodyPr>
          <a:lstStyle/>
          <a:p>
            <a:pPr algn="just">
              <a:buFont typeface="Wingdings" pitchFamily="2" charset="2"/>
              <a:buChar char="ü"/>
            </a:pPr>
            <a:r>
              <a:rPr lang="en-CA" dirty="0" smtClean="0"/>
              <a:t>To develop a real time soil sensor which will allow the automated </a:t>
            </a:r>
            <a:r>
              <a:rPr lang="en-US" dirty="0" smtClean="0"/>
              <a:t>collection of soil nutrient data to accurately characterize within-field variability for site-specific fertilizer application.</a:t>
            </a:r>
          </a:p>
          <a:p>
            <a:pPr algn="just">
              <a:buNone/>
            </a:pPr>
            <a:endParaRPr lang="en-US" dirty="0" smtClean="0"/>
          </a:p>
          <a:p>
            <a:pPr algn="just">
              <a:buFont typeface="Wingdings" pitchFamily="2" charset="2"/>
              <a:buChar char="ü"/>
            </a:pPr>
            <a:r>
              <a:rPr lang="en-US" dirty="0" smtClean="0"/>
              <a:t>In addition, the sensor will provide accurate maps of soil nutrients, so that geo-referenced nutrient applications can be made with precision. This comes under the new technology known as ‘Precision Agriculture’.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800" decel="100000"/>
                                        <p:tgtEl>
                                          <p:spTgt spid="2"/>
                                        </p:tgtEl>
                                      </p:cBhvr>
                                    </p:animEffect>
                                    <p:anim calcmode="lin" valueType="num">
                                      <p:cBhvr>
                                        <p:cTn id="14" dur="800" decel="100000" fill="hold"/>
                                        <p:tgtEl>
                                          <p:spTgt spid="2"/>
                                        </p:tgtEl>
                                        <p:attrNameLst>
                                          <p:attrName>style.rotation</p:attrName>
                                        </p:attrNameLst>
                                      </p:cBhvr>
                                      <p:tavLst>
                                        <p:tav tm="0">
                                          <p:val>
                                            <p:fltVal val="-90"/>
                                          </p:val>
                                        </p:tav>
                                        <p:tav tm="100000">
                                          <p:val>
                                            <p:fltVal val="0"/>
                                          </p:val>
                                        </p:tav>
                                      </p:tavLst>
                                    </p:anim>
                                    <p:anim calcmode="lin" valueType="num">
                                      <p:cBhvr>
                                        <p:cTn id="15" dur="800" decel="100000" fill="hold"/>
                                        <p:tgtEl>
                                          <p:spTgt spid="2"/>
                                        </p:tgtEl>
                                        <p:attrNameLst>
                                          <p:attrName>ppt_x</p:attrName>
                                        </p:attrNameLst>
                                      </p:cBhvr>
                                      <p:tavLst>
                                        <p:tav tm="0">
                                          <p:val>
                                            <p:strVal val="#ppt_x+0.4"/>
                                          </p:val>
                                        </p:tav>
                                        <p:tav tm="100000">
                                          <p:val>
                                            <p:strVal val="#ppt_x-0.05"/>
                                          </p:val>
                                        </p:tav>
                                      </p:tavLst>
                                    </p:anim>
                                    <p:anim calcmode="lin" valueType="num">
                                      <p:cBhvr>
                                        <p:cTn id="16" dur="800" decel="100000" fill="hold"/>
                                        <p:tgtEl>
                                          <p:spTgt spid="2"/>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CA" dirty="0" smtClean="0"/>
              <a:t>Experimental Details</a:t>
            </a:r>
            <a:endParaRPr lang="en-CA" dirty="0"/>
          </a:p>
        </p:txBody>
      </p:sp>
      <p:sp>
        <p:nvSpPr>
          <p:cNvPr id="3" name="Content Placeholder 2"/>
          <p:cNvSpPr>
            <a:spLocks noGrp="1"/>
          </p:cNvSpPr>
          <p:nvPr>
            <p:ph idx="1"/>
          </p:nvPr>
        </p:nvSpPr>
        <p:spPr>
          <a:xfrm>
            <a:off x="179512" y="4941168"/>
            <a:ext cx="8784976" cy="1512168"/>
          </a:xfrm>
        </p:spPr>
        <p:txBody>
          <a:bodyPr>
            <a:normAutofit fontScale="92500" lnSpcReduction="10000"/>
          </a:bodyPr>
          <a:lstStyle/>
          <a:p>
            <a:pPr algn="just">
              <a:buNone/>
            </a:pPr>
            <a:r>
              <a:rPr lang="en-CA" sz="1800" b="1" dirty="0" smtClean="0">
                <a:solidFill>
                  <a:schemeClr val="tx2"/>
                </a:solidFill>
                <a:latin typeface="Arial" pitchFamily="34" charset="0"/>
                <a:cs typeface="Arial" pitchFamily="34" charset="0"/>
              </a:rPr>
              <a:t>     The lab samples were prepared which match the characteristics of soil mixture. The data was collected using the technique known as ‘Electrochemical Impedance Spectroscopy’ using Gold as the working electrode. The data was imported into the computer &amp; analysed using the multivariate analysis software ‘</a:t>
            </a:r>
            <a:r>
              <a:rPr lang="en-CA" sz="1800" b="1" dirty="0" err="1" smtClean="0">
                <a:solidFill>
                  <a:schemeClr val="tx2"/>
                </a:solidFill>
                <a:latin typeface="Arial" pitchFamily="34" charset="0"/>
                <a:cs typeface="Arial" pitchFamily="34" charset="0"/>
              </a:rPr>
              <a:t>Unscrambler</a:t>
            </a:r>
            <a:r>
              <a:rPr lang="en-CA" sz="1800" b="1" dirty="0" smtClean="0">
                <a:solidFill>
                  <a:schemeClr val="tx2"/>
                </a:solidFill>
                <a:latin typeface="Arial" pitchFamily="34" charset="0"/>
                <a:cs typeface="Arial" pitchFamily="34" charset="0"/>
              </a:rPr>
              <a:t>’. I was working on the software side of the project &amp; performed data analysis.</a:t>
            </a:r>
            <a:endParaRPr lang="en-CA" sz="1800" b="1" dirty="0">
              <a:solidFill>
                <a:schemeClr val="tx2"/>
              </a:solidFill>
              <a:latin typeface="Arial" pitchFamily="34" charset="0"/>
              <a:cs typeface="Arial" pitchFamily="34" charset="0"/>
            </a:endParaRPr>
          </a:p>
        </p:txBody>
      </p:sp>
      <p:pic>
        <p:nvPicPr>
          <p:cNvPr id="4" name="Picture 3" descr="setup.jpg"/>
          <p:cNvPicPr/>
          <p:nvPr/>
        </p:nvPicPr>
        <p:blipFill>
          <a:blip r:embed="rId2" cstate="print"/>
          <a:srcRect b="16587"/>
          <a:stretch>
            <a:fillRect/>
          </a:stretch>
        </p:blipFill>
        <p:spPr>
          <a:xfrm>
            <a:off x="251520" y="1340768"/>
            <a:ext cx="8712968" cy="3607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4)">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op-10-technologies.jpg"/>
          <p:cNvPicPr>
            <a:picLocks noChangeAspect="1"/>
          </p:cNvPicPr>
          <p:nvPr/>
        </p:nvPicPr>
        <p:blipFill>
          <a:blip r:embed="rId2" cstate="print">
            <a:lum bright="55000"/>
          </a:blip>
          <a:stretch>
            <a:fillRect/>
          </a:stretch>
        </p:blipFill>
        <p:spPr>
          <a:xfrm>
            <a:off x="0" y="0"/>
            <a:ext cx="9143999" cy="6857999"/>
          </a:xfrm>
          <a:prstGeom prst="rect">
            <a:avLst/>
          </a:prstGeom>
        </p:spPr>
      </p:pic>
      <p:sp>
        <p:nvSpPr>
          <p:cNvPr id="2" name="Title 1"/>
          <p:cNvSpPr>
            <a:spLocks noGrp="1"/>
          </p:cNvSpPr>
          <p:nvPr>
            <p:ph type="title"/>
          </p:nvPr>
        </p:nvSpPr>
        <p:spPr>
          <a:xfrm>
            <a:off x="457200" y="274638"/>
            <a:ext cx="8229600" cy="1930226"/>
          </a:xfrm>
        </p:spPr>
        <p:txBody>
          <a:bodyPr>
            <a:normAutofit/>
          </a:bodyPr>
          <a:lstStyle/>
          <a:p>
            <a:r>
              <a:rPr lang="en-CA" sz="6000" dirty="0" smtClean="0"/>
              <a:t>Technologies Used</a:t>
            </a:r>
            <a:endParaRPr lang="en-CA" sz="6000" dirty="0"/>
          </a:p>
        </p:txBody>
      </p:sp>
      <p:sp>
        <p:nvSpPr>
          <p:cNvPr id="3" name="Content Placeholder 2"/>
          <p:cNvSpPr>
            <a:spLocks noGrp="1"/>
          </p:cNvSpPr>
          <p:nvPr>
            <p:ph idx="1"/>
          </p:nvPr>
        </p:nvSpPr>
        <p:spPr>
          <a:xfrm>
            <a:off x="179512" y="2420888"/>
            <a:ext cx="8784976" cy="3705275"/>
          </a:xfrm>
        </p:spPr>
        <p:txBody>
          <a:bodyPr>
            <a:normAutofit lnSpcReduction="10000"/>
          </a:bodyPr>
          <a:lstStyle/>
          <a:p>
            <a:pPr>
              <a:buFont typeface="Wingdings" pitchFamily="2" charset="2"/>
              <a:buChar char="Ø"/>
            </a:pPr>
            <a:r>
              <a:rPr lang="en-CA" sz="4400" dirty="0" smtClean="0"/>
              <a:t>  </a:t>
            </a:r>
            <a:r>
              <a:rPr lang="en-CA" sz="5400" dirty="0" smtClean="0"/>
              <a:t>Pattern Recognition </a:t>
            </a:r>
          </a:p>
          <a:p>
            <a:pPr>
              <a:buFont typeface="Wingdings" pitchFamily="2" charset="2"/>
              <a:buChar char="Ø"/>
            </a:pPr>
            <a:r>
              <a:rPr lang="en-CA" sz="5400" dirty="0" smtClean="0"/>
              <a:t> Electrochemical Impedance  Spectroscopy  </a:t>
            </a:r>
          </a:p>
          <a:p>
            <a:pPr>
              <a:buFont typeface="Wingdings" pitchFamily="2" charset="2"/>
              <a:buChar char="Ø"/>
            </a:pPr>
            <a:r>
              <a:rPr lang="en-CA" sz="5400" dirty="0" smtClean="0"/>
              <a:t> Cluster Analysis</a:t>
            </a:r>
            <a:endParaRPr lang="en-CA"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800" decel="100000"/>
                                        <p:tgtEl>
                                          <p:spTgt spid="3">
                                            <p:txEl>
                                              <p:pRg st="0" end="0"/>
                                            </p:txEl>
                                          </p:spTgt>
                                        </p:tgtEl>
                                      </p:cBhvr>
                                    </p:animEffect>
                                    <p:anim calcmode="lin" valueType="num">
                                      <p:cBhvr>
                                        <p:cTn id="22"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3"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4"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800" decel="100000"/>
                                        <p:tgtEl>
                                          <p:spTgt spid="3">
                                            <p:txEl>
                                              <p:pRg st="1" end="1"/>
                                            </p:txEl>
                                          </p:spTgt>
                                        </p:tgtEl>
                                      </p:cBhvr>
                                    </p:animEffect>
                                    <p:anim calcmode="lin" valueType="num">
                                      <p:cBhvr>
                                        <p:cTn id="32"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800" decel="100000"/>
                                        <p:tgtEl>
                                          <p:spTgt spid="3">
                                            <p:txEl>
                                              <p:pRg st="2" end="2"/>
                                            </p:txEl>
                                          </p:spTgt>
                                        </p:tgtEl>
                                      </p:cBhvr>
                                    </p:animEffect>
                                    <p:anim calcmode="lin" valueType="num">
                                      <p:cBhvr>
                                        <p:cTn id="42"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ttern-recognition1.jpg"/>
          <p:cNvPicPr>
            <a:picLocks noChangeAspect="1"/>
          </p:cNvPicPr>
          <p:nvPr/>
        </p:nvPicPr>
        <p:blipFill>
          <a:blip r:embed="rId2" cstate="print">
            <a:lum bright="30000" contrast="-54000"/>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CA" b="1" dirty="0" smtClean="0"/>
              <a:t>Pattern Recognition</a:t>
            </a:r>
            <a:endParaRPr lang="en-CA" b="1" dirty="0"/>
          </a:p>
        </p:txBody>
      </p:sp>
      <p:sp>
        <p:nvSpPr>
          <p:cNvPr id="5" name="Content Placeholder 4"/>
          <p:cNvSpPr>
            <a:spLocks noGrp="1"/>
          </p:cNvSpPr>
          <p:nvPr>
            <p:ph idx="1"/>
          </p:nvPr>
        </p:nvSpPr>
        <p:spPr>
          <a:xfrm>
            <a:off x="457200" y="1600200"/>
            <a:ext cx="8229600" cy="4925143"/>
          </a:xfrm>
        </p:spPr>
        <p:txBody>
          <a:bodyPr>
            <a:normAutofit fontScale="70000" lnSpcReduction="20000"/>
          </a:bodyPr>
          <a:lstStyle/>
          <a:p>
            <a:pPr algn="just"/>
            <a:r>
              <a:rPr lang="en-CA" b="1" dirty="0" smtClean="0">
                <a:latin typeface="Arial Black" pitchFamily="34" charset="0"/>
              </a:rPr>
              <a:t>It is defined as </a:t>
            </a:r>
            <a:r>
              <a:rPr lang="en-US" b="1" dirty="0" smtClean="0">
                <a:latin typeface="Arial Black" pitchFamily="34" charset="0"/>
              </a:rPr>
              <a:t>a classification of input data via extraction important features from a lot of noisy data. </a:t>
            </a:r>
            <a:endParaRPr lang="en-US" b="1" dirty="0" smtClean="0">
              <a:latin typeface="Arial Black" pitchFamily="34" charset="0"/>
            </a:endParaRPr>
          </a:p>
          <a:p>
            <a:pPr algn="just"/>
            <a:endParaRPr lang="en-US" b="1" dirty="0" smtClean="0">
              <a:latin typeface="Arial Black" pitchFamily="34" charset="0"/>
            </a:endParaRPr>
          </a:p>
          <a:p>
            <a:pPr algn="just"/>
            <a:r>
              <a:rPr lang="en-US" b="1" dirty="0" smtClean="0">
                <a:latin typeface="Arial Black" pitchFamily="34" charset="0"/>
              </a:rPr>
              <a:t>It is a scientific discipline whose aim is the classification of the objects into a lot of categories or classes.</a:t>
            </a:r>
          </a:p>
          <a:p>
            <a:pPr algn="just"/>
            <a:endParaRPr lang="en-US" b="1" dirty="0" smtClean="0">
              <a:latin typeface="Arial Black" pitchFamily="34" charset="0"/>
            </a:endParaRPr>
          </a:p>
          <a:p>
            <a:pPr algn="just"/>
            <a:r>
              <a:rPr lang="en-US" b="1" dirty="0" smtClean="0">
                <a:latin typeface="Arial Black" pitchFamily="34" charset="0"/>
              </a:rPr>
              <a:t>TECHNIQUES USED: </a:t>
            </a:r>
          </a:p>
          <a:p>
            <a:pPr lvl="0">
              <a:buNone/>
            </a:pPr>
            <a:r>
              <a:rPr lang="en-US" b="1" dirty="0" smtClean="0">
                <a:latin typeface="Arial Black" pitchFamily="34" charset="0"/>
              </a:rPr>
              <a:t>			Support vector machines</a:t>
            </a:r>
            <a:endParaRPr lang="en-CA" b="1" dirty="0" smtClean="0">
              <a:latin typeface="Arial Black" pitchFamily="34" charset="0"/>
            </a:endParaRPr>
          </a:p>
          <a:p>
            <a:pPr lvl="0">
              <a:buNone/>
            </a:pPr>
            <a:r>
              <a:rPr lang="en-US" b="1" dirty="0" smtClean="0">
                <a:latin typeface="Arial Black" pitchFamily="34" charset="0"/>
              </a:rPr>
              <a:t>			Neural networks </a:t>
            </a:r>
            <a:endParaRPr lang="en-CA" b="1" dirty="0" smtClean="0">
              <a:latin typeface="Arial Black" pitchFamily="34" charset="0"/>
            </a:endParaRPr>
          </a:p>
          <a:p>
            <a:pPr lvl="0">
              <a:buNone/>
            </a:pPr>
            <a:r>
              <a:rPr lang="en-US" b="1" dirty="0" smtClean="0">
                <a:latin typeface="Arial Black" pitchFamily="34" charset="0"/>
              </a:rPr>
              <a:t>			K-means clustering</a:t>
            </a:r>
            <a:endParaRPr lang="en-CA" b="1" dirty="0" smtClean="0">
              <a:latin typeface="Arial Black" pitchFamily="34" charset="0"/>
            </a:endParaRPr>
          </a:p>
          <a:p>
            <a:pPr lvl="0">
              <a:buNone/>
            </a:pPr>
            <a:r>
              <a:rPr lang="en-US" b="1" dirty="0" smtClean="0">
                <a:latin typeface="Arial Black" pitchFamily="34" charset="0"/>
              </a:rPr>
              <a:t>			Regression algorithms </a:t>
            </a:r>
            <a:endParaRPr lang="en-CA" b="1" dirty="0" smtClean="0">
              <a:latin typeface="Arial Black" pitchFamily="34" charset="0"/>
            </a:endParaRPr>
          </a:p>
          <a:p>
            <a:pPr lvl="0">
              <a:buNone/>
            </a:pPr>
            <a:r>
              <a:rPr lang="en-US" b="1" dirty="0" smtClean="0">
                <a:latin typeface="Arial Black" pitchFamily="34" charset="0"/>
              </a:rPr>
              <a:t>			Principal component analysis (PCA)</a:t>
            </a:r>
            <a:endParaRPr lang="en-CA" b="1" dirty="0" smtClean="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7"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5">
                                            <p:txEl>
                                              <p:pRg st="5" end="5"/>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5">
                                            <p:txEl>
                                              <p:pRg st="5" end="5"/>
                                            </p:txEl>
                                          </p:spTgt>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900" decel="100000" fill="hold"/>
                                        <p:tgtEl>
                                          <p:spTgt spid="5">
                                            <p:txEl>
                                              <p:pRg st="6" end="6"/>
                                            </p:txEl>
                                          </p:spTgt>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5">
                                            <p:txEl>
                                              <p:pRg st="6" end="6"/>
                                            </p:txEl>
                                          </p:spTgt>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1000"/>
                                        <p:tgtEl>
                                          <p:spTgt spid="5">
                                            <p:txEl>
                                              <p:pRg st="7" end="7"/>
                                            </p:txEl>
                                          </p:spTgt>
                                        </p:tgtEl>
                                      </p:cBhvr>
                                    </p:animEffect>
                                    <p:anim calcmode="lin" valueType="num">
                                      <p:cBhvr>
                                        <p:cTn id="4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0" dur="900" decel="100000" fill="hold"/>
                                        <p:tgtEl>
                                          <p:spTgt spid="5">
                                            <p:txEl>
                                              <p:pRg st="7" end="7"/>
                                            </p:txEl>
                                          </p:spTgt>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
                                            <p:txEl>
                                              <p:pRg st="7" end="7"/>
                                            </p:txEl>
                                          </p:spTgt>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fade">
                                      <p:cBhvr>
                                        <p:cTn id="54" dur="1000"/>
                                        <p:tgtEl>
                                          <p:spTgt spid="5">
                                            <p:txEl>
                                              <p:pRg st="8" end="8"/>
                                            </p:txEl>
                                          </p:spTgt>
                                        </p:tgtEl>
                                      </p:cBhvr>
                                    </p:animEffect>
                                    <p:anim calcmode="lin" valueType="num">
                                      <p:cBhvr>
                                        <p:cTn id="5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6" dur="900" decel="100000" fill="hold"/>
                                        <p:tgtEl>
                                          <p:spTgt spid="5">
                                            <p:txEl>
                                              <p:pRg st="8" end="8"/>
                                            </p:txEl>
                                          </p:spTgt>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5">
                                            <p:txEl>
                                              <p:pRg st="8" end="8"/>
                                            </p:txEl>
                                          </p:spTgt>
                                        </p:tgtEl>
                                        <p:attrNameLst>
                                          <p:attrName>ppt_y</p:attrName>
                                        </p:attrNameLst>
                                      </p:cBhvr>
                                      <p:tavLst>
                                        <p:tav tm="0">
                                          <p:val>
                                            <p:strVal val="#ppt_y-.03"/>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Effect transition="in" filter="fade">
                                      <p:cBhvr>
                                        <p:cTn id="60" dur="1000"/>
                                        <p:tgtEl>
                                          <p:spTgt spid="5">
                                            <p:txEl>
                                              <p:pRg st="9" end="9"/>
                                            </p:txEl>
                                          </p:spTgt>
                                        </p:tgtEl>
                                      </p:cBhvr>
                                    </p:animEffect>
                                    <p:anim calcmode="lin" valueType="num">
                                      <p:cBhvr>
                                        <p:cTn id="6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2" dur="900" decel="100000" fill="hold"/>
                                        <p:tgtEl>
                                          <p:spTgt spid="5">
                                            <p:txEl>
                                              <p:pRg st="9" end="9"/>
                                            </p:txEl>
                                          </p:spTgt>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5">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CA" dirty="0" smtClean="0"/>
              <a:t>Clustering</a:t>
            </a:r>
            <a:endParaRPr lang="en-CA" dirty="0"/>
          </a:p>
        </p:txBody>
      </p:sp>
      <p:sp>
        <p:nvSpPr>
          <p:cNvPr id="3" name="Content Placeholder 2"/>
          <p:cNvSpPr>
            <a:spLocks noGrp="1"/>
          </p:cNvSpPr>
          <p:nvPr>
            <p:ph idx="1"/>
          </p:nvPr>
        </p:nvSpPr>
        <p:spPr>
          <a:xfrm>
            <a:off x="457200" y="1844824"/>
            <a:ext cx="8229600" cy="4752528"/>
          </a:xfrm>
        </p:spPr>
        <p:txBody>
          <a:bodyPr>
            <a:normAutofit fontScale="92500" lnSpcReduction="10000"/>
          </a:bodyPr>
          <a:lstStyle/>
          <a:p>
            <a:pPr algn="just"/>
            <a:endParaRPr lang="en-US" dirty="0" smtClean="0"/>
          </a:p>
          <a:p>
            <a:pPr algn="just"/>
            <a:r>
              <a:rPr lang="en-US" dirty="0" smtClean="0"/>
              <a:t>The </a:t>
            </a:r>
            <a:r>
              <a:rPr lang="en-US" dirty="0"/>
              <a:t>aim of clustering analysis is to group a given data set into clusters. </a:t>
            </a:r>
            <a:r>
              <a:rPr lang="en-US" dirty="0" smtClean="0"/>
              <a:t>A resulting </a:t>
            </a:r>
            <a:r>
              <a:rPr lang="en-US" dirty="0"/>
              <a:t>partition should possess the following properties: </a:t>
            </a:r>
            <a:endParaRPr lang="en-US" dirty="0" smtClean="0"/>
          </a:p>
          <a:p>
            <a:pPr algn="just">
              <a:buNone/>
            </a:pPr>
            <a:endParaRPr lang="en-CA" dirty="0"/>
          </a:p>
          <a:p>
            <a:pPr lvl="1" algn="just">
              <a:buFont typeface="Courier New" pitchFamily="49" charset="0"/>
              <a:buChar char="o"/>
            </a:pPr>
            <a:r>
              <a:rPr lang="en-US" dirty="0"/>
              <a:t>Homogeneity within the clusters, i.e., data that belong to the same cluster should be as similar as possible and </a:t>
            </a:r>
            <a:endParaRPr lang="en-CA" dirty="0"/>
          </a:p>
          <a:p>
            <a:pPr lvl="1" algn="just">
              <a:buFont typeface="Courier New" pitchFamily="49" charset="0"/>
              <a:buChar char="o"/>
            </a:pPr>
            <a:r>
              <a:rPr lang="en-US" dirty="0"/>
              <a:t>Heterogeneity between the clusters, i.e., data that belong to different clusters should be as different as </a:t>
            </a:r>
            <a:r>
              <a:rPr lang="en-US" dirty="0" smtClean="0"/>
              <a:t>possible. </a:t>
            </a:r>
            <a:endParaRPr lang="en-CA" dirty="0"/>
          </a:p>
          <a:p>
            <a:endParaRPr lang="en-CA" dirty="0"/>
          </a:p>
        </p:txBody>
      </p:sp>
      <p:pic>
        <p:nvPicPr>
          <p:cNvPr id="4" name="Picture 3" descr="cluster_analysis_income_debt.gif"/>
          <p:cNvPicPr>
            <a:picLocks noChangeAspect="1"/>
          </p:cNvPicPr>
          <p:nvPr/>
        </p:nvPicPr>
        <p:blipFill>
          <a:blip r:embed="rId2" cstate="print"/>
          <a:srcRect l="5001" b="6976"/>
          <a:stretch>
            <a:fillRect/>
          </a:stretch>
        </p:blipFill>
        <p:spPr>
          <a:xfrm>
            <a:off x="4283968" y="188641"/>
            <a:ext cx="4320480" cy="2160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05"/>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 calcmode="lin" valueType="num">
                                      <p:cBhvr>
                                        <p:cTn id="9" dur="500" fill="hold"/>
                                        <p:tgtEl>
                                          <p:spTgt spid="2"/>
                                        </p:tgtEl>
                                        <p:attrNameLst>
                                          <p:attrName>ppt_x</p:attrName>
                                        </p:attrNameLst>
                                      </p:cBhvr>
                                      <p:tavLst>
                                        <p:tav tm="0">
                                          <p:val>
                                            <p:strVal val="#ppt_x-.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Effect transition="in" filter="fade">
                                      <p:cBhvr>
                                        <p:cTn id="11" dur="500"/>
                                        <p:tgtEl>
                                          <p:spTgt spid="2"/>
                                        </p:tgtEl>
                                      </p:cBhvr>
                                    </p:animEffect>
                                  </p:childTnLst>
                                </p:cTn>
                              </p:par>
                              <p:par>
                                <p:cTn id="12" presetID="55"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lum bright="10000" contrast="-10000"/>
          </a:blip>
          <a:srcRect l="11859" t="9589" b="3082"/>
          <a:stretch>
            <a:fillRect/>
          </a:stretch>
        </p:blipFill>
        <p:spPr bwMode="auto">
          <a:xfrm>
            <a:off x="1" y="0"/>
            <a:ext cx="9143999" cy="68580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CA" dirty="0" smtClean="0">
                <a:solidFill>
                  <a:schemeClr val="bg2">
                    <a:lumMod val="25000"/>
                  </a:schemeClr>
                </a:solidFill>
              </a:rPr>
              <a:t>Software Used For Performing Analysis</a:t>
            </a:r>
            <a:br>
              <a:rPr lang="en-CA" dirty="0" smtClean="0">
                <a:solidFill>
                  <a:schemeClr val="bg2">
                    <a:lumMod val="25000"/>
                  </a:schemeClr>
                </a:solidFill>
              </a:rPr>
            </a:br>
            <a:r>
              <a:rPr lang="en-CA" dirty="0" smtClean="0">
                <a:solidFill>
                  <a:schemeClr val="bg2">
                    <a:lumMod val="25000"/>
                  </a:schemeClr>
                </a:solidFill>
              </a:rPr>
              <a:t>(Unscrambler 10.2X) </a:t>
            </a:r>
            <a:endParaRPr lang="en-CA" dirty="0">
              <a:solidFill>
                <a:schemeClr val="bg2">
                  <a:lumMod val="25000"/>
                </a:schemeClr>
              </a:solidFill>
            </a:endParaRPr>
          </a:p>
        </p:txBody>
      </p:sp>
      <p:sp>
        <p:nvSpPr>
          <p:cNvPr id="3" name="Content Placeholder 2"/>
          <p:cNvSpPr>
            <a:spLocks noGrp="1"/>
          </p:cNvSpPr>
          <p:nvPr>
            <p:ph idx="1"/>
          </p:nvPr>
        </p:nvSpPr>
        <p:spPr>
          <a:xfrm>
            <a:off x="179512" y="1600200"/>
            <a:ext cx="8784976" cy="5069160"/>
          </a:xfrm>
        </p:spPr>
        <p:txBody>
          <a:bodyPr>
            <a:normAutofit fontScale="85000" lnSpcReduction="10000"/>
          </a:bodyPr>
          <a:lstStyle/>
          <a:p>
            <a:pPr algn="just"/>
            <a:r>
              <a:rPr lang="en-US" dirty="0" smtClean="0">
                <a:solidFill>
                  <a:schemeClr val="bg1"/>
                </a:solidFill>
              </a:rPr>
              <a:t>It provide tools which can help one to analyze multivariate data. This involves finding variations, co-variations and other internal relationships in data matrices (tables).</a:t>
            </a:r>
          </a:p>
          <a:p>
            <a:pPr algn="just">
              <a:buNone/>
            </a:pPr>
            <a:endParaRPr lang="en-US" dirty="0" smtClean="0">
              <a:solidFill>
                <a:schemeClr val="bg1"/>
              </a:solidFill>
            </a:endParaRPr>
          </a:p>
          <a:p>
            <a:pPr algn="just"/>
            <a:r>
              <a:rPr lang="en-US" dirty="0" smtClean="0">
                <a:solidFill>
                  <a:schemeClr val="bg1"/>
                </a:solidFill>
              </a:rPr>
              <a:t>Consists of tools that prove to be beneficial during the analysis like: </a:t>
            </a:r>
          </a:p>
          <a:p>
            <a:pPr>
              <a:buNone/>
            </a:pPr>
            <a:r>
              <a:rPr lang="en-US" dirty="0" smtClean="0">
                <a:solidFill>
                  <a:schemeClr val="bg1"/>
                </a:solidFill>
              </a:rPr>
              <a:t>			PCA (Principal Component Analysis)</a:t>
            </a:r>
          </a:p>
          <a:p>
            <a:pPr>
              <a:buNone/>
            </a:pPr>
            <a:r>
              <a:rPr lang="en-US" dirty="0" smtClean="0">
                <a:solidFill>
                  <a:schemeClr val="bg1"/>
                </a:solidFill>
              </a:rPr>
              <a:t>			SVM (Support Vector Machine)</a:t>
            </a:r>
          </a:p>
          <a:p>
            <a:pPr>
              <a:buNone/>
            </a:pPr>
            <a:r>
              <a:rPr lang="en-US" dirty="0" smtClean="0">
                <a:solidFill>
                  <a:schemeClr val="bg1"/>
                </a:solidFill>
              </a:rPr>
              <a:t>			Regression analysis</a:t>
            </a:r>
          </a:p>
          <a:p>
            <a:pPr>
              <a:buNone/>
            </a:pPr>
            <a:r>
              <a:rPr lang="en-US" dirty="0" smtClean="0">
                <a:solidFill>
                  <a:schemeClr val="bg1"/>
                </a:solidFill>
              </a:rPr>
              <a:t>			Prediction tools</a:t>
            </a:r>
          </a:p>
          <a:p>
            <a:pPr>
              <a:buNone/>
            </a:pPr>
            <a:r>
              <a:rPr lang="en-US" dirty="0" smtClean="0">
                <a:solidFill>
                  <a:schemeClr val="bg1"/>
                </a:solidFill>
              </a:rPr>
              <a:t>			Clustering techniques</a:t>
            </a:r>
            <a:endParaRPr lang="en-CA"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7"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1000"/>
                                        <p:tgtEl>
                                          <p:spTgt spid="3">
                                            <p:txEl>
                                              <p:pRg st="7" end="7"/>
                                            </p:txEl>
                                          </p:spTgt>
                                        </p:tgtEl>
                                      </p:cBhvr>
                                    </p:animEffect>
                                    <p:anim calcmode="lin" valueType="num">
                                      <p:cBhvr>
                                        <p:cTn id="6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0" y="1628800"/>
          <a:ext cx="9144000" cy="52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457200" y="0"/>
            <a:ext cx="8435280" cy="1484784"/>
          </a:xfrm>
        </p:spPr>
        <p:txBody>
          <a:bodyPr>
            <a:noAutofit/>
          </a:bodyPr>
          <a:lstStyle/>
          <a:p>
            <a:r>
              <a:rPr lang="en-CA" sz="4400" dirty="0" smtClean="0"/>
              <a:t>Flow Chart of the analysis performed</a:t>
            </a:r>
            <a:endParaRPr lang="en-CA"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2">
                                            <p:graphicEl>
                                              <a:dgm id="{12CCA748-571F-4BBE-8BF7-78B855875125}"/>
                                            </p:graphicEl>
                                          </p:spTgt>
                                        </p:tgtEl>
                                        <p:attrNameLst>
                                          <p:attrName>style.visibility</p:attrName>
                                        </p:attrNameLst>
                                      </p:cBhvr>
                                      <p:to>
                                        <p:strVal val="visible"/>
                                      </p:to>
                                    </p:set>
                                    <p:animEffect transition="in" filter="fade">
                                      <p:cBhvr>
                                        <p:cTn id="14" dur="1000"/>
                                        <p:tgtEl>
                                          <p:spTgt spid="2">
                                            <p:graphicEl>
                                              <a:dgm id="{12CCA748-571F-4BBE-8BF7-78B855875125}"/>
                                            </p:graphicEl>
                                          </p:spTgt>
                                        </p:tgtEl>
                                      </p:cBhvr>
                                    </p:animEffect>
                                    <p:anim calcmode="lin" valueType="num">
                                      <p:cBhvr>
                                        <p:cTn id="15" dur="1000" fill="hold"/>
                                        <p:tgtEl>
                                          <p:spTgt spid="2">
                                            <p:graphicEl>
                                              <a:dgm id="{12CCA748-571F-4BBE-8BF7-78B855875125}"/>
                                            </p:graphicEl>
                                          </p:spTgt>
                                        </p:tgtEl>
                                        <p:attrNameLst>
                                          <p:attrName>ppt_x</p:attrName>
                                        </p:attrNameLst>
                                      </p:cBhvr>
                                      <p:tavLst>
                                        <p:tav tm="0">
                                          <p:val>
                                            <p:strVal val="#ppt_x"/>
                                          </p:val>
                                        </p:tav>
                                        <p:tav tm="100000">
                                          <p:val>
                                            <p:strVal val="#ppt_x"/>
                                          </p:val>
                                        </p:tav>
                                      </p:tavLst>
                                    </p:anim>
                                    <p:anim calcmode="lin" valueType="num">
                                      <p:cBhvr>
                                        <p:cTn id="16" dur="900" decel="100000" fill="hold"/>
                                        <p:tgtEl>
                                          <p:spTgt spid="2">
                                            <p:graphicEl>
                                              <a:dgm id="{12CCA748-571F-4BBE-8BF7-78B855875125}"/>
                                            </p:graphic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
                                            <p:graphicEl>
                                              <a:dgm id="{12CCA748-571F-4BBE-8BF7-78B855875125}"/>
                                            </p:graphic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2">
                                            <p:graphicEl>
                                              <a:dgm id="{67CC2244-C506-42EE-B8DF-DE7452876498}"/>
                                            </p:graphicEl>
                                          </p:spTgt>
                                        </p:tgtEl>
                                        <p:attrNameLst>
                                          <p:attrName>style.visibility</p:attrName>
                                        </p:attrNameLst>
                                      </p:cBhvr>
                                      <p:to>
                                        <p:strVal val="visible"/>
                                      </p:to>
                                    </p:set>
                                    <p:animEffect transition="in" filter="fade">
                                      <p:cBhvr>
                                        <p:cTn id="22" dur="1000"/>
                                        <p:tgtEl>
                                          <p:spTgt spid="2">
                                            <p:graphicEl>
                                              <a:dgm id="{67CC2244-C506-42EE-B8DF-DE7452876498}"/>
                                            </p:graphicEl>
                                          </p:spTgt>
                                        </p:tgtEl>
                                      </p:cBhvr>
                                    </p:animEffect>
                                    <p:anim calcmode="lin" valueType="num">
                                      <p:cBhvr>
                                        <p:cTn id="23" dur="1000" fill="hold"/>
                                        <p:tgtEl>
                                          <p:spTgt spid="2">
                                            <p:graphicEl>
                                              <a:dgm id="{67CC2244-C506-42EE-B8DF-DE7452876498}"/>
                                            </p:graphicEl>
                                          </p:spTgt>
                                        </p:tgtEl>
                                        <p:attrNameLst>
                                          <p:attrName>ppt_x</p:attrName>
                                        </p:attrNameLst>
                                      </p:cBhvr>
                                      <p:tavLst>
                                        <p:tav tm="0">
                                          <p:val>
                                            <p:strVal val="#ppt_x"/>
                                          </p:val>
                                        </p:tav>
                                        <p:tav tm="100000">
                                          <p:val>
                                            <p:strVal val="#ppt_x"/>
                                          </p:val>
                                        </p:tav>
                                      </p:tavLst>
                                    </p:anim>
                                    <p:anim calcmode="lin" valueType="num">
                                      <p:cBhvr>
                                        <p:cTn id="24" dur="900" decel="100000" fill="hold"/>
                                        <p:tgtEl>
                                          <p:spTgt spid="2">
                                            <p:graphicEl>
                                              <a:dgm id="{67CC2244-C506-42EE-B8DF-DE7452876498}"/>
                                            </p:graphic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
                                            <p:graphicEl>
                                              <a:dgm id="{67CC2244-C506-42EE-B8DF-DE7452876498}"/>
                                            </p:graphic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2">
                                            <p:graphicEl>
                                              <a:dgm id="{80A30D57-0780-46D7-8281-34D5766060BD}"/>
                                            </p:graphicEl>
                                          </p:spTgt>
                                        </p:tgtEl>
                                        <p:attrNameLst>
                                          <p:attrName>style.visibility</p:attrName>
                                        </p:attrNameLst>
                                      </p:cBhvr>
                                      <p:to>
                                        <p:strVal val="visible"/>
                                      </p:to>
                                    </p:set>
                                    <p:animEffect transition="in" filter="fade">
                                      <p:cBhvr>
                                        <p:cTn id="30" dur="1000"/>
                                        <p:tgtEl>
                                          <p:spTgt spid="2">
                                            <p:graphicEl>
                                              <a:dgm id="{80A30D57-0780-46D7-8281-34D5766060BD}"/>
                                            </p:graphicEl>
                                          </p:spTgt>
                                        </p:tgtEl>
                                      </p:cBhvr>
                                    </p:animEffect>
                                    <p:anim calcmode="lin" valueType="num">
                                      <p:cBhvr>
                                        <p:cTn id="31" dur="1000" fill="hold"/>
                                        <p:tgtEl>
                                          <p:spTgt spid="2">
                                            <p:graphicEl>
                                              <a:dgm id="{80A30D57-0780-46D7-8281-34D5766060BD}"/>
                                            </p:graphicEl>
                                          </p:spTgt>
                                        </p:tgtEl>
                                        <p:attrNameLst>
                                          <p:attrName>ppt_x</p:attrName>
                                        </p:attrNameLst>
                                      </p:cBhvr>
                                      <p:tavLst>
                                        <p:tav tm="0">
                                          <p:val>
                                            <p:strVal val="#ppt_x"/>
                                          </p:val>
                                        </p:tav>
                                        <p:tav tm="100000">
                                          <p:val>
                                            <p:strVal val="#ppt_x"/>
                                          </p:val>
                                        </p:tav>
                                      </p:tavLst>
                                    </p:anim>
                                    <p:anim calcmode="lin" valueType="num">
                                      <p:cBhvr>
                                        <p:cTn id="32" dur="900" decel="100000" fill="hold"/>
                                        <p:tgtEl>
                                          <p:spTgt spid="2">
                                            <p:graphicEl>
                                              <a:dgm id="{80A30D57-0780-46D7-8281-34D5766060BD}"/>
                                            </p:graphic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2">
                                            <p:graphicEl>
                                              <a:dgm id="{80A30D57-0780-46D7-8281-34D5766060BD}"/>
                                            </p:graphic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2">
                                            <p:graphicEl>
                                              <a:dgm id="{A86E9335-3A73-4705-AC5C-18C0FE8491FF}"/>
                                            </p:graphicEl>
                                          </p:spTgt>
                                        </p:tgtEl>
                                        <p:attrNameLst>
                                          <p:attrName>style.visibility</p:attrName>
                                        </p:attrNameLst>
                                      </p:cBhvr>
                                      <p:to>
                                        <p:strVal val="visible"/>
                                      </p:to>
                                    </p:set>
                                    <p:animEffect transition="in" filter="fade">
                                      <p:cBhvr>
                                        <p:cTn id="38" dur="1000"/>
                                        <p:tgtEl>
                                          <p:spTgt spid="2">
                                            <p:graphicEl>
                                              <a:dgm id="{A86E9335-3A73-4705-AC5C-18C0FE8491FF}"/>
                                            </p:graphicEl>
                                          </p:spTgt>
                                        </p:tgtEl>
                                      </p:cBhvr>
                                    </p:animEffect>
                                    <p:anim calcmode="lin" valueType="num">
                                      <p:cBhvr>
                                        <p:cTn id="39" dur="1000" fill="hold"/>
                                        <p:tgtEl>
                                          <p:spTgt spid="2">
                                            <p:graphicEl>
                                              <a:dgm id="{A86E9335-3A73-4705-AC5C-18C0FE8491FF}"/>
                                            </p:graphicEl>
                                          </p:spTgt>
                                        </p:tgtEl>
                                        <p:attrNameLst>
                                          <p:attrName>ppt_x</p:attrName>
                                        </p:attrNameLst>
                                      </p:cBhvr>
                                      <p:tavLst>
                                        <p:tav tm="0">
                                          <p:val>
                                            <p:strVal val="#ppt_x"/>
                                          </p:val>
                                        </p:tav>
                                        <p:tav tm="100000">
                                          <p:val>
                                            <p:strVal val="#ppt_x"/>
                                          </p:val>
                                        </p:tav>
                                      </p:tavLst>
                                    </p:anim>
                                    <p:anim calcmode="lin" valueType="num">
                                      <p:cBhvr>
                                        <p:cTn id="40" dur="900" decel="100000" fill="hold"/>
                                        <p:tgtEl>
                                          <p:spTgt spid="2">
                                            <p:graphicEl>
                                              <a:dgm id="{A86E9335-3A73-4705-AC5C-18C0FE8491FF}"/>
                                            </p:graphic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
                                            <p:graphicEl>
                                              <a:dgm id="{A86E9335-3A73-4705-AC5C-18C0FE8491FF}"/>
                                            </p:graphicEl>
                                          </p:spTgt>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2">
                                            <p:graphicEl>
                                              <a:dgm id="{C41C7B47-FFA2-46A6-8059-F595E9FAF1BD}"/>
                                            </p:graphicEl>
                                          </p:spTgt>
                                        </p:tgtEl>
                                        <p:attrNameLst>
                                          <p:attrName>style.visibility</p:attrName>
                                        </p:attrNameLst>
                                      </p:cBhvr>
                                      <p:to>
                                        <p:strVal val="visible"/>
                                      </p:to>
                                    </p:set>
                                    <p:animEffect transition="in" filter="fade">
                                      <p:cBhvr>
                                        <p:cTn id="46" dur="1000"/>
                                        <p:tgtEl>
                                          <p:spTgt spid="2">
                                            <p:graphicEl>
                                              <a:dgm id="{C41C7B47-FFA2-46A6-8059-F595E9FAF1BD}"/>
                                            </p:graphicEl>
                                          </p:spTgt>
                                        </p:tgtEl>
                                      </p:cBhvr>
                                    </p:animEffect>
                                    <p:anim calcmode="lin" valueType="num">
                                      <p:cBhvr>
                                        <p:cTn id="47" dur="1000" fill="hold"/>
                                        <p:tgtEl>
                                          <p:spTgt spid="2">
                                            <p:graphicEl>
                                              <a:dgm id="{C41C7B47-FFA2-46A6-8059-F595E9FAF1BD}"/>
                                            </p:graphicEl>
                                          </p:spTgt>
                                        </p:tgtEl>
                                        <p:attrNameLst>
                                          <p:attrName>ppt_x</p:attrName>
                                        </p:attrNameLst>
                                      </p:cBhvr>
                                      <p:tavLst>
                                        <p:tav tm="0">
                                          <p:val>
                                            <p:strVal val="#ppt_x"/>
                                          </p:val>
                                        </p:tav>
                                        <p:tav tm="100000">
                                          <p:val>
                                            <p:strVal val="#ppt_x"/>
                                          </p:val>
                                        </p:tav>
                                      </p:tavLst>
                                    </p:anim>
                                    <p:anim calcmode="lin" valueType="num">
                                      <p:cBhvr>
                                        <p:cTn id="48" dur="900" decel="100000" fill="hold"/>
                                        <p:tgtEl>
                                          <p:spTgt spid="2">
                                            <p:graphicEl>
                                              <a:dgm id="{C41C7B47-FFA2-46A6-8059-F595E9FAF1BD}"/>
                                            </p:graphicEl>
                                          </p:spTgt>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2">
                                            <p:graphicEl>
                                              <a:dgm id="{C41C7B47-FFA2-46A6-8059-F595E9FAF1BD}"/>
                                            </p:graphicEl>
                                          </p:spTgt>
                                        </p:tgtEl>
                                        <p:attrNameLst>
                                          <p:attrName>ppt_y</p:attrName>
                                        </p:attrNameLst>
                                      </p:cBhvr>
                                      <p:tavLst>
                                        <p:tav tm="0">
                                          <p:val>
                                            <p:strVal val="#ppt_y-.03"/>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7" presetClass="entr" presetSubtype="0" fill="hold" grpId="0" nodeType="clickEffect">
                                  <p:stCondLst>
                                    <p:cond delay="0"/>
                                  </p:stCondLst>
                                  <p:childTnLst>
                                    <p:set>
                                      <p:cBhvr>
                                        <p:cTn id="53" dur="1" fill="hold">
                                          <p:stCondLst>
                                            <p:cond delay="0"/>
                                          </p:stCondLst>
                                        </p:cTn>
                                        <p:tgtEl>
                                          <p:spTgt spid="2">
                                            <p:graphicEl>
                                              <a:dgm id="{AB81B8CA-6E43-4947-AC7A-21AF746A0250}"/>
                                            </p:graphicEl>
                                          </p:spTgt>
                                        </p:tgtEl>
                                        <p:attrNameLst>
                                          <p:attrName>style.visibility</p:attrName>
                                        </p:attrNameLst>
                                      </p:cBhvr>
                                      <p:to>
                                        <p:strVal val="visible"/>
                                      </p:to>
                                    </p:set>
                                    <p:animEffect transition="in" filter="fade">
                                      <p:cBhvr>
                                        <p:cTn id="54" dur="1000"/>
                                        <p:tgtEl>
                                          <p:spTgt spid="2">
                                            <p:graphicEl>
                                              <a:dgm id="{AB81B8CA-6E43-4947-AC7A-21AF746A0250}"/>
                                            </p:graphicEl>
                                          </p:spTgt>
                                        </p:tgtEl>
                                      </p:cBhvr>
                                    </p:animEffect>
                                    <p:anim calcmode="lin" valueType="num">
                                      <p:cBhvr>
                                        <p:cTn id="55" dur="1000" fill="hold"/>
                                        <p:tgtEl>
                                          <p:spTgt spid="2">
                                            <p:graphicEl>
                                              <a:dgm id="{AB81B8CA-6E43-4947-AC7A-21AF746A0250}"/>
                                            </p:graphicEl>
                                          </p:spTgt>
                                        </p:tgtEl>
                                        <p:attrNameLst>
                                          <p:attrName>ppt_x</p:attrName>
                                        </p:attrNameLst>
                                      </p:cBhvr>
                                      <p:tavLst>
                                        <p:tav tm="0">
                                          <p:val>
                                            <p:strVal val="#ppt_x"/>
                                          </p:val>
                                        </p:tav>
                                        <p:tav tm="100000">
                                          <p:val>
                                            <p:strVal val="#ppt_x"/>
                                          </p:val>
                                        </p:tav>
                                      </p:tavLst>
                                    </p:anim>
                                    <p:anim calcmode="lin" valueType="num">
                                      <p:cBhvr>
                                        <p:cTn id="56" dur="900" decel="100000" fill="hold"/>
                                        <p:tgtEl>
                                          <p:spTgt spid="2">
                                            <p:graphicEl>
                                              <a:dgm id="{AB81B8CA-6E43-4947-AC7A-21AF746A0250}"/>
                                            </p:graphicEl>
                                          </p:spTgt>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2">
                                            <p:graphicEl>
                                              <a:dgm id="{AB81B8CA-6E43-4947-AC7A-21AF746A0250}"/>
                                            </p:graphic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6.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552</TotalTime>
  <Words>1198</Words>
  <Application>Microsoft Office PowerPoint</Application>
  <PresentationFormat>On-screen Show (4:3)</PresentationFormat>
  <Paragraphs>126</Paragraphs>
  <Slides>20</Slides>
  <Notes>0</Notes>
  <HiddenSlides>0</HiddenSlides>
  <MMClips>0</MMClips>
  <ScaleCrop>false</ScaleCrop>
  <HeadingPairs>
    <vt:vector size="4" baseType="variant">
      <vt:variant>
        <vt:lpstr>Theme</vt:lpstr>
      </vt:variant>
      <vt:variant>
        <vt:i4>6</vt:i4>
      </vt:variant>
      <vt:variant>
        <vt:lpstr>Slide Titles</vt:lpstr>
      </vt:variant>
      <vt:variant>
        <vt:i4>20</vt:i4>
      </vt:variant>
    </vt:vector>
  </HeadingPairs>
  <TitlesOfParts>
    <vt:vector size="26" baseType="lpstr">
      <vt:lpstr>Foundry</vt:lpstr>
      <vt:lpstr>Module</vt:lpstr>
      <vt:lpstr>Office Theme</vt:lpstr>
      <vt:lpstr>Concourse</vt:lpstr>
      <vt:lpstr>Paper</vt:lpstr>
      <vt:lpstr>Flow</vt:lpstr>
      <vt:lpstr>Submitted By: Jaspreet Kaur Bajwa                   81002107029  </vt:lpstr>
      <vt:lpstr>Details about the organization:</vt:lpstr>
      <vt:lpstr>Objective of the project</vt:lpstr>
      <vt:lpstr>Experimental Details</vt:lpstr>
      <vt:lpstr>Technologies Used</vt:lpstr>
      <vt:lpstr>Pattern Recognition</vt:lpstr>
      <vt:lpstr>Clustering</vt:lpstr>
      <vt:lpstr>Software Used For Performing Analysis (Unscrambler 10.2X) </vt:lpstr>
      <vt:lpstr>Flow Chart of the analysis performed</vt:lpstr>
      <vt:lpstr>Principal Component Analysis (PCA)</vt:lpstr>
      <vt:lpstr>Establishing discriminability of the samples with the help of PCA</vt:lpstr>
      <vt:lpstr>Slide 12</vt:lpstr>
      <vt:lpstr>Classification of the unknown samples into groups (clusters) using Support Vector Classification (SVM)</vt:lpstr>
      <vt:lpstr>SVM model is training the system with 67% accuracy &amp; the results are validated up to 70%. The percentages can be improved using various normalization techniques.</vt:lpstr>
      <vt:lpstr>Regression Analysis</vt:lpstr>
      <vt:lpstr>Idea Behind Regression Analysis</vt:lpstr>
      <vt:lpstr>Results &amp; discussions of Regression Analysis performed</vt:lpstr>
      <vt:lpstr>Conclusion</vt:lpstr>
      <vt:lpstr>Slide 19</vt:lpstr>
      <vt:lpstr>Slide 20</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Soil Nutrient Prediction Model Using Pattern Recognition Techniques</dc:title>
  <dc:creator>ARSH</dc:creator>
  <cp:lastModifiedBy>ARSH</cp:lastModifiedBy>
  <cp:revision>61</cp:revision>
  <dcterms:created xsi:type="dcterms:W3CDTF">2012-05-26T12:43:11Z</dcterms:created>
  <dcterms:modified xsi:type="dcterms:W3CDTF">2012-05-27T11:27:26Z</dcterms:modified>
</cp:coreProperties>
</file>