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9144000" cy="6858000" type="screen4x3"/>
  <p:notesSz cx="6858000" cy="9144000"/>
  <p:embeddedFontLst>
    <p:embeddedFont>
      <p:font typeface="Calibri" panose="020F0502020204030204" pitchFamily="34" charset="0"/>
      <p:regular r:id="rId57"/>
      <p:bold r:id="rId58"/>
      <p:italic r:id="rId59"/>
      <p:boldItalic r:id="rId60"/>
    </p:embeddedFont>
    <p:embeddedFont>
      <p:font typeface="Cambria" panose="02040503050406030204" pitchFamily="18" charset="0"/>
      <p:regular r:id="rId61"/>
      <p:bold r:id="rId62"/>
      <p:italic r:id="rId63"/>
      <p:boldItalic r:id="rId64"/>
    </p:embeddedFont>
    <p:embeddedFont>
      <p:font typeface="Century Gothic" panose="020B0502020202020204" pitchFamily="34" charset="0"/>
      <p:regular r:id="rId65"/>
      <p:bold r:id="rId66"/>
      <p:italic r:id="rId67"/>
      <p:boldItalic r:id="rId68"/>
    </p:embeddedFont>
    <p:embeddedFont>
      <p:font typeface="Raleway" pitchFamily="2" charset="0"/>
      <p:regular r:id="rId69"/>
      <p:bold r:id="rId70"/>
      <p:italic r:id="rId71"/>
      <p:boldItalic r:id="rId72"/>
    </p:embeddedFont>
    <p:embeddedFont>
      <p:font typeface="Source Sans Pro" panose="020B0503030403020204" pitchFamily="34" charset="0"/>
      <p:regular r:id="rId73"/>
      <p:bold r:id="rId74"/>
      <p:italic r:id="rId75"/>
      <p:boldItalic r:id="rId76"/>
    </p:embeddedFont>
    <p:embeddedFont>
      <p:font typeface="Verdana" panose="020B060403050404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721E00-C9C3-4B08-995F-EFE946E39858}">
  <a:tblStyle styleId="{E0721E00-C9C3-4B08-995F-EFE946E39858}"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D"/>
          </a:solidFill>
        </a:fill>
      </a:tcStyle>
    </a:wholeTbl>
    <a:band1H>
      <a:tcTxStyle/>
      <a:tcStyle>
        <a:tcBdr/>
        <a:fill>
          <a:solidFill>
            <a:srgbClr val="FFCCDA"/>
          </a:solidFill>
        </a:fill>
      </a:tcStyle>
    </a:band1H>
    <a:band2H>
      <a:tcTxStyle/>
      <a:tcStyle>
        <a:tcBdr/>
      </a:tcStyle>
    </a:band2H>
    <a:band1V>
      <a:tcTxStyle/>
      <a:tcStyle>
        <a:tcBdr/>
        <a:fill>
          <a:solidFill>
            <a:srgbClr val="FFCCD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7" autoAdjust="0"/>
  </p:normalViewPr>
  <p:slideViewPr>
    <p:cSldViewPr snapToGrid="0">
      <p:cViewPr varScale="1">
        <p:scale>
          <a:sx n="51" d="100"/>
          <a:sy n="51" d="100"/>
        </p:scale>
        <p:origin x="38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2.fntdata"/><Relationship Id="rId74" Type="http://schemas.openxmlformats.org/officeDocument/2006/relationships/font" Target="fonts/font18.fntdata"/><Relationship Id="rId79" Type="http://schemas.openxmlformats.org/officeDocument/2006/relationships/font" Target="fonts/font23.fntdata"/><Relationship Id="rId5" Type="http://schemas.openxmlformats.org/officeDocument/2006/relationships/slide" Target="slides/slide4.xml"/><Relationship Id="rId61" Type="http://schemas.openxmlformats.org/officeDocument/2006/relationships/font" Target="fonts/font5.fntdata"/><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80"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font" Target="fonts/font22.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80700" y="3534800"/>
            <a:ext cx="8982600" cy="321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485875" y="352633"/>
            <a:ext cx="8183700" cy="19647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6" name="Google Shape;16;p2"/>
          <p:cNvSpPr txBox="1">
            <a:spLocks noGrp="1"/>
          </p:cNvSpPr>
          <p:nvPr>
            <p:ph type="subTitle" idx="1"/>
          </p:nvPr>
        </p:nvSpPr>
        <p:spPr>
          <a:xfrm>
            <a:off x="485875" y="2317433"/>
            <a:ext cx="8183700" cy="1148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7" name="Google Shape;17;p2"/>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80700" y="3534800"/>
            <a:ext cx="8982600" cy="321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90668"/>
            <a:ext cx="8520600" cy="2675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4" name="Google Shape;54;p11"/>
          <p:cNvSpPr txBox="1">
            <a:spLocks noGrp="1"/>
          </p:cNvSpPr>
          <p:nvPr>
            <p:ph type="body" idx="1"/>
          </p:nvPr>
        </p:nvSpPr>
        <p:spPr>
          <a:xfrm>
            <a:off x="311700" y="3793576"/>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5" name="Google Shape;55;p11"/>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80700" y="3534800"/>
            <a:ext cx="8982600" cy="321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5875" y="2286000"/>
            <a:ext cx="8183700" cy="10476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11700" y="593367"/>
            <a:ext cx="8520600" cy="8313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5" name="Google Shape;25;p4"/>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593367"/>
            <a:ext cx="8520600" cy="8313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593367"/>
            <a:ext cx="8520600" cy="8313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701800"/>
            <a:ext cx="5604000" cy="545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636800" y="107600"/>
            <a:ext cx="4426500" cy="664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575600"/>
            <a:ext cx="4045200" cy="20448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0" name="Google Shape;50;p10"/>
          <p:cNvSpPr txBox="1">
            <a:spLocks noGrp="1"/>
          </p:cNvSpPr>
          <p:nvPr>
            <p:ph type="sldNum" idx="12"/>
          </p:nvPr>
        </p:nvSpPr>
        <p:spPr>
          <a:xfrm>
            <a:off x="8497999" y="6251679"/>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11700" y="593367"/>
            <a:ext cx="8520600" cy="831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11" name="Google Shape;11;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12" name="Google Shape;12;p1"/>
          <p:cNvSpPr txBox="1">
            <a:spLocks noGrp="1"/>
          </p:cNvSpPr>
          <p:nvPr>
            <p:ph type="sldNum" idx="12"/>
          </p:nvPr>
        </p:nvSpPr>
        <p:spPr>
          <a:xfrm>
            <a:off x="8497999" y="6251679"/>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3"/>
          <p:cNvPicPr preferRelativeResize="0"/>
          <p:nvPr/>
        </p:nvPicPr>
        <p:blipFill rotWithShape="1">
          <a:blip r:embed="rId3">
            <a:alphaModFix/>
          </a:blip>
          <a:srcRect/>
          <a:stretch/>
        </p:blipFill>
        <p:spPr>
          <a:xfrm>
            <a:off x="0" y="803495"/>
            <a:ext cx="9144000" cy="5251010"/>
          </a:xfrm>
          <a:prstGeom prst="rect">
            <a:avLst/>
          </a:prstGeom>
          <a:noFill/>
          <a:ln>
            <a:noFill/>
          </a:ln>
        </p:spPr>
      </p:pic>
      <p:sp>
        <p:nvSpPr>
          <p:cNvPr id="63" name="Google Shape;63;p13"/>
          <p:cNvSpPr/>
          <p:nvPr/>
        </p:nvSpPr>
        <p:spPr>
          <a:xfrm>
            <a:off x="828026" y="0"/>
            <a:ext cx="7487948"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5400" b="1" i="0" u="none" strike="noStrike" cap="none">
                <a:solidFill>
                  <a:srgbClr val="FF598E"/>
                </a:solidFill>
                <a:latin typeface="Century Gothic"/>
                <a:ea typeface="Century Gothic"/>
                <a:cs typeface="Century Gothic"/>
                <a:sym typeface="Century Gothic"/>
              </a:rPr>
              <a:t>CUSTOMER RETENTION</a:t>
            </a:r>
            <a:endParaRPr/>
          </a:p>
        </p:txBody>
      </p:sp>
      <p:sp>
        <p:nvSpPr>
          <p:cNvPr id="64" name="Google Shape;64;p13"/>
          <p:cNvSpPr txBox="1"/>
          <p:nvPr/>
        </p:nvSpPr>
        <p:spPr>
          <a:xfrm>
            <a:off x="755576" y="6165304"/>
            <a:ext cx="5400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a:solidFill>
                  <a:schemeClr val="lt1"/>
                </a:solidFill>
                <a:latin typeface="Century Gothic"/>
                <a:ea typeface="Century Gothic"/>
                <a:cs typeface="Century Gothic"/>
                <a:sym typeface="Century Gothic"/>
              </a:rPr>
              <a:t>By: </a:t>
            </a:r>
            <a:r>
              <a:rPr lang="en-IN" sz="2400" b="1">
                <a:solidFill>
                  <a:schemeClr val="lt1"/>
                </a:solidFill>
                <a:latin typeface="Century Gothic"/>
                <a:ea typeface="Century Gothic"/>
                <a:cs typeface="Century Gothic"/>
                <a:sym typeface="Century Gothic"/>
              </a:rPr>
              <a:t>Jaspreet Rathod</a:t>
            </a:r>
            <a:endParaRPr sz="2400" b="1">
              <a:solidFill>
                <a:schemeClr val="lt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p:nvPr/>
        </p:nvSpPr>
        <p:spPr>
          <a:xfrm>
            <a:off x="0" y="1628800"/>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IN" sz="2000">
                <a:solidFill>
                  <a:schemeClr val="lt1"/>
                </a:solidFill>
                <a:latin typeface="Verdana"/>
                <a:ea typeface="Verdana"/>
                <a:cs typeface="Verdana"/>
                <a:sym typeface="Verdana"/>
              </a:rPr>
              <a:t>Dataset - check for any empty values</a:t>
            </a:r>
            <a:endParaRPr/>
          </a:p>
        </p:txBody>
      </p:sp>
      <p:sp>
        <p:nvSpPr>
          <p:cNvPr id="119" name="Google Shape;119;p22"/>
          <p:cNvSpPr/>
          <p:nvPr/>
        </p:nvSpPr>
        <p:spPr>
          <a:xfrm>
            <a:off x="-36512" y="692696"/>
            <a:ext cx="2927404"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Check Null</a:t>
            </a:r>
            <a:endParaRPr sz="4000" b="1" cap="none">
              <a:solidFill>
                <a:schemeClr val="accent2"/>
              </a:solidFill>
              <a:latin typeface="Century Gothic"/>
              <a:ea typeface="Century Gothic"/>
              <a:cs typeface="Century Gothic"/>
              <a:sym typeface="Century Gothic"/>
            </a:endParaRPr>
          </a:p>
        </p:txBody>
      </p:sp>
      <p:pic>
        <p:nvPicPr>
          <p:cNvPr id="120" name="Google Shape;120;p22"/>
          <p:cNvPicPr preferRelativeResize="0"/>
          <p:nvPr/>
        </p:nvPicPr>
        <p:blipFill rotWithShape="1">
          <a:blip r:embed="rId3">
            <a:alphaModFix/>
          </a:blip>
          <a:srcRect/>
          <a:stretch/>
        </p:blipFill>
        <p:spPr>
          <a:xfrm>
            <a:off x="1835697" y="2257128"/>
            <a:ext cx="5832648" cy="4334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p:nvPr/>
        </p:nvSpPr>
        <p:spPr>
          <a:xfrm>
            <a:off x="0" y="1628800"/>
            <a:ext cx="7452320" cy="707886"/>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IN" sz="2000">
                <a:solidFill>
                  <a:schemeClr val="lt1"/>
                </a:solidFill>
                <a:latin typeface="Verdana"/>
                <a:ea typeface="Verdana"/>
                <a:cs typeface="Verdana"/>
                <a:sym typeface="Verdana"/>
              </a:rPr>
              <a:t>For a clear understanding, the features are divided in 3 parts as shown below:</a:t>
            </a:r>
            <a:endParaRPr/>
          </a:p>
        </p:txBody>
      </p:sp>
      <p:sp>
        <p:nvSpPr>
          <p:cNvPr id="126" name="Google Shape;126;p23"/>
          <p:cNvSpPr/>
          <p:nvPr/>
        </p:nvSpPr>
        <p:spPr>
          <a:xfrm>
            <a:off x="-17160" y="692696"/>
            <a:ext cx="3365024"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Categorizing</a:t>
            </a:r>
            <a:endParaRPr sz="4000" b="1" cap="none">
              <a:solidFill>
                <a:schemeClr val="accent2"/>
              </a:solidFill>
              <a:latin typeface="Century Gothic"/>
              <a:ea typeface="Century Gothic"/>
              <a:cs typeface="Century Gothic"/>
              <a:sym typeface="Century Gothic"/>
            </a:endParaRPr>
          </a:p>
        </p:txBody>
      </p:sp>
      <p:pic>
        <p:nvPicPr>
          <p:cNvPr id="127" name="Google Shape;127;p23"/>
          <p:cNvPicPr preferRelativeResize="0"/>
          <p:nvPr/>
        </p:nvPicPr>
        <p:blipFill rotWithShape="1">
          <a:blip r:embed="rId3">
            <a:alphaModFix/>
          </a:blip>
          <a:srcRect/>
          <a:stretch/>
        </p:blipFill>
        <p:spPr>
          <a:xfrm>
            <a:off x="179512" y="2636912"/>
            <a:ext cx="8784976" cy="40495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p:nvPr/>
        </p:nvSpPr>
        <p:spPr>
          <a:xfrm>
            <a:off x="370368" y="404664"/>
            <a:ext cx="8403262"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400" b="1" cap="none">
                <a:solidFill>
                  <a:srgbClr val="FF598E"/>
                </a:solidFill>
                <a:latin typeface="Century Gothic"/>
                <a:ea typeface="Century Gothic"/>
                <a:cs typeface="Century Gothic"/>
                <a:sym typeface="Century Gothic"/>
              </a:rPr>
              <a:t>EXPLORATORY DATA ANALYSIS</a:t>
            </a:r>
            <a:endParaRPr/>
          </a:p>
          <a:p>
            <a:pPr marL="0" marR="0" lvl="0" indent="0" algn="ctr" rtl="0">
              <a:spcBef>
                <a:spcPts val="0"/>
              </a:spcBef>
              <a:spcAft>
                <a:spcPts val="0"/>
              </a:spcAft>
              <a:buNone/>
            </a:pPr>
            <a:r>
              <a:rPr lang="en-IN" sz="4400" b="1" cap="none">
                <a:solidFill>
                  <a:srgbClr val="FF598E"/>
                </a:solidFill>
                <a:latin typeface="Century Gothic"/>
                <a:ea typeface="Century Gothic"/>
                <a:cs typeface="Century Gothic"/>
                <a:sym typeface="Century Gothic"/>
              </a:rPr>
              <a:t>(EDA)</a:t>
            </a:r>
            <a:endParaRPr sz="4400" b="1" cap="none">
              <a:solidFill>
                <a:srgbClr val="FF598E"/>
              </a:solidFill>
              <a:latin typeface="Century Gothic"/>
              <a:ea typeface="Century Gothic"/>
              <a:cs typeface="Century Gothic"/>
              <a:sym typeface="Century Gothic"/>
            </a:endParaRPr>
          </a:p>
        </p:txBody>
      </p:sp>
      <p:sp>
        <p:nvSpPr>
          <p:cNvPr id="133" name="Google Shape;133;p24"/>
          <p:cNvSpPr txBox="1"/>
          <p:nvPr/>
        </p:nvSpPr>
        <p:spPr>
          <a:xfrm>
            <a:off x="503545" y="2696146"/>
            <a:ext cx="8136906" cy="1569660"/>
          </a:xfrm>
          <a:prstGeom prst="rect">
            <a:avLst/>
          </a:prstGeom>
          <a:gradFill>
            <a:gsLst>
              <a:gs pos="0">
                <a:srgbClr val="FF93B9"/>
              </a:gs>
              <a:gs pos="46000">
                <a:srgbClr val="FF4794"/>
              </a:gs>
              <a:gs pos="100000">
                <a:srgbClr val="CF0056"/>
              </a:gs>
            </a:gsLst>
            <a:path path="circle">
              <a:fillToRect l="50000" t="50000" r="50000" b="50000"/>
            </a:path>
            <a:tileRect/>
          </a:gradFill>
          <a:ln w="9525" cap="flat" cmpd="sng">
            <a:solidFill>
              <a:srgbClr val="FF2488"/>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IN" sz="2400">
                <a:solidFill>
                  <a:schemeClr val="lt1"/>
                </a:solidFill>
                <a:latin typeface="Verdana"/>
                <a:ea typeface="Verdana"/>
                <a:cs typeface="Verdana"/>
                <a:sym typeface="Verdana"/>
              </a:rPr>
              <a:t>Let’s -explore our dataset in 3 parts:</a:t>
            </a:r>
            <a:br>
              <a:rPr lang="en-IN" sz="2400">
                <a:solidFill>
                  <a:schemeClr val="lt1"/>
                </a:solidFill>
                <a:latin typeface="Verdana"/>
                <a:ea typeface="Verdana"/>
                <a:cs typeface="Verdana"/>
                <a:sym typeface="Verdana"/>
              </a:rPr>
            </a:br>
            <a:r>
              <a:rPr lang="en-IN" sz="2400">
                <a:solidFill>
                  <a:schemeClr val="lt1"/>
                </a:solidFill>
                <a:latin typeface="Verdana"/>
                <a:ea typeface="Verdana"/>
                <a:cs typeface="Verdana"/>
                <a:sym typeface="Verdana"/>
              </a:rPr>
              <a:t>          Categorical columns</a:t>
            </a:r>
            <a:br>
              <a:rPr lang="en-IN" sz="2400">
                <a:solidFill>
                  <a:schemeClr val="lt1"/>
                </a:solidFill>
                <a:latin typeface="Verdana"/>
                <a:ea typeface="Verdana"/>
                <a:cs typeface="Verdana"/>
                <a:sym typeface="Verdana"/>
              </a:rPr>
            </a:br>
            <a:r>
              <a:rPr lang="en-IN" sz="2400">
                <a:solidFill>
                  <a:schemeClr val="lt1"/>
                </a:solidFill>
                <a:latin typeface="Verdana"/>
                <a:ea typeface="Verdana"/>
                <a:cs typeface="Verdana"/>
                <a:sym typeface="Verdana"/>
              </a:rPr>
              <a:t>	- Ratings columns</a:t>
            </a:r>
            <a:br>
              <a:rPr lang="en-IN" sz="2400">
                <a:solidFill>
                  <a:schemeClr val="lt1"/>
                </a:solidFill>
                <a:latin typeface="Verdana"/>
                <a:ea typeface="Verdana"/>
                <a:cs typeface="Verdana"/>
                <a:sym typeface="Verdana"/>
              </a:rPr>
            </a:br>
            <a:r>
              <a:rPr lang="en-IN" sz="2400">
                <a:solidFill>
                  <a:schemeClr val="lt1"/>
                </a:solidFill>
                <a:latin typeface="Verdana"/>
                <a:ea typeface="Verdana"/>
                <a:cs typeface="Verdana"/>
                <a:sym typeface="Verdana"/>
              </a:rPr>
              <a:t>	- Ecommerce columns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IN" sz="2000">
                <a:solidFill>
                  <a:schemeClr val="lt1"/>
                </a:solidFill>
                <a:latin typeface="Verdana"/>
                <a:ea typeface="Verdana"/>
                <a:cs typeface="Verdana"/>
                <a:sym typeface="Verdana"/>
              </a:rPr>
              <a:t>Out of the total, more than half customers are female</a:t>
            </a:r>
            <a:endParaRPr/>
          </a:p>
        </p:txBody>
      </p:sp>
      <p:sp>
        <p:nvSpPr>
          <p:cNvPr id="139" name="Google Shape;139;p25"/>
          <p:cNvSpPr/>
          <p:nvPr/>
        </p:nvSpPr>
        <p:spPr>
          <a:xfrm>
            <a:off x="3530689" y="2087"/>
            <a:ext cx="2082622"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Gender</a:t>
            </a:r>
            <a:endParaRPr sz="4000" b="1" cap="none">
              <a:solidFill>
                <a:schemeClr val="accent2"/>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B307B673-B422-476A-A191-0D38FAFAEB31}"/>
              </a:ext>
            </a:extLst>
          </p:cNvPr>
          <p:cNvPicPr>
            <a:picLocks noChangeAspect="1"/>
          </p:cNvPicPr>
          <p:nvPr/>
        </p:nvPicPr>
        <p:blipFill>
          <a:blip r:embed="rId3"/>
          <a:stretch>
            <a:fillRect/>
          </a:stretch>
        </p:blipFill>
        <p:spPr>
          <a:xfrm>
            <a:off x="243465" y="868458"/>
            <a:ext cx="8657070" cy="51210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26"/>
          <p:cNvSpPr/>
          <p:nvPr/>
        </p:nvSpPr>
        <p:spPr>
          <a:xfrm>
            <a:off x="3956286" y="2087"/>
            <a:ext cx="1231427"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Age</a:t>
            </a:r>
            <a:endParaRPr sz="4000" b="1" cap="none">
              <a:solidFill>
                <a:schemeClr val="accent2"/>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85AE710D-F581-4007-856F-2459807A8D6C}"/>
              </a:ext>
            </a:extLst>
          </p:cNvPr>
          <p:cNvPicPr>
            <a:picLocks noChangeAspect="1"/>
          </p:cNvPicPr>
          <p:nvPr/>
        </p:nvPicPr>
        <p:blipFill>
          <a:blip r:embed="rId3"/>
          <a:stretch>
            <a:fillRect/>
          </a:stretch>
        </p:blipFill>
        <p:spPr>
          <a:xfrm>
            <a:off x="235844" y="1245681"/>
            <a:ext cx="8672312" cy="43666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27"/>
          <p:cNvSpPr/>
          <p:nvPr/>
        </p:nvSpPr>
        <p:spPr>
          <a:xfrm>
            <a:off x="736654" y="2087"/>
            <a:ext cx="7670690"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Customers from different cities</a:t>
            </a:r>
            <a:endParaRPr sz="4000" b="1" cap="none">
              <a:solidFill>
                <a:schemeClr val="accent2"/>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C03732EF-4DFF-4ED9-9A82-52AE53322BFE}"/>
              </a:ext>
            </a:extLst>
          </p:cNvPr>
          <p:cNvPicPr>
            <a:picLocks noChangeAspect="1"/>
          </p:cNvPicPr>
          <p:nvPr/>
        </p:nvPicPr>
        <p:blipFill>
          <a:blip r:embed="rId3"/>
          <a:stretch>
            <a:fillRect/>
          </a:stretch>
        </p:blipFill>
        <p:spPr>
          <a:xfrm>
            <a:off x="239654" y="978957"/>
            <a:ext cx="8664691" cy="4900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8"/>
          <p:cNvSpPr/>
          <p:nvPr/>
        </p:nvSpPr>
        <p:spPr>
          <a:xfrm>
            <a:off x="146750" y="2087"/>
            <a:ext cx="8850500"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Customers from different pin codes</a:t>
            </a:r>
            <a:endParaRPr sz="4000" b="1" cap="none">
              <a:solidFill>
                <a:schemeClr val="accent2"/>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94B35EC0-FCE8-48C5-AD62-681B844BB80B}"/>
              </a:ext>
            </a:extLst>
          </p:cNvPr>
          <p:cNvPicPr>
            <a:picLocks noChangeAspect="1"/>
          </p:cNvPicPr>
          <p:nvPr/>
        </p:nvPicPr>
        <p:blipFill>
          <a:blip r:embed="rId3"/>
          <a:stretch>
            <a:fillRect/>
          </a:stretch>
        </p:blipFill>
        <p:spPr>
          <a:xfrm>
            <a:off x="864577" y="884420"/>
            <a:ext cx="7414846" cy="51368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9"/>
          <p:cNvSpPr/>
          <p:nvPr/>
        </p:nvSpPr>
        <p:spPr>
          <a:xfrm>
            <a:off x="1795438" y="2087"/>
            <a:ext cx="5553122"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Customer distribution</a:t>
            </a:r>
            <a:endParaRPr/>
          </a:p>
        </p:txBody>
      </p:sp>
      <p:sp>
        <p:nvSpPr>
          <p:cNvPr id="168" name="Google Shape;168;p29"/>
          <p:cNvSpPr/>
          <p:nvPr/>
        </p:nvSpPr>
        <p:spPr>
          <a:xfrm>
            <a:off x="179512" y="836712"/>
            <a:ext cx="8784976" cy="70788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000" b="1" cap="none">
                <a:solidFill>
                  <a:schemeClr val="lt1"/>
                </a:solidFill>
                <a:latin typeface="Verdana"/>
                <a:ea typeface="Verdana"/>
                <a:cs typeface="Verdana"/>
                <a:sym typeface="Verdana"/>
              </a:rPr>
              <a:t>since how many years they are shopping and their shopping frequency</a:t>
            </a:r>
            <a:endParaRPr/>
          </a:p>
        </p:txBody>
      </p:sp>
      <p:pic>
        <p:nvPicPr>
          <p:cNvPr id="3" name="Picture 2">
            <a:extLst>
              <a:ext uri="{FF2B5EF4-FFF2-40B4-BE49-F238E27FC236}">
                <a16:creationId xmlns:a16="http://schemas.microsoft.com/office/drawing/2014/main" id="{9F47094D-4347-424F-8072-7833D6A7A82B}"/>
              </a:ext>
            </a:extLst>
          </p:cNvPr>
          <p:cNvPicPr>
            <a:picLocks noChangeAspect="1"/>
          </p:cNvPicPr>
          <p:nvPr/>
        </p:nvPicPr>
        <p:blipFill>
          <a:blip r:embed="rId3"/>
          <a:stretch>
            <a:fillRect/>
          </a:stretch>
        </p:blipFill>
        <p:spPr>
          <a:xfrm>
            <a:off x="89756" y="1544598"/>
            <a:ext cx="4571999" cy="4116650"/>
          </a:xfrm>
          <a:prstGeom prst="rect">
            <a:avLst/>
          </a:prstGeom>
        </p:spPr>
      </p:pic>
      <p:pic>
        <p:nvPicPr>
          <p:cNvPr id="5" name="Picture 4">
            <a:extLst>
              <a:ext uri="{FF2B5EF4-FFF2-40B4-BE49-F238E27FC236}">
                <a16:creationId xmlns:a16="http://schemas.microsoft.com/office/drawing/2014/main" id="{BF5AB301-087F-4AFF-B6C4-54DC345AE8E0}"/>
              </a:ext>
            </a:extLst>
          </p:cNvPr>
          <p:cNvPicPr>
            <a:picLocks noChangeAspect="1"/>
          </p:cNvPicPr>
          <p:nvPr/>
        </p:nvPicPr>
        <p:blipFill>
          <a:blip r:embed="rId4"/>
          <a:stretch>
            <a:fillRect/>
          </a:stretch>
        </p:blipFill>
        <p:spPr>
          <a:xfrm>
            <a:off x="4571998" y="1544598"/>
            <a:ext cx="4571999" cy="4116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30"/>
          <p:cNvSpPr/>
          <p:nvPr/>
        </p:nvSpPr>
        <p:spPr>
          <a:xfrm>
            <a:off x="1912456" y="2087"/>
            <a:ext cx="5319085"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Internet Accessibility</a:t>
            </a:r>
            <a:endParaRPr/>
          </a:p>
        </p:txBody>
      </p:sp>
      <p:sp>
        <p:nvSpPr>
          <p:cNvPr id="177" name="Google Shape;177;p30"/>
          <p:cNvSpPr/>
          <p:nvPr/>
        </p:nvSpPr>
        <p:spPr>
          <a:xfrm>
            <a:off x="74892" y="3515678"/>
            <a:ext cx="8824529" cy="5539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cap="none" dirty="0" err="1">
                <a:solidFill>
                  <a:schemeClr val="lt1"/>
                </a:solidFill>
                <a:latin typeface="Verdana"/>
                <a:ea typeface="Verdana"/>
                <a:cs typeface="Verdana"/>
                <a:sym typeface="Verdana"/>
              </a:rPr>
              <a:t>InternetAccessibility</a:t>
            </a:r>
            <a:endParaRPr sz="1800" b="1" cap="none" dirty="0">
              <a:solidFill>
                <a:schemeClr val="lt1"/>
              </a:solidFill>
              <a:latin typeface="Verdana"/>
              <a:ea typeface="Verdana"/>
              <a:cs typeface="Verdana"/>
              <a:sym typeface="Verdana"/>
            </a:endParaRPr>
          </a:p>
          <a:p>
            <a:pPr marL="0" marR="0" lvl="0" indent="0" algn="l" rtl="0">
              <a:spcBef>
                <a:spcPts val="0"/>
              </a:spcBef>
              <a:spcAft>
                <a:spcPts val="0"/>
              </a:spcAft>
              <a:buNone/>
            </a:pPr>
            <a:r>
              <a:rPr lang="en-IN" sz="1800" cap="none" dirty="0">
                <a:solidFill>
                  <a:schemeClr val="lt1"/>
                </a:solidFill>
                <a:latin typeface="Verdana"/>
                <a:ea typeface="Verdana"/>
                <a:cs typeface="Verdana"/>
                <a:sym typeface="Verdana"/>
              </a:rPr>
              <a:t>- Most of the participants use their Mobile internet to access products online/shop online </a:t>
            </a:r>
            <a:endParaRPr sz="1800" b="1" cap="none" dirty="0">
              <a:solidFill>
                <a:schemeClr val="lt1"/>
              </a:solidFill>
              <a:latin typeface="Verdana"/>
              <a:ea typeface="Verdana"/>
              <a:cs typeface="Verdana"/>
              <a:sym typeface="Verdana"/>
            </a:endParaRPr>
          </a:p>
          <a:p>
            <a:pPr marL="0" marR="0" lvl="0" indent="0" algn="l" rtl="0">
              <a:spcBef>
                <a:spcPts val="0"/>
              </a:spcBef>
              <a:spcAft>
                <a:spcPts val="0"/>
              </a:spcAft>
              <a:buNone/>
            </a:pPr>
            <a:r>
              <a:rPr lang="en-IN" sz="1800" b="1" cap="none" dirty="0" err="1">
                <a:solidFill>
                  <a:schemeClr val="lt1"/>
                </a:solidFill>
                <a:latin typeface="Verdana"/>
                <a:ea typeface="Verdana"/>
                <a:cs typeface="Verdana"/>
                <a:sym typeface="Verdana"/>
              </a:rPr>
              <a:t>deviceUsed</a:t>
            </a:r>
            <a:r>
              <a:rPr lang="en-IN" sz="1800" b="1" cap="none" dirty="0">
                <a:solidFill>
                  <a:schemeClr val="lt1"/>
                </a:solidFill>
                <a:latin typeface="Verdana"/>
                <a:ea typeface="Verdana"/>
                <a:cs typeface="Verdana"/>
                <a:sym typeface="Verdana"/>
              </a:rPr>
              <a:t> </a:t>
            </a:r>
            <a:endParaRPr dirty="0"/>
          </a:p>
          <a:p>
            <a:pPr marL="342900" marR="0" lvl="0" indent="-342900" algn="l" rtl="0">
              <a:spcBef>
                <a:spcPts val="0"/>
              </a:spcBef>
              <a:spcAft>
                <a:spcPts val="0"/>
              </a:spcAft>
              <a:buClr>
                <a:schemeClr val="lt1"/>
              </a:buClr>
              <a:buSzPts val="1800"/>
              <a:buFont typeface="Verdana"/>
              <a:buChar char="-"/>
            </a:pPr>
            <a:r>
              <a:rPr lang="en-IN" sz="1800" cap="none" dirty="0">
                <a:solidFill>
                  <a:schemeClr val="lt1"/>
                </a:solidFill>
                <a:latin typeface="Verdana"/>
                <a:ea typeface="Verdana"/>
                <a:cs typeface="Verdana"/>
                <a:sym typeface="Verdana"/>
              </a:rPr>
              <a:t>Large number of participants use their Smartphone to shop online and we also have a good number of participants who go with purchases by Laptop</a:t>
            </a:r>
            <a:endParaRPr dirty="0"/>
          </a:p>
          <a:p>
            <a:pPr marL="0" marR="0" lvl="0" indent="0" algn="l" rtl="0">
              <a:spcBef>
                <a:spcPts val="0"/>
              </a:spcBef>
              <a:spcAft>
                <a:spcPts val="0"/>
              </a:spcAft>
              <a:buNone/>
            </a:pPr>
            <a:r>
              <a:rPr lang="en-IN" sz="1800" b="1" cap="none" dirty="0" err="1">
                <a:solidFill>
                  <a:schemeClr val="lt1"/>
                </a:solidFill>
                <a:latin typeface="Verdana"/>
                <a:ea typeface="Verdana"/>
                <a:cs typeface="Verdana"/>
                <a:sym typeface="Verdana"/>
              </a:rPr>
              <a:t>Screensize</a:t>
            </a:r>
            <a:endParaRPr sz="1800" b="1" cap="none" dirty="0">
              <a:solidFill>
                <a:schemeClr val="lt1"/>
              </a:solidFill>
              <a:latin typeface="Verdana"/>
              <a:ea typeface="Verdana"/>
              <a:cs typeface="Verdana"/>
              <a:sym typeface="Verdana"/>
            </a:endParaRPr>
          </a:p>
          <a:p>
            <a:pPr marL="0" marR="0" lvl="0" indent="0" algn="l" rtl="0">
              <a:spcBef>
                <a:spcPts val="0"/>
              </a:spcBef>
              <a:spcAft>
                <a:spcPts val="0"/>
              </a:spcAft>
              <a:buNone/>
            </a:pPr>
            <a:r>
              <a:rPr lang="en-IN" sz="1800" cap="none" dirty="0">
                <a:solidFill>
                  <a:schemeClr val="lt1"/>
                </a:solidFill>
                <a:latin typeface="Verdana"/>
                <a:ea typeface="Verdana"/>
                <a:cs typeface="Verdana"/>
                <a:sym typeface="Verdana"/>
              </a:rPr>
              <a:t>- Participants use their 5.5 inches of </a:t>
            </a:r>
            <a:r>
              <a:rPr lang="en-IN" sz="1800" cap="none" dirty="0" err="1">
                <a:solidFill>
                  <a:schemeClr val="lt1"/>
                </a:solidFill>
                <a:latin typeface="Verdana"/>
                <a:ea typeface="Verdana"/>
                <a:cs typeface="Verdana"/>
                <a:sym typeface="Verdana"/>
              </a:rPr>
              <a:t>screensize</a:t>
            </a:r>
            <a:r>
              <a:rPr lang="en-IN" sz="1800" cap="none" dirty="0">
                <a:solidFill>
                  <a:schemeClr val="lt1"/>
                </a:solidFill>
                <a:latin typeface="Verdana"/>
                <a:ea typeface="Verdana"/>
                <a:cs typeface="Verdana"/>
                <a:sym typeface="Verdana"/>
              </a:rPr>
              <a:t> to shop online largely, and here we can see that in our dataset contains most of the </a:t>
            </a:r>
            <a:r>
              <a:rPr lang="en-IN" sz="1800" cap="none" dirty="0" err="1">
                <a:solidFill>
                  <a:schemeClr val="lt1"/>
                </a:solidFill>
                <a:latin typeface="Verdana"/>
                <a:ea typeface="Verdana"/>
                <a:cs typeface="Verdana"/>
                <a:sym typeface="Verdana"/>
              </a:rPr>
              <a:t>particpants</a:t>
            </a:r>
            <a:r>
              <a:rPr lang="en-IN" sz="1800" cap="none" dirty="0">
                <a:solidFill>
                  <a:schemeClr val="lt1"/>
                </a:solidFill>
                <a:latin typeface="Verdana"/>
                <a:ea typeface="Verdana"/>
                <a:cs typeface="Verdana"/>
                <a:sym typeface="Verdana"/>
              </a:rPr>
              <a:t> use any other </a:t>
            </a:r>
            <a:r>
              <a:rPr lang="en-IN" sz="1800" cap="none" dirty="0" err="1">
                <a:solidFill>
                  <a:schemeClr val="lt1"/>
                </a:solidFill>
                <a:latin typeface="Verdana"/>
                <a:ea typeface="Verdana"/>
                <a:cs typeface="Verdana"/>
                <a:sym typeface="Verdana"/>
              </a:rPr>
              <a:t>screensize</a:t>
            </a:r>
            <a:endParaRPr sz="1800" cap="none" dirty="0">
              <a:solidFill>
                <a:schemeClr val="lt1"/>
              </a:solidFill>
              <a:latin typeface="Verdana"/>
              <a:ea typeface="Verdana"/>
              <a:cs typeface="Verdana"/>
              <a:sym typeface="Verdana"/>
            </a:endParaRPr>
          </a:p>
        </p:txBody>
      </p:sp>
      <p:pic>
        <p:nvPicPr>
          <p:cNvPr id="178" name="Google Shape;178;p30"/>
          <p:cNvPicPr preferRelativeResize="0"/>
          <p:nvPr/>
        </p:nvPicPr>
        <p:blipFill rotWithShape="1">
          <a:blip r:embed="rId3">
            <a:alphaModFix/>
          </a:blip>
          <a:srcRect/>
          <a:stretch/>
        </p:blipFill>
        <p:spPr>
          <a:xfrm>
            <a:off x="-2" y="607684"/>
            <a:ext cx="9144000" cy="27579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31"/>
          <p:cNvSpPr/>
          <p:nvPr/>
        </p:nvSpPr>
        <p:spPr>
          <a:xfrm>
            <a:off x="1595863" y="2087"/>
            <a:ext cx="5952271"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Operating System used</a:t>
            </a:r>
            <a:endParaRPr/>
          </a:p>
        </p:txBody>
      </p:sp>
      <p:sp>
        <p:nvSpPr>
          <p:cNvPr id="185" name="Google Shape;185;p31"/>
          <p:cNvSpPr/>
          <p:nvPr/>
        </p:nvSpPr>
        <p:spPr>
          <a:xfrm>
            <a:off x="179510" y="3836287"/>
            <a:ext cx="8784976"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cap="none" dirty="0">
                <a:solidFill>
                  <a:schemeClr val="lt1"/>
                </a:solidFill>
                <a:latin typeface="Verdana"/>
                <a:ea typeface="Verdana"/>
                <a:cs typeface="Verdana"/>
                <a:sym typeface="Verdana"/>
              </a:rPr>
              <a:t>Operating System used</a:t>
            </a:r>
            <a:endParaRPr dirty="0"/>
          </a:p>
          <a:p>
            <a:pPr marL="0" marR="0" lvl="0" indent="0" algn="l" rtl="0">
              <a:spcBef>
                <a:spcPts val="0"/>
              </a:spcBef>
              <a:spcAft>
                <a:spcPts val="0"/>
              </a:spcAft>
              <a:buNone/>
            </a:pPr>
            <a:r>
              <a:rPr lang="en-IN" sz="1800" cap="none" dirty="0">
                <a:solidFill>
                  <a:schemeClr val="lt1"/>
                </a:solidFill>
                <a:latin typeface="Verdana"/>
                <a:ea typeface="Verdana"/>
                <a:cs typeface="Verdana"/>
                <a:sym typeface="Verdana"/>
              </a:rPr>
              <a:t>- Most participants uses "Window/windows Mobile" to shop online then, "Android" then, comes "IOS/Mac" at least</a:t>
            </a:r>
            <a:endParaRPr sz="1800" b="1" cap="none" dirty="0">
              <a:solidFill>
                <a:schemeClr val="lt1"/>
              </a:solidFill>
              <a:latin typeface="Verdana"/>
              <a:ea typeface="Verdana"/>
              <a:cs typeface="Verdana"/>
              <a:sym typeface="Verdana"/>
            </a:endParaRPr>
          </a:p>
          <a:p>
            <a:pPr marL="0" marR="0" lvl="0" indent="0" algn="l" rtl="0">
              <a:spcBef>
                <a:spcPts val="0"/>
              </a:spcBef>
              <a:spcAft>
                <a:spcPts val="0"/>
              </a:spcAft>
              <a:buNone/>
            </a:pPr>
            <a:r>
              <a:rPr lang="en-IN" sz="1800" b="1" cap="none" dirty="0">
                <a:solidFill>
                  <a:schemeClr val="lt1"/>
                </a:solidFill>
                <a:latin typeface="Verdana"/>
                <a:ea typeface="Verdana"/>
                <a:cs typeface="Verdana"/>
                <a:sym typeface="Verdana"/>
              </a:rPr>
              <a:t>Browser Used </a:t>
            </a:r>
            <a:endParaRPr dirty="0"/>
          </a:p>
          <a:p>
            <a:pPr marL="0" marR="0" lvl="0" indent="0" algn="l" rtl="0">
              <a:spcBef>
                <a:spcPts val="0"/>
              </a:spcBef>
              <a:spcAft>
                <a:spcPts val="0"/>
              </a:spcAft>
              <a:buNone/>
            </a:pPr>
            <a:r>
              <a:rPr lang="en-IN" sz="1800" cap="none" dirty="0">
                <a:solidFill>
                  <a:schemeClr val="lt1"/>
                </a:solidFill>
                <a:latin typeface="Verdana"/>
                <a:ea typeface="Verdana"/>
                <a:cs typeface="Verdana"/>
                <a:sym typeface="Verdana"/>
              </a:rPr>
              <a:t>- "Google Chrome" browser are widely used for online website access when compared to other browser</a:t>
            </a:r>
            <a:endParaRPr sz="1800" b="1" cap="none" dirty="0">
              <a:solidFill>
                <a:schemeClr val="lt1"/>
              </a:solidFill>
              <a:latin typeface="Verdana"/>
              <a:ea typeface="Verdana"/>
              <a:cs typeface="Verdana"/>
              <a:sym typeface="Verdana"/>
            </a:endParaRPr>
          </a:p>
          <a:p>
            <a:pPr marL="0" marR="0" lvl="0" indent="0" algn="l" rtl="0">
              <a:spcBef>
                <a:spcPts val="0"/>
              </a:spcBef>
              <a:spcAft>
                <a:spcPts val="0"/>
              </a:spcAft>
              <a:buNone/>
            </a:pPr>
            <a:r>
              <a:rPr lang="en-IN" sz="1800" b="1" cap="none" dirty="0" err="1">
                <a:solidFill>
                  <a:schemeClr val="lt1"/>
                </a:solidFill>
                <a:latin typeface="Verdana"/>
                <a:ea typeface="Verdana"/>
                <a:cs typeface="Verdana"/>
                <a:sym typeface="Verdana"/>
              </a:rPr>
              <a:t>channelFirstUsed</a:t>
            </a:r>
            <a:endParaRPr sz="1800" b="1" cap="none" dirty="0">
              <a:solidFill>
                <a:schemeClr val="lt1"/>
              </a:solidFill>
              <a:latin typeface="Verdana"/>
              <a:ea typeface="Verdana"/>
              <a:cs typeface="Verdana"/>
              <a:sym typeface="Verdana"/>
            </a:endParaRPr>
          </a:p>
          <a:p>
            <a:pPr marL="0" marR="0" lvl="0" indent="0" algn="l" rtl="0">
              <a:spcBef>
                <a:spcPts val="0"/>
              </a:spcBef>
              <a:spcAft>
                <a:spcPts val="0"/>
              </a:spcAft>
              <a:buNone/>
            </a:pPr>
            <a:r>
              <a:rPr lang="en-IN" sz="1800" cap="none" dirty="0">
                <a:solidFill>
                  <a:schemeClr val="lt1"/>
                </a:solidFill>
                <a:latin typeface="Verdana"/>
                <a:ea typeface="Verdana"/>
                <a:cs typeface="Verdana"/>
                <a:sym typeface="Verdana"/>
              </a:rPr>
              <a:t>- "Search Engine" were widely used to follow to arrive at their </a:t>
            </a:r>
            <a:r>
              <a:rPr lang="en-IN" sz="1800" cap="none" dirty="0" err="1">
                <a:solidFill>
                  <a:schemeClr val="lt1"/>
                </a:solidFill>
                <a:latin typeface="Verdana"/>
                <a:ea typeface="Verdana"/>
                <a:cs typeface="Verdana"/>
                <a:sym typeface="Verdana"/>
              </a:rPr>
              <a:t>favorite</a:t>
            </a:r>
            <a:r>
              <a:rPr lang="en-IN" sz="1800" cap="none" dirty="0">
                <a:solidFill>
                  <a:schemeClr val="lt1"/>
                </a:solidFill>
                <a:latin typeface="Verdana"/>
                <a:ea typeface="Verdana"/>
                <a:cs typeface="Verdana"/>
                <a:sym typeface="Verdana"/>
              </a:rPr>
              <a:t> online store for the first time. And rest 50-50% "Content Marketing" and "Display Adverts" are used</a:t>
            </a:r>
            <a:endParaRPr dirty="0"/>
          </a:p>
        </p:txBody>
      </p:sp>
      <p:pic>
        <p:nvPicPr>
          <p:cNvPr id="186" name="Google Shape;186;p31"/>
          <p:cNvPicPr preferRelativeResize="0"/>
          <p:nvPr/>
        </p:nvPicPr>
        <p:blipFill rotWithShape="1">
          <a:blip r:embed="rId3">
            <a:alphaModFix/>
          </a:blip>
          <a:srcRect/>
          <a:stretch/>
        </p:blipFill>
        <p:spPr>
          <a:xfrm>
            <a:off x="0" y="759026"/>
            <a:ext cx="3129699" cy="2800050"/>
          </a:xfrm>
          <a:prstGeom prst="rect">
            <a:avLst/>
          </a:prstGeom>
          <a:noFill/>
          <a:ln>
            <a:noFill/>
          </a:ln>
        </p:spPr>
      </p:pic>
      <p:pic>
        <p:nvPicPr>
          <p:cNvPr id="187" name="Google Shape;187;p31"/>
          <p:cNvPicPr preferRelativeResize="0"/>
          <p:nvPr/>
        </p:nvPicPr>
        <p:blipFill rotWithShape="1">
          <a:blip r:embed="rId4">
            <a:alphaModFix/>
          </a:blip>
          <a:srcRect/>
          <a:stretch/>
        </p:blipFill>
        <p:spPr>
          <a:xfrm>
            <a:off x="3129699" y="709973"/>
            <a:ext cx="2970012" cy="2862322"/>
          </a:xfrm>
          <a:prstGeom prst="rect">
            <a:avLst/>
          </a:prstGeom>
          <a:noFill/>
          <a:ln>
            <a:noFill/>
          </a:ln>
        </p:spPr>
      </p:pic>
      <p:pic>
        <p:nvPicPr>
          <p:cNvPr id="188" name="Google Shape;188;p31"/>
          <p:cNvPicPr preferRelativeResize="0"/>
          <p:nvPr/>
        </p:nvPicPr>
        <p:blipFill rotWithShape="1">
          <a:blip r:embed="rId5">
            <a:alphaModFix/>
          </a:blip>
          <a:srcRect/>
          <a:stretch/>
        </p:blipFill>
        <p:spPr>
          <a:xfrm>
            <a:off x="6119909" y="696754"/>
            <a:ext cx="3024091" cy="28623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aphicFrame>
        <p:nvGraphicFramePr>
          <p:cNvPr id="69" name="Google Shape;69;p14"/>
          <p:cNvGraphicFramePr/>
          <p:nvPr/>
        </p:nvGraphicFramePr>
        <p:xfrm>
          <a:off x="1187624" y="692696"/>
          <a:ext cx="6960100" cy="5582825"/>
        </p:xfrm>
        <a:graphic>
          <a:graphicData uri="http://schemas.openxmlformats.org/drawingml/2006/table">
            <a:tbl>
              <a:tblPr firstRow="1" bandRow="1">
                <a:noFill/>
                <a:tableStyleId>{E0721E00-C9C3-4B08-995F-EFE946E39858}</a:tableStyleId>
              </a:tblPr>
              <a:tblGrid>
                <a:gridCol w="2952325">
                  <a:extLst>
                    <a:ext uri="{9D8B030D-6E8A-4147-A177-3AD203B41FA5}">
                      <a16:colId xmlns:a16="http://schemas.microsoft.com/office/drawing/2014/main" val="20000"/>
                    </a:ext>
                  </a:extLst>
                </a:gridCol>
                <a:gridCol w="4007775">
                  <a:extLst>
                    <a:ext uri="{9D8B030D-6E8A-4147-A177-3AD203B41FA5}">
                      <a16:colId xmlns:a16="http://schemas.microsoft.com/office/drawing/2014/main" val="20001"/>
                    </a:ext>
                  </a:extLst>
                </a:gridCol>
              </a:tblGrid>
              <a:tr h="644500">
                <a:tc gridSpan="2">
                  <a:txBody>
                    <a:bodyPr/>
                    <a:lstStyle/>
                    <a:p>
                      <a:pPr marL="0" marR="0" lvl="0" indent="0" algn="ctr" rtl="0">
                        <a:spcBef>
                          <a:spcPts val="0"/>
                        </a:spcBef>
                        <a:spcAft>
                          <a:spcPts val="0"/>
                        </a:spcAft>
                        <a:buNone/>
                      </a:pPr>
                      <a:r>
                        <a:rPr lang="en-IN" sz="3200" u="none" strike="noStrike" cap="none">
                          <a:latin typeface="Cambria"/>
                          <a:ea typeface="Cambria"/>
                          <a:cs typeface="Cambria"/>
                          <a:sym typeface="Cambria"/>
                        </a:rPr>
                        <a:t>TABLE OF CONTENT</a:t>
                      </a:r>
                      <a:endParaRPr sz="3200" u="none" strike="noStrike" cap="none">
                        <a:latin typeface="Cambria"/>
                        <a:ea typeface="Cambria"/>
                        <a:cs typeface="Cambria"/>
                        <a:sym typeface="Cambria"/>
                      </a:endParaRPr>
                    </a:p>
                  </a:txBody>
                  <a:tcPr marL="91450" marR="91450" marT="45725" marB="45725" anchor="ctr"/>
                </a:tc>
                <a:tc hMerge="1">
                  <a:txBody>
                    <a:bodyPr/>
                    <a:lstStyle/>
                    <a:p>
                      <a:endParaRPr lang="en-US"/>
                    </a:p>
                  </a:txBody>
                  <a:tcPr/>
                </a:tc>
                <a:extLst>
                  <a:ext uri="{0D108BD9-81ED-4DB2-BD59-A6C34878D82A}">
                    <a16:rowId xmlns:a16="http://schemas.microsoft.com/office/drawing/2014/main" val="10000"/>
                  </a:ext>
                </a:extLst>
              </a:tr>
              <a:tr h="425500">
                <a:tc>
                  <a:txBody>
                    <a:bodyPr/>
                    <a:lstStyle/>
                    <a:p>
                      <a:pPr marL="0" marR="0" lvl="0" indent="0" algn="l" rtl="0">
                        <a:lnSpc>
                          <a:spcPct val="100000"/>
                        </a:lnSpc>
                        <a:spcBef>
                          <a:spcPts val="0"/>
                        </a:spcBef>
                        <a:spcAft>
                          <a:spcPts val="0"/>
                        </a:spcAft>
                        <a:buClr>
                          <a:schemeClr val="lt1"/>
                        </a:buClr>
                        <a:buSzPts val="2000"/>
                        <a:buFont typeface="Cambria"/>
                        <a:buNone/>
                      </a:pPr>
                      <a:r>
                        <a:rPr lang="en-IN" sz="2000" b="1" u="none" strike="noStrike" cap="none">
                          <a:latin typeface="Cambria"/>
                          <a:ea typeface="Cambria"/>
                          <a:cs typeface="Cambria"/>
                          <a:sym typeface="Cambria"/>
                        </a:rPr>
                        <a:t>DEFINITION</a:t>
                      </a:r>
                      <a:endParaRPr/>
                    </a:p>
                  </a:txBody>
                  <a:tcPr marL="91450" marR="91450" marT="45725" marB="45725" anchor="ctr"/>
                </a:tc>
                <a:tc>
                  <a:txBody>
                    <a:bodyPr/>
                    <a:lstStyle/>
                    <a:p>
                      <a:pPr marL="0" marR="0" lvl="0" indent="0" algn="l" rtl="0">
                        <a:spcBef>
                          <a:spcPts val="0"/>
                        </a:spcBef>
                        <a:spcAft>
                          <a:spcPts val="0"/>
                        </a:spcAft>
                        <a:buNone/>
                      </a:pPr>
                      <a:endParaRPr sz="2000">
                        <a:latin typeface="Cambria"/>
                        <a:ea typeface="Cambria"/>
                        <a:cs typeface="Cambria"/>
                        <a:sym typeface="Cambria"/>
                      </a:endParaRPr>
                    </a:p>
                  </a:txBody>
                  <a:tcPr marL="91450" marR="91450" marT="45725" marB="45725"/>
                </a:tc>
                <a:extLst>
                  <a:ext uri="{0D108BD9-81ED-4DB2-BD59-A6C34878D82A}">
                    <a16:rowId xmlns:a16="http://schemas.microsoft.com/office/drawing/2014/main" val="10001"/>
                  </a:ext>
                </a:extLst>
              </a:tr>
              <a:tr h="1535950">
                <a:tc>
                  <a:txBody>
                    <a:bodyPr/>
                    <a:lstStyle/>
                    <a:p>
                      <a:pPr marL="0" marR="0" lvl="0" indent="0" algn="l" rtl="0">
                        <a:spcBef>
                          <a:spcPts val="0"/>
                        </a:spcBef>
                        <a:spcAft>
                          <a:spcPts val="0"/>
                        </a:spcAft>
                        <a:buNone/>
                      </a:pPr>
                      <a:r>
                        <a:rPr lang="en-IN" sz="2000" b="1">
                          <a:latin typeface="Cambria"/>
                          <a:ea typeface="Cambria"/>
                          <a:cs typeface="Cambria"/>
                          <a:sym typeface="Cambria"/>
                        </a:rPr>
                        <a:t>INTRODUCTION</a:t>
                      </a:r>
                      <a:endParaRPr/>
                    </a:p>
                  </a:txBody>
                  <a:tcPr marL="91450" marR="91450" marT="45725" marB="45725" anchor="ctr"/>
                </a:tc>
                <a:tc>
                  <a:txBody>
                    <a:bodyPr/>
                    <a:lstStyle/>
                    <a:p>
                      <a:pPr marL="285750" marR="0" lvl="0" indent="-285750" algn="l" rtl="0">
                        <a:spcBef>
                          <a:spcPts val="0"/>
                        </a:spcBef>
                        <a:spcAft>
                          <a:spcPts val="0"/>
                        </a:spcAft>
                        <a:buClr>
                          <a:schemeClr val="lt1"/>
                        </a:buClr>
                        <a:buSzPts val="2000"/>
                        <a:buFont typeface="Noto Sans Symbols"/>
                        <a:buChar char="▪"/>
                      </a:pPr>
                      <a:r>
                        <a:rPr lang="en-IN" sz="2000">
                          <a:latin typeface="Cambria"/>
                          <a:ea typeface="Cambria"/>
                          <a:cs typeface="Cambria"/>
                          <a:sym typeface="Cambria"/>
                        </a:rPr>
                        <a:t>Business Problem Framing</a:t>
                      </a:r>
                      <a:endParaRPr/>
                    </a:p>
                    <a:p>
                      <a:pPr marL="285750" marR="0" lvl="0" indent="-285750" algn="l" rtl="0">
                        <a:spcBef>
                          <a:spcPts val="0"/>
                        </a:spcBef>
                        <a:spcAft>
                          <a:spcPts val="0"/>
                        </a:spcAft>
                        <a:buClr>
                          <a:schemeClr val="lt1"/>
                        </a:buClr>
                        <a:buSzPts val="2000"/>
                        <a:buFont typeface="Noto Sans Symbols"/>
                        <a:buChar char="▪"/>
                      </a:pPr>
                      <a:r>
                        <a:rPr lang="en-IN" sz="2000">
                          <a:latin typeface="Cambria"/>
                          <a:ea typeface="Cambria"/>
                          <a:cs typeface="Cambria"/>
                          <a:sym typeface="Cambria"/>
                        </a:rPr>
                        <a:t>Conceptual Background Of Domain Knowledge</a:t>
                      </a:r>
                      <a:endParaRPr/>
                    </a:p>
                    <a:p>
                      <a:pPr marL="285750" marR="0" lvl="0" indent="-285750" algn="l" rtl="0">
                        <a:spcBef>
                          <a:spcPts val="0"/>
                        </a:spcBef>
                        <a:spcAft>
                          <a:spcPts val="0"/>
                        </a:spcAft>
                        <a:buClr>
                          <a:schemeClr val="lt1"/>
                        </a:buClr>
                        <a:buSzPts val="2000"/>
                        <a:buFont typeface="Noto Sans Symbols"/>
                        <a:buChar char="▪"/>
                      </a:pPr>
                      <a:r>
                        <a:rPr lang="en-IN" sz="2000">
                          <a:latin typeface="Cambria"/>
                          <a:ea typeface="Cambria"/>
                          <a:cs typeface="Cambria"/>
                          <a:sym typeface="Cambria"/>
                        </a:rPr>
                        <a:t>Problem Statement</a:t>
                      </a:r>
                      <a:endParaRPr/>
                    </a:p>
                  </a:txBody>
                  <a:tcPr marL="91450" marR="91450" marT="45725" marB="45725" anchor="ctr"/>
                </a:tc>
                <a:extLst>
                  <a:ext uri="{0D108BD9-81ED-4DB2-BD59-A6C34878D82A}">
                    <a16:rowId xmlns:a16="http://schemas.microsoft.com/office/drawing/2014/main" val="10002"/>
                  </a:ext>
                </a:extLst>
              </a:tr>
              <a:tr h="1063750">
                <a:tc>
                  <a:txBody>
                    <a:bodyPr/>
                    <a:lstStyle/>
                    <a:p>
                      <a:pPr marL="0" marR="0" lvl="0" indent="0" algn="l" rtl="0">
                        <a:lnSpc>
                          <a:spcPct val="100000"/>
                        </a:lnSpc>
                        <a:spcBef>
                          <a:spcPts val="0"/>
                        </a:spcBef>
                        <a:spcAft>
                          <a:spcPts val="0"/>
                        </a:spcAft>
                        <a:buClr>
                          <a:schemeClr val="lt1"/>
                        </a:buClr>
                        <a:buSzPts val="2000"/>
                        <a:buFont typeface="Cambria"/>
                        <a:buNone/>
                      </a:pPr>
                      <a:r>
                        <a:rPr lang="en-IN" sz="2000" b="1">
                          <a:latin typeface="Cambria"/>
                          <a:ea typeface="Cambria"/>
                          <a:cs typeface="Cambria"/>
                          <a:sym typeface="Cambria"/>
                        </a:rPr>
                        <a:t>ANALYTICAL PROBLEM FRAMING </a:t>
                      </a:r>
                      <a:endParaRPr/>
                    </a:p>
                  </a:txBody>
                  <a:tcPr marL="91450" marR="91450" marT="45725" marB="45725" anchor="ctr"/>
                </a:tc>
                <a:tc>
                  <a:txBody>
                    <a:bodyPr/>
                    <a:lstStyle/>
                    <a:p>
                      <a:pPr marL="285750" marR="0" lvl="0" indent="-285750" algn="l" rtl="0">
                        <a:spcBef>
                          <a:spcPts val="0"/>
                        </a:spcBef>
                        <a:spcAft>
                          <a:spcPts val="0"/>
                        </a:spcAft>
                        <a:buClr>
                          <a:schemeClr val="lt1"/>
                        </a:buClr>
                        <a:buSzPts val="2000"/>
                        <a:buFont typeface="Noto Sans Symbols"/>
                        <a:buChar char="▪"/>
                      </a:pPr>
                      <a:r>
                        <a:rPr lang="en-IN" sz="2000">
                          <a:latin typeface="Cambria"/>
                          <a:ea typeface="Cambria"/>
                          <a:cs typeface="Cambria"/>
                          <a:sym typeface="Cambria"/>
                        </a:rPr>
                        <a:t>Data Sources</a:t>
                      </a:r>
                      <a:endParaRPr/>
                    </a:p>
                    <a:p>
                      <a:pPr marL="285750" marR="0" lvl="0" indent="-285750" algn="l" rtl="0">
                        <a:spcBef>
                          <a:spcPts val="0"/>
                        </a:spcBef>
                        <a:spcAft>
                          <a:spcPts val="0"/>
                        </a:spcAft>
                        <a:buClr>
                          <a:schemeClr val="lt1"/>
                        </a:buClr>
                        <a:buSzPts val="2000"/>
                        <a:buFont typeface="Noto Sans Symbols"/>
                        <a:buChar char="▪"/>
                      </a:pPr>
                      <a:r>
                        <a:rPr lang="en-IN" sz="2000">
                          <a:latin typeface="Cambria"/>
                          <a:ea typeface="Cambria"/>
                          <a:cs typeface="Cambria"/>
                          <a:sym typeface="Cambria"/>
                        </a:rPr>
                        <a:t>Data Preprocessing</a:t>
                      </a:r>
                      <a:endParaRPr sz="2000">
                        <a:latin typeface="Cambria"/>
                        <a:ea typeface="Cambria"/>
                        <a:cs typeface="Cambria"/>
                        <a:sym typeface="Cambria"/>
                      </a:endParaRPr>
                    </a:p>
                    <a:p>
                      <a:pPr marL="285750" marR="0" lvl="0" indent="-158750" algn="l" rtl="0">
                        <a:spcBef>
                          <a:spcPts val="0"/>
                        </a:spcBef>
                        <a:spcAft>
                          <a:spcPts val="0"/>
                        </a:spcAft>
                        <a:buClr>
                          <a:schemeClr val="lt1"/>
                        </a:buClr>
                        <a:buSzPts val="2000"/>
                        <a:buFont typeface="Noto Sans Symbols"/>
                        <a:buNone/>
                      </a:pPr>
                      <a:endParaRPr sz="2000">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3"/>
                  </a:ext>
                </a:extLst>
              </a:tr>
              <a:tr h="1168500">
                <a:tc>
                  <a:txBody>
                    <a:bodyPr/>
                    <a:lstStyle/>
                    <a:p>
                      <a:pPr marL="0" marR="0" lvl="0" indent="0" algn="l" rtl="0">
                        <a:lnSpc>
                          <a:spcPct val="100000"/>
                        </a:lnSpc>
                        <a:spcBef>
                          <a:spcPts val="0"/>
                        </a:spcBef>
                        <a:spcAft>
                          <a:spcPts val="0"/>
                        </a:spcAft>
                        <a:buClr>
                          <a:schemeClr val="lt1"/>
                        </a:buClr>
                        <a:buSzPts val="2000"/>
                        <a:buFont typeface="Cambria"/>
                        <a:buNone/>
                      </a:pPr>
                      <a:r>
                        <a:rPr lang="en-IN" sz="2000" b="1">
                          <a:latin typeface="Cambria"/>
                          <a:ea typeface="Cambria"/>
                          <a:cs typeface="Cambria"/>
                          <a:sym typeface="Cambria"/>
                        </a:rPr>
                        <a:t>EXPLORATORY DATA ANALYSIS</a:t>
                      </a:r>
                      <a:endParaRPr/>
                    </a:p>
                  </a:txBody>
                  <a:tcPr marL="91450" marR="91450" marT="45725" marB="45725" anchor="ctr"/>
                </a:tc>
                <a:tc>
                  <a:txBody>
                    <a:bodyPr/>
                    <a:lstStyle/>
                    <a:p>
                      <a:pPr marL="285750" marR="0" lvl="0" indent="-285750" algn="l" rtl="0">
                        <a:spcBef>
                          <a:spcPts val="0"/>
                        </a:spcBef>
                        <a:spcAft>
                          <a:spcPts val="0"/>
                        </a:spcAft>
                        <a:buClr>
                          <a:schemeClr val="lt1"/>
                        </a:buClr>
                        <a:buSzPts val="2000"/>
                        <a:buFont typeface="Noto Sans Symbols"/>
                        <a:buChar char="▪"/>
                      </a:pPr>
                      <a:r>
                        <a:rPr lang="en-IN" sz="2000">
                          <a:latin typeface="Cambria"/>
                          <a:ea typeface="Cambria"/>
                          <a:cs typeface="Cambria"/>
                          <a:sym typeface="Cambria"/>
                        </a:rPr>
                        <a:t>Count-plots</a:t>
                      </a:r>
                      <a:endParaRPr/>
                    </a:p>
                    <a:p>
                      <a:pPr marL="285750" marR="0" lvl="0" indent="-285750" algn="l" rtl="0">
                        <a:spcBef>
                          <a:spcPts val="0"/>
                        </a:spcBef>
                        <a:spcAft>
                          <a:spcPts val="0"/>
                        </a:spcAft>
                        <a:buClr>
                          <a:schemeClr val="lt1"/>
                        </a:buClr>
                        <a:buSzPts val="2000"/>
                        <a:buFont typeface="Noto Sans Symbols"/>
                        <a:buChar char="▪"/>
                      </a:pPr>
                      <a:r>
                        <a:rPr lang="en-IN" sz="2000">
                          <a:latin typeface="Cambria"/>
                          <a:ea typeface="Cambria"/>
                          <a:cs typeface="Cambria"/>
                          <a:sym typeface="Cambria"/>
                        </a:rPr>
                        <a:t>Pie Charts</a:t>
                      </a:r>
                      <a:endParaRPr/>
                    </a:p>
                    <a:p>
                      <a:pPr marL="285750" marR="0" lvl="0" indent="-285750" algn="l" rtl="0">
                        <a:spcBef>
                          <a:spcPts val="0"/>
                        </a:spcBef>
                        <a:spcAft>
                          <a:spcPts val="0"/>
                        </a:spcAft>
                        <a:buClr>
                          <a:schemeClr val="lt1"/>
                        </a:buClr>
                        <a:buSzPts val="2000"/>
                        <a:buFont typeface="Noto Sans Symbols"/>
                        <a:buChar char="▪"/>
                      </a:pPr>
                      <a:r>
                        <a:rPr lang="en-IN" sz="2000">
                          <a:latin typeface="Cambria"/>
                          <a:ea typeface="Cambria"/>
                          <a:cs typeface="Cambria"/>
                          <a:sym typeface="Cambria"/>
                        </a:rPr>
                        <a:t>Bar Graphs</a:t>
                      </a:r>
                      <a:endParaRPr/>
                    </a:p>
                  </a:txBody>
                  <a:tcPr marL="91450" marR="91450" marT="45725" marB="45725" anchor="ctr"/>
                </a:tc>
                <a:extLst>
                  <a:ext uri="{0D108BD9-81ED-4DB2-BD59-A6C34878D82A}">
                    <a16:rowId xmlns:a16="http://schemas.microsoft.com/office/drawing/2014/main" val="10004"/>
                  </a:ext>
                </a:extLst>
              </a:tr>
              <a:tr h="744625">
                <a:tc>
                  <a:txBody>
                    <a:bodyPr/>
                    <a:lstStyle/>
                    <a:p>
                      <a:pPr marL="0" marR="0" lvl="0" indent="0" algn="l" rtl="0">
                        <a:lnSpc>
                          <a:spcPct val="100000"/>
                        </a:lnSpc>
                        <a:spcBef>
                          <a:spcPts val="0"/>
                        </a:spcBef>
                        <a:spcAft>
                          <a:spcPts val="0"/>
                        </a:spcAft>
                        <a:buClr>
                          <a:schemeClr val="lt1"/>
                        </a:buClr>
                        <a:buSzPts val="2000"/>
                        <a:buFont typeface="Cambria"/>
                        <a:buNone/>
                      </a:pPr>
                      <a:r>
                        <a:rPr lang="en-IN" sz="2000" b="1">
                          <a:latin typeface="Cambria"/>
                          <a:ea typeface="Cambria"/>
                          <a:cs typeface="Cambria"/>
                          <a:sym typeface="Cambria"/>
                        </a:rPr>
                        <a:t>CONCLUSION</a:t>
                      </a:r>
                      <a:endParaRPr/>
                    </a:p>
                  </a:txBody>
                  <a:tcPr marL="91450" marR="91450" marT="45725" marB="45725" anchor="ctr"/>
                </a:tc>
                <a:tc>
                  <a:txBody>
                    <a:bodyPr/>
                    <a:lstStyle/>
                    <a:p>
                      <a:pPr marL="285750" marR="0" lvl="0" indent="-285750" algn="l" rtl="0">
                        <a:lnSpc>
                          <a:spcPct val="100000"/>
                        </a:lnSpc>
                        <a:spcBef>
                          <a:spcPts val="0"/>
                        </a:spcBef>
                        <a:spcAft>
                          <a:spcPts val="0"/>
                        </a:spcAft>
                        <a:buClr>
                          <a:schemeClr val="lt1"/>
                        </a:buClr>
                        <a:buSzPts val="2000"/>
                        <a:buFont typeface="Noto Sans Symbols"/>
                        <a:buChar char="▪"/>
                      </a:pPr>
                      <a:r>
                        <a:rPr lang="en-IN" sz="2000">
                          <a:latin typeface="Cambria"/>
                          <a:ea typeface="Cambria"/>
                          <a:cs typeface="Cambria"/>
                          <a:sym typeface="Cambria"/>
                        </a:rPr>
                        <a:t>Key Findings and Conclusions of the Study</a:t>
                      </a:r>
                      <a:endParaRPr/>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p:nvPr/>
        </p:nvSpPr>
        <p:spPr>
          <a:xfrm>
            <a:off x="456130" y="2087"/>
            <a:ext cx="8231741"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loginMode &amp; timeSpentDeciding</a:t>
            </a:r>
            <a:endParaRPr sz="4000" b="1" cap="none">
              <a:solidFill>
                <a:schemeClr val="accent2"/>
              </a:solidFill>
              <a:latin typeface="Century Gothic"/>
              <a:ea typeface="Century Gothic"/>
              <a:cs typeface="Century Gothic"/>
              <a:sym typeface="Century Gothic"/>
            </a:endParaRPr>
          </a:p>
        </p:txBody>
      </p:sp>
      <p:pic>
        <p:nvPicPr>
          <p:cNvPr id="194" name="Google Shape;194;p32"/>
          <p:cNvPicPr preferRelativeResize="0"/>
          <p:nvPr/>
        </p:nvPicPr>
        <p:blipFill rotWithShape="1">
          <a:blip r:embed="rId3">
            <a:alphaModFix/>
          </a:blip>
          <a:srcRect/>
          <a:stretch/>
        </p:blipFill>
        <p:spPr>
          <a:xfrm>
            <a:off x="4705133" y="1310326"/>
            <a:ext cx="4438867" cy="2737590"/>
          </a:xfrm>
          <a:prstGeom prst="rect">
            <a:avLst/>
          </a:prstGeom>
          <a:noFill/>
          <a:ln>
            <a:noFill/>
          </a:ln>
        </p:spPr>
      </p:pic>
      <p:pic>
        <p:nvPicPr>
          <p:cNvPr id="195" name="Google Shape;195;p32"/>
          <p:cNvPicPr preferRelativeResize="0"/>
          <p:nvPr/>
        </p:nvPicPr>
        <p:blipFill rotWithShape="1">
          <a:blip r:embed="rId4">
            <a:alphaModFix/>
          </a:blip>
          <a:srcRect/>
          <a:stretch/>
        </p:blipFill>
        <p:spPr>
          <a:xfrm>
            <a:off x="0" y="1241414"/>
            <a:ext cx="4705133" cy="2806502"/>
          </a:xfrm>
          <a:prstGeom prst="rect">
            <a:avLst/>
          </a:prstGeom>
          <a:noFill/>
          <a:ln>
            <a:noFill/>
          </a:ln>
        </p:spPr>
      </p:pic>
      <p:sp>
        <p:nvSpPr>
          <p:cNvPr id="196" name="Google Shape;196;p32"/>
          <p:cNvSpPr/>
          <p:nvPr/>
        </p:nvSpPr>
        <p:spPr>
          <a:xfrm>
            <a:off x="133133" y="5268689"/>
            <a:ext cx="4572000"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dirty="0" err="1">
                <a:solidFill>
                  <a:schemeClr val="lt1"/>
                </a:solidFill>
                <a:latin typeface="Verdana"/>
                <a:ea typeface="Verdana"/>
                <a:cs typeface="Verdana"/>
                <a:sym typeface="Verdana"/>
              </a:rPr>
              <a:t>loginMode</a:t>
            </a:r>
            <a:r>
              <a:rPr lang="en-IN" sz="2000" b="1" dirty="0">
                <a:solidFill>
                  <a:schemeClr val="lt1"/>
                </a:solidFill>
                <a:latin typeface="Verdana"/>
                <a:ea typeface="Verdana"/>
                <a:cs typeface="Verdana"/>
                <a:sym typeface="Verdana"/>
              </a:rPr>
              <a:t> : </a:t>
            </a:r>
            <a:endParaRPr dirty="0"/>
          </a:p>
          <a:p>
            <a:pPr marL="0" marR="0" lvl="0" indent="0" algn="l" rtl="0">
              <a:spcBef>
                <a:spcPts val="0"/>
              </a:spcBef>
              <a:spcAft>
                <a:spcPts val="0"/>
              </a:spcAft>
              <a:buNone/>
            </a:pPr>
            <a:r>
              <a:rPr lang="en-IN" sz="2000" dirty="0">
                <a:solidFill>
                  <a:schemeClr val="lt1"/>
                </a:solidFill>
                <a:latin typeface="Verdana"/>
                <a:ea typeface="Verdana"/>
                <a:cs typeface="Verdana"/>
                <a:sym typeface="Verdana"/>
              </a:rPr>
              <a:t>Most Participants use “ Search Engine" and "Application" for reaching the online retail store. </a:t>
            </a:r>
            <a:endParaRPr dirty="0"/>
          </a:p>
        </p:txBody>
      </p:sp>
      <p:sp>
        <p:nvSpPr>
          <p:cNvPr id="197" name="Google Shape;197;p32"/>
          <p:cNvSpPr/>
          <p:nvPr/>
        </p:nvSpPr>
        <p:spPr>
          <a:xfrm>
            <a:off x="4932040" y="4653136"/>
            <a:ext cx="4140345" cy="19389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a:solidFill>
                  <a:schemeClr val="lt1"/>
                </a:solidFill>
                <a:latin typeface="Verdana"/>
                <a:ea typeface="Verdana"/>
                <a:cs typeface="Verdana"/>
                <a:sym typeface="Verdana"/>
              </a:rPr>
              <a:t>timeSpentDeciding</a:t>
            </a:r>
            <a:endParaRPr sz="2000" b="1">
              <a:solidFill>
                <a:schemeClr val="lt1"/>
              </a:solidFill>
              <a:latin typeface="Verdana"/>
              <a:ea typeface="Verdana"/>
              <a:cs typeface="Verdana"/>
              <a:sym typeface="Verdana"/>
            </a:endParaRPr>
          </a:p>
          <a:p>
            <a:pPr marL="0" marR="0" lvl="0" indent="0" algn="l" rtl="0">
              <a:spcBef>
                <a:spcPts val="0"/>
              </a:spcBef>
              <a:spcAft>
                <a:spcPts val="0"/>
              </a:spcAft>
              <a:buNone/>
            </a:pPr>
            <a:r>
              <a:rPr lang="en-IN" sz="2000">
                <a:solidFill>
                  <a:schemeClr val="lt1"/>
                </a:solidFill>
                <a:latin typeface="Verdana"/>
                <a:ea typeface="Verdana"/>
                <a:cs typeface="Verdana"/>
                <a:sym typeface="Verdana"/>
              </a:rPr>
              <a:t>- Most of the customers explore the e- retail </a:t>
            </a:r>
            <a:endParaRPr/>
          </a:p>
          <a:p>
            <a:pPr marL="0" marR="0" lvl="0" indent="0" algn="l" rtl="0">
              <a:spcBef>
                <a:spcPts val="0"/>
              </a:spcBef>
              <a:spcAft>
                <a:spcPts val="0"/>
              </a:spcAft>
              <a:buNone/>
            </a:pPr>
            <a:r>
              <a:rPr lang="en-IN" sz="2000">
                <a:solidFill>
                  <a:schemeClr val="lt1"/>
                </a:solidFill>
                <a:latin typeface="Verdana"/>
                <a:ea typeface="Verdana"/>
                <a:cs typeface="Verdana"/>
                <a:sym typeface="Verdana"/>
              </a:rPr>
              <a:t>store for about more than 15 minutes before making a purchase decision..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p:nvPr/>
        </p:nvSpPr>
        <p:spPr>
          <a:xfrm>
            <a:off x="57788" y="2087"/>
            <a:ext cx="9028433" cy="6463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cap="none">
                <a:solidFill>
                  <a:schemeClr val="accent2"/>
                </a:solidFill>
                <a:latin typeface="Century Gothic"/>
                <a:ea typeface="Century Gothic"/>
                <a:cs typeface="Century Gothic"/>
                <a:sym typeface="Century Gothic"/>
              </a:rPr>
              <a:t>Payment Mode &amp; Abandoned payment</a:t>
            </a:r>
            <a:endParaRPr/>
          </a:p>
        </p:txBody>
      </p:sp>
      <p:sp>
        <p:nvSpPr>
          <p:cNvPr id="203" name="Google Shape;203;p33"/>
          <p:cNvSpPr/>
          <p:nvPr/>
        </p:nvSpPr>
        <p:spPr>
          <a:xfrm>
            <a:off x="-90458" y="4829170"/>
            <a:ext cx="4277771" cy="17634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800"/>
              <a:buFont typeface="Century Gothic"/>
              <a:buNone/>
            </a:pPr>
            <a:r>
              <a:rPr lang="en-IN" sz="1800" b="1" dirty="0">
                <a:solidFill>
                  <a:schemeClr val="lt1"/>
                </a:solidFill>
                <a:latin typeface="Century Gothic"/>
                <a:ea typeface="Century Gothic"/>
                <a:cs typeface="Century Gothic"/>
                <a:sym typeface="Century Gothic"/>
              </a:rPr>
              <a:t>Payment Mode Used</a:t>
            </a:r>
            <a:endParaRPr dirty="0"/>
          </a:p>
          <a:p>
            <a:pPr marL="0" marR="0" lvl="0" indent="0" algn="l" rtl="0">
              <a:spcBef>
                <a:spcPts val="360"/>
              </a:spcBef>
              <a:spcAft>
                <a:spcPts val="0"/>
              </a:spcAft>
              <a:buClr>
                <a:schemeClr val="lt1"/>
              </a:buClr>
              <a:buSzPts val="1800"/>
              <a:buFont typeface="Century Gothic"/>
              <a:buNone/>
            </a:pPr>
            <a:endParaRPr sz="1800" b="1" dirty="0">
              <a:solidFill>
                <a:schemeClr val="lt1"/>
              </a:solidFill>
              <a:latin typeface="Century Gothic"/>
              <a:ea typeface="Century Gothic"/>
              <a:cs typeface="Century Gothic"/>
              <a:sym typeface="Century Gothic"/>
            </a:endParaRPr>
          </a:p>
          <a:p>
            <a:pPr marL="0" marR="0" lvl="0" indent="0" algn="l" rtl="0">
              <a:spcBef>
                <a:spcPts val="360"/>
              </a:spcBef>
              <a:spcAft>
                <a:spcPts val="0"/>
              </a:spcAft>
              <a:buClr>
                <a:schemeClr val="lt1"/>
              </a:buClr>
              <a:buSzPts val="1800"/>
              <a:buFont typeface="Century Gothic"/>
              <a:buNone/>
            </a:pPr>
            <a:r>
              <a:rPr lang="en-IN" sz="1800" dirty="0">
                <a:solidFill>
                  <a:schemeClr val="lt1"/>
                </a:solidFill>
                <a:latin typeface="Century Gothic"/>
                <a:ea typeface="Century Gothic"/>
                <a:cs typeface="Century Gothic"/>
                <a:sym typeface="Century Gothic"/>
              </a:rPr>
              <a:t>- "Credit/Debit cards" are the most preferred payment Option then, the "Cash on Delivery" has the highest count when compared to "E-wallets (</a:t>
            </a:r>
            <a:r>
              <a:rPr lang="en-IN" sz="1800" dirty="0" err="1">
                <a:solidFill>
                  <a:schemeClr val="lt1"/>
                </a:solidFill>
                <a:latin typeface="Century Gothic"/>
                <a:ea typeface="Century Gothic"/>
                <a:cs typeface="Century Gothic"/>
                <a:sym typeface="Century Gothic"/>
              </a:rPr>
              <a:t>Paytm,Freecharge</a:t>
            </a:r>
            <a:r>
              <a:rPr lang="en-IN" sz="1800" dirty="0">
                <a:solidFill>
                  <a:schemeClr val="lt1"/>
                </a:solidFill>
                <a:latin typeface="Century Gothic"/>
                <a:ea typeface="Century Gothic"/>
                <a:cs typeface="Century Gothic"/>
                <a:sym typeface="Century Gothic"/>
              </a:rPr>
              <a:t> etc.)".</a:t>
            </a:r>
            <a:endParaRPr dirty="0"/>
          </a:p>
          <a:p>
            <a:pPr marL="0" marR="0" lvl="0" indent="0" algn="l" rtl="0">
              <a:spcBef>
                <a:spcPts val="360"/>
              </a:spcBef>
              <a:spcAft>
                <a:spcPts val="0"/>
              </a:spcAft>
              <a:buClr>
                <a:schemeClr val="lt1"/>
              </a:buClr>
              <a:buSzPts val="1800"/>
              <a:buFont typeface="Century Gothic"/>
              <a:buNone/>
            </a:pPr>
            <a:endParaRPr sz="1800" dirty="0">
              <a:solidFill>
                <a:schemeClr val="lt1"/>
              </a:solidFill>
              <a:latin typeface="Century Gothic"/>
              <a:ea typeface="Century Gothic"/>
              <a:cs typeface="Century Gothic"/>
              <a:sym typeface="Century Gothic"/>
            </a:endParaRPr>
          </a:p>
        </p:txBody>
      </p:sp>
      <p:sp>
        <p:nvSpPr>
          <p:cNvPr id="204" name="Google Shape;204;p33"/>
          <p:cNvSpPr/>
          <p:nvPr/>
        </p:nvSpPr>
        <p:spPr>
          <a:xfrm>
            <a:off x="5220072" y="4509120"/>
            <a:ext cx="4176464" cy="196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1800"/>
              <a:buFont typeface="Century Gothic"/>
              <a:buNone/>
            </a:pPr>
            <a:r>
              <a:rPr lang="en-IN" sz="1800" b="1">
                <a:solidFill>
                  <a:schemeClr val="lt1"/>
                </a:solidFill>
                <a:latin typeface="Century Gothic"/>
                <a:ea typeface="Century Gothic"/>
                <a:cs typeface="Century Gothic"/>
                <a:sym typeface="Century Gothic"/>
              </a:rPr>
              <a:t>abandonMakingPaymentF</a:t>
            </a:r>
            <a:endParaRPr sz="1800" b="1">
              <a:solidFill>
                <a:schemeClr val="lt1"/>
              </a:solidFill>
              <a:latin typeface="Century Gothic"/>
              <a:ea typeface="Century Gothic"/>
              <a:cs typeface="Century Gothic"/>
              <a:sym typeface="Century Gothic"/>
            </a:endParaRPr>
          </a:p>
          <a:p>
            <a:pPr marL="0" marR="0" lvl="0" indent="0" algn="l" rtl="0">
              <a:spcBef>
                <a:spcPts val="360"/>
              </a:spcBef>
              <a:spcAft>
                <a:spcPts val="0"/>
              </a:spcAft>
              <a:buClr>
                <a:schemeClr val="lt1"/>
              </a:buClr>
              <a:buSzPts val="1800"/>
              <a:buFont typeface="Century Gothic"/>
              <a:buNone/>
            </a:pPr>
            <a:endParaRPr sz="1800" b="1">
              <a:solidFill>
                <a:schemeClr val="lt1"/>
              </a:solidFill>
              <a:latin typeface="Century Gothic"/>
              <a:ea typeface="Century Gothic"/>
              <a:cs typeface="Century Gothic"/>
              <a:sym typeface="Century Gothic"/>
            </a:endParaRPr>
          </a:p>
          <a:p>
            <a:pPr marL="0" marR="0" lvl="0" indent="0" algn="l" rtl="0">
              <a:spcBef>
                <a:spcPts val="360"/>
              </a:spcBef>
              <a:spcAft>
                <a:spcPts val="0"/>
              </a:spcAft>
              <a:buClr>
                <a:schemeClr val="lt1"/>
              </a:buClr>
              <a:buSzPts val="1800"/>
              <a:buFont typeface="Century Gothic"/>
              <a:buNone/>
            </a:pPr>
            <a:r>
              <a:rPr lang="en-IN" sz="1800">
                <a:solidFill>
                  <a:schemeClr val="lt1"/>
                </a:solidFill>
                <a:latin typeface="Century Gothic"/>
                <a:ea typeface="Century Gothic"/>
                <a:cs typeface="Century Gothic"/>
                <a:sym typeface="Century Gothic"/>
              </a:rPr>
              <a:t>- Most of the participants sometimes abandon(leaving without making payment)</a:t>
            </a:r>
            <a:endParaRPr/>
          </a:p>
          <a:p>
            <a:pPr marL="0" marR="0" lvl="0" indent="0" algn="l" rtl="0">
              <a:spcBef>
                <a:spcPts val="360"/>
              </a:spcBef>
              <a:spcAft>
                <a:spcPts val="0"/>
              </a:spcAft>
              <a:buClr>
                <a:schemeClr val="lt1"/>
              </a:buClr>
              <a:buSzPts val="1800"/>
              <a:buFont typeface="Century Gothic"/>
              <a:buNone/>
            </a:pPr>
            <a:r>
              <a:rPr lang="en-IN" sz="1800">
                <a:solidFill>
                  <a:schemeClr val="lt1"/>
                </a:solidFill>
                <a:latin typeface="Century Gothic"/>
                <a:ea typeface="Century Gothic"/>
                <a:cs typeface="Century Gothic"/>
                <a:sym typeface="Century Gothic"/>
              </a:rPr>
              <a:t>their shopping cart.</a:t>
            </a:r>
            <a:endParaRPr/>
          </a:p>
        </p:txBody>
      </p:sp>
      <p:pic>
        <p:nvPicPr>
          <p:cNvPr id="205" name="Google Shape;205;p33"/>
          <p:cNvPicPr preferRelativeResize="0"/>
          <p:nvPr/>
        </p:nvPicPr>
        <p:blipFill rotWithShape="1">
          <a:blip r:embed="rId3">
            <a:alphaModFix/>
          </a:blip>
          <a:srcRect/>
          <a:stretch/>
        </p:blipFill>
        <p:spPr>
          <a:xfrm>
            <a:off x="4751108" y="1008668"/>
            <a:ext cx="4392891" cy="2770790"/>
          </a:xfrm>
          <a:prstGeom prst="rect">
            <a:avLst/>
          </a:prstGeom>
          <a:noFill/>
          <a:ln>
            <a:noFill/>
          </a:ln>
        </p:spPr>
      </p:pic>
      <p:pic>
        <p:nvPicPr>
          <p:cNvPr id="206" name="Google Shape;206;p33"/>
          <p:cNvPicPr preferRelativeResize="0"/>
          <p:nvPr/>
        </p:nvPicPr>
        <p:blipFill rotWithShape="1">
          <a:blip r:embed="rId4">
            <a:alphaModFix/>
          </a:blip>
          <a:srcRect/>
          <a:stretch/>
        </p:blipFill>
        <p:spPr>
          <a:xfrm>
            <a:off x="0" y="922736"/>
            <a:ext cx="4751109" cy="28567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212" name="Google Shape;212;p34"/>
          <p:cNvSpPr/>
          <p:nvPr/>
        </p:nvSpPr>
        <p:spPr>
          <a:xfrm>
            <a:off x="2324429" y="2087"/>
            <a:ext cx="4495141"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Abandon Reason</a:t>
            </a:r>
            <a:endParaRPr sz="4000" b="1" cap="none">
              <a:solidFill>
                <a:schemeClr val="accent2"/>
              </a:solidFill>
              <a:latin typeface="Century Gothic"/>
              <a:ea typeface="Century Gothic"/>
              <a:cs typeface="Century Gothic"/>
              <a:sym typeface="Century Gothic"/>
            </a:endParaRPr>
          </a:p>
        </p:txBody>
      </p:sp>
      <p:sp>
        <p:nvSpPr>
          <p:cNvPr id="213" name="Google Shape;213;p34"/>
          <p:cNvSpPr/>
          <p:nvPr/>
        </p:nvSpPr>
        <p:spPr>
          <a:xfrm>
            <a:off x="107504" y="692696"/>
            <a:ext cx="8892480" cy="25853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br>
              <a:rPr lang="en-IN" sz="1800" b="1">
                <a:solidFill>
                  <a:schemeClr val="lt1"/>
                </a:solidFill>
                <a:latin typeface="Century Gothic"/>
                <a:ea typeface="Century Gothic"/>
                <a:cs typeface="Century Gothic"/>
                <a:sym typeface="Century Gothic"/>
              </a:rPr>
            </a:br>
            <a:r>
              <a:rPr lang="en-IN" sz="1800">
                <a:solidFill>
                  <a:schemeClr val="lt1"/>
                </a:solidFill>
                <a:latin typeface="Century Gothic"/>
                <a:ea typeface="Century Gothic"/>
                <a:cs typeface="Century Gothic"/>
                <a:sym typeface="Century Gothic"/>
              </a:rPr>
              <a:t>- Most participants get "Better alternative offer" so, they abandon their shopping cart. And the second main reason to abandon is "Promo code not applicable". </a:t>
            </a:r>
            <a:endParaRPr/>
          </a:p>
          <a:p>
            <a:pPr marL="0" marR="0" lvl="0" indent="0" algn="l" rtl="0">
              <a:spcBef>
                <a:spcPts val="0"/>
              </a:spcBef>
              <a:spcAft>
                <a:spcPts val="0"/>
              </a:spcAft>
              <a:buNone/>
            </a:pPr>
            <a:r>
              <a:rPr lang="en-IN" sz="1800">
                <a:solidFill>
                  <a:schemeClr val="lt1"/>
                </a:solidFill>
                <a:latin typeface="Century Gothic"/>
                <a:ea typeface="Century Gothic"/>
                <a:cs typeface="Century Gothic"/>
                <a:sym typeface="Century Gothic"/>
              </a:rPr>
              <a:t>Then comes the reasons "Change in Price", "Lack of trust" and "No preferred mode of payment". Here, we can see that we also have a good number of participants who abandon due to "Lack of trust", hence. there is a need to get the trust from the participants</a:t>
            </a:r>
            <a:br>
              <a:rPr lang="en-IN" sz="1800">
                <a:solidFill>
                  <a:schemeClr val="lt1"/>
                </a:solidFill>
                <a:latin typeface="Century Gothic"/>
                <a:ea typeface="Century Gothic"/>
                <a:cs typeface="Century Gothic"/>
                <a:sym typeface="Century Gothic"/>
              </a:rPr>
            </a:br>
            <a:endParaRPr sz="1800">
              <a:solidFill>
                <a:schemeClr val="lt1"/>
              </a:solidFill>
              <a:latin typeface="Century Gothic"/>
              <a:ea typeface="Century Gothic"/>
              <a:cs typeface="Century Gothic"/>
              <a:sym typeface="Century Gothic"/>
            </a:endParaRPr>
          </a:p>
        </p:txBody>
      </p:sp>
      <p:pic>
        <p:nvPicPr>
          <p:cNvPr id="214" name="Google Shape;214;p34"/>
          <p:cNvPicPr preferRelativeResize="0"/>
          <p:nvPr/>
        </p:nvPicPr>
        <p:blipFill rotWithShape="1">
          <a:blip r:embed="rId3">
            <a:alphaModFix/>
          </a:blip>
          <a:srcRect/>
          <a:stretch/>
        </p:blipFill>
        <p:spPr>
          <a:xfrm>
            <a:off x="-36512" y="2948821"/>
            <a:ext cx="9180512" cy="39365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5"/>
          <p:cNvSpPr/>
          <p:nvPr/>
        </p:nvSpPr>
        <p:spPr>
          <a:xfrm>
            <a:off x="2488737" y="2087"/>
            <a:ext cx="4166525"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Age v/s Gender</a:t>
            </a:r>
            <a:endParaRPr/>
          </a:p>
        </p:txBody>
      </p:sp>
      <p:sp>
        <p:nvSpPr>
          <p:cNvPr id="221" name="Google Shape;221;p35"/>
          <p:cNvSpPr/>
          <p:nvPr/>
        </p:nvSpPr>
        <p:spPr>
          <a:xfrm>
            <a:off x="-929957" y="95250"/>
            <a:ext cx="10972800" cy="58261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b="1">
              <a:solidFill>
                <a:srgbClr val="FEFEFE"/>
              </a:solidFill>
              <a:latin typeface="Century Gothic"/>
              <a:ea typeface="Century Gothic"/>
              <a:cs typeface="Century Gothic"/>
              <a:sym typeface="Century Gothic"/>
            </a:endParaRPr>
          </a:p>
        </p:txBody>
      </p:sp>
      <p:sp>
        <p:nvSpPr>
          <p:cNvPr id="222" name="Google Shape;222;p35"/>
          <p:cNvSpPr/>
          <p:nvPr/>
        </p:nvSpPr>
        <p:spPr>
          <a:xfrm>
            <a:off x="241536" y="1079235"/>
            <a:ext cx="8629814" cy="35877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Century Gothic"/>
              <a:buChar char="•"/>
            </a:pPr>
            <a:r>
              <a:rPr lang="en-IN" sz="2000" dirty="0">
                <a:solidFill>
                  <a:schemeClr val="lt1"/>
                </a:solidFill>
                <a:latin typeface="Century Gothic"/>
                <a:ea typeface="Century Gothic"/>
                <a:cs typeface="Century Gothic"/>
                <a:sym typeface="Century Gothic"/>
              </a:rPr>
              <a:t>Here, in every age group Female customers are more in number</a:t>
            </a:r>
            <a:endParaRPr dirty="0"/>
          </a:p>
        </p:txBody>
      </p:sp>
      <p:pic>
        <p:nvPicPr>
          <p:cNvPr id="3" name="Picture 2">
            <a:extLst>
              <a:ext uri="{FF2B5EF4-FFF2-40B4-BE49-F238E27FC236}">
                <a16:creationId xmlns:a16="http://schemas.microsoft.com/office/drawing/2014/main" id="{8BFB569A-83B2-4C9E-BBFD-E82F974A430B}"/>
              </a:ext>
            </a:extLst>
          </p:cNvPr>
          <p:cNvPicPr>
            <a:picLocks noChangeAspect="1"/>
          </p:cNvPicPr>
          <p:nvPr/>
        </p:nvPicPr>
        <p:blipFill>
          <a:blip r:embed="rId3"/>
          <a:stretch>
            <a:fillRect/>
          </a:stretch>
        </p:blipFill>
        <p:spPr>
          <a:xfrm>
            <a:off x="0" y="1079235"/>
            <a:ext cx="9144000" cy="45120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36"/>
          <p:cNvSpPr/>
          <p:nvPr/>
        </p:nvSpPr>
        <p:spPr>
          <a:xfrm>
            <a:off x="789554" y="2087"/>
            <a:ext cx="7564892"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Relation b/w Gender and City</a:t>
            </a:r>
            <a:endParaRPr/>
          </a:p>
        </p:txBody>
      </p:sp>
      <p:sp>
        <p:nvSpPr>
          <p:cNvPr id="230" name="Google Shape;230;p36"/>
          <p:cNvSpPr/>
          <p:nvPr/>
        </p:nvSpPr>
        <p:spPr>
          <a:xfrm>
            <a:off x="179512" y="980728"/>
            <a:ext cx="8784976"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chemeClr val="lt1"/>
                </a:solidFill>
                <a:latin typeface="Verdana"/>
                <a:ea typeface="Verdana"/>
                <a:cs typeface="Verdana"/>
                <a:sym typeface="Verdana"/>
              </a:rPr>
              <a:t>- In Delhi, Noida, Moradabad and Bulandshahr, we find "Male shoppers" are more in number</a:t>
            </a:r>
            <a:br>
              <a:rPr lang="en-IN" sz="1800">
                <a:solidFill>
                  <a:schemeClr val="lt1"/>
                </a:solidFill>
                <a:latin typeface="Verdana"/>
                <a:ea typeface="Verdana"/>
                <a:cs typeface="Verdana"/>
                <a:sym typeface="Verdana"/>
              </a:rPr>
            </a:br>
            <a:br>
              <a:rPr lang="en-IN" sz="1800">
                <a:solidFill>
                  <a:schemeClr val="lt1"/>
                </a:solidFill>
                <a:latin typeface="Verdana"/>
                <a:ea typeface="Verdana"/>
                <a:cs typeface="Verdana"/>
                <a:sym typeface="Verdana"/>
              </a:rPr>
            </a:br>
            <a:r>
              <a:rPr lang="en-IN" sz="1800">
                <a:solidFill>
                  <a:schemeClr val="lt1"/>
                </a:solidFill>
                <a:latin typeface="Verdana"/>
                <a:ea typeface="Verdana"/>
                <a:cs typeface="Verdana"/>
                <a:sym typeface="Verdana"/>
              </a:rPr>
              <a:t>- Rest, high number of Female shoppers are almost everywhere</a:t>
            </a:r>
            <a:endParaRPr sz="1800">
              <a:solidFill>
                <a:schemeClr val="lt1"/>
              </a:solidFill>
              <a:latin typeface="Verdana"/>
              <a:ea typeface="Verdana"/>
              <a:cs typeface="Verdana"/>
              <a:sym typeface="Verdana"/>
            </a:endParaRPr>
          </a:p>
        </p:txBody>
      </p:sp>
      <p:pic>
        <p:nvPicPr>
          <p:cNvPr id="3" name="Picture 2">
            <a:extLst>
              <a:ext uri="{FF2B5EF4-FFF2-40B4-BE49-F238E27FC236}">
                <a16:creationId xmlns:a16="http://schemas.microsoft.com/office/drawing/2014/main" id="{4306BAA7-CE15-4FCE-B9D2-AFC1A3640CAF}"/>
              </a:ext>
            </a:extLst>
          </p:cNvPr>
          <p:cNvPicPr>
            <a:picLocks noChangeAspect="1"/>
          </p:cNvPicPr>
          <p:nvPr/>
        </p:nvPicPr>
        <p:blipFill>
          <a:blip r:embed="rId3"/>
          <a:stretch>
            <a:fillRect/>
          </a:stretch>
        </p:blipFill>
        <p:spPr>
          <a:xfrm>
            <a:off x="0" y="1154243"/>
            <a:ext cx="9144000" cy="472302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37"/>
          <p:cNvSpPr/>
          <p:nvPr/>
        </p:nvSpPr>
        <p:spPr>
          <a:xfrm>
            <a:off x="809591" y="2087"/>
            <a:ext cx="7524817"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Ratings Columns Visualization</a:t>
            </a:r>
            <a:endParaRPr sz="4000" b="1" cap="none">
              <a:solidFill>
                <a:schemeClr val="accent2"/>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807FE529-3FD2-443B-BBAA-641A2E49CA29}"/>
              </a:ext>
            </a:extLst>
          </p:cNvPr>
          <p:cNvPicPr>
            <a:picLocks noChangeAspect="1"/>
          </p:cNvPicPr>
          <p:nvPr/>
        </p:nvPicPr>
        <p:blipFill>
          <a:blip r:embed="rId3"/>
          <a:stretch>
            <a:fillRect/>
          </a:stretch>
        </p:blipFill>
        <p:spPr>
          <a:xfrm>
            <a:off x="0" y="1079292"/>
            <a:ext cx="9144000" cy="478186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p:nvPr/>
        </p:nvSpPr>
        <p:spPr>
          <a:xfrm>
            <a:off x="-36512" y="620688"/>
            <a:ext cx="9171177" cy="6093976"/>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Customers mostly believe that the content on the website must be easy to read and understand</a:t>
            </a:r>
            <a:endParaRPr/>
          </a:p>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People agree that information on similar product to the one highlighted is important for product comparison</a:t>
            </a:r>
            <a:endParaRPr/>
          </a:p>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70% people believe that Complete information on listed seller and product is important for purchase decision.</a:t>
            </a:r>
            <a:endParaRPr/>
          </a:p>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90% people believe that All relevant information on listed products must be stated clearly</a:t>
            </a:r>
            <a:endParaRPr/>
          </a:p>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For more than 90% of the people believe that the following parameters are important</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Ease of navigation in website</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Loading and processing speed</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User friendly Interface of the website </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Convenient Payment methods</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Trust that the online retail store will fulfill its part of the transaction at the  	    stipulated time</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Empathy (readiness to assist with queries) towards the customers</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Being able to guarantee the privacy of the customer</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Responsiveness, availability of several communication channels (email, online 	    rep, twitter, phone etc.) </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Online shopping gives monetary benefit and discounts</a:t>
            </a:r>
            <a:endParaRPr/>
          </a:p>
          <a:p>
            <a:pPr marL="0" marR="0" lvl="0" indent="0" algn="l" rtl="0">
              <a:spcBef>
                <a:spcPts val="0"/>
              </a:spcBef>
              <a:spcAft>
                <a:spcPts val="0"/>
              </a:spcAft>
              <a:buNone/>
            </a:pPr>
            <a:r>
              <a:rPr lang="en-IN" sz="1500">
                <a:solidFill>
                  <a:schemeClr val="lt1"/>
                </a:solidFill>
                <a:latin typeface="Verdana"/>
                <a:ea typeface="Verdana"/>
                <a:cs typeface="Verdana"/>
                <a:sym typeface="Verdana"/>
              </a:rPr>
              <a:t>	  - Getting value for money spent</a:t>
            </a:r>
            <a:endParaRPr/>
          </a:p>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Around 70% people believe that Enjoyment is derived from shopping online</a:t>
            </a:r>
            <a:endParaRPr/>
          </a:p>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90% people believe that Shopping online is convenient and flexible</a:t>
            </a:r>
            <a:endParaRPr/>
          </a:p>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more than 90% of the people believe that Return and replacement policy of the e-tailer is important for purchase decision</a:t>
            </a:r>
            <a:endParaRPr/>
          </a:p>
          <a:p>
            <a:pPr marL="285750" marR="0" lvl="0" indent="-285750" algn="l" rtl="0">
              <a:spcBef>
                <a:spcPts val="0"/>
              </a:spcBef>
              <a:spcAft>
                <a:spcPts val="0"/>
              </a:spcAft>
              <a:buClr>
                <a:schemeClr val="lt1"/>
              </a:buClr>
              <a:buSzPts val="1500"/>
              <a:buFont typeface="Noto Sans Symbols"/>
              <a:buChar char="❑"/>
            </a:pPr>
            <a:r>
              <a:rPr lang="en-IN" sz="1500">
                <a:solidFill>
                  <a:schemeClr val="lt1"/>
                </a:solidFill>
                <a:latin typeface="Verdana"/>
                <a:ea typeface="Verdana"/>
                <a:cs typeface="Verdana"/>
                <a:sym typeface="Verdana"/>
              </a:rPr>
              <a:t>most of the people believe that Gaining access to loyalty programs is a benefit of shopping online</a:t>
            </a:r>
            <a:endParaRPr/>
          </a:p>
        </p:txBody>
      </p:sp>
      <p:sp>
        <p:nvSpPr>
          <p:cNvPr id="250" name="Google Shape;250;p39"/>
          <p:cNvSpPr/>
          <p:nvPr/>
        </p:nvSpPr>
        <p:spPr>
          <a:xfrm>
            <a:off x="-27176" y="2087"/>
            <a:ext cx="9198352" cy="5232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cap="none">
                <a:solidFill>
                  <a:schemeClr val="accent2"/>
                </a:solidFill>
                <a:latin typeface="Century Gothic"/>
                <a:ea typeface="Century Gothic"/>
                <a:cs typeface="Century Gothic"/>
                <a:sym typeface="Century Gothic"/>
              </a:rPr>
              <a:t>Observations on the basis of Customer's perception: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40"/>
          <p:cNvSpPr/>
          <p:nvPr/>
        </p:nvSpPr>
        <p:spPr>
          <a:xfrm>
            <a:off x="45761" y="2087"/>
            <a:ext cx="9052478"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Observations based on Satisfaction:</a:t>
            </a:r>
            <a:endParaRPr sz="4000" b="1" cap="none">
              <a:solidFill>
                <a:schemeClr val="accent2"/>
              </a:solidFill>
              <a:latin typeface="Century Gothic"/>
              <a:ea typeface="Century Gothic"/>
              <a:cs typeface="Century Gothic"/>
              <a:sym typeface="Century Gothic"/>
            </a:endParaRPr>
          </a:p>
        </p:txBody>
      </p:sp>
      <p:sp>
        <p:nvSpPr>
          <p:cNvPr id="257" name="Google Shape;257;p40"/>
          <p:cNvSpPr txBox="1"/>
          <p:nvPr/>
        </p:nvSpPr>
        <p:spPr>
          <a:xfrm>
            <a:off x="0" y="1455162"/>
            <a:ext cx="9134665" cy="4278094"/>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285750" marR="0" lvl="0" indent="-285750" algn="l" rtl="0">
              <a:spcBef>
                <a:spcPts val="0"/>
              </a:spcBef>
              <a:spcAft>
                <a:spcPts val="0"/>
              </a:spcAft>
              <a:buClr>
                <a:schemeClr val="lt1"/>
              </a:buClr>
              <a:buSzPts val="1600"/>
              <a:buFont typeface="Noto Sans Symbols"/>
              <a:buChar char="❑"/>
            </a:pPr>
            <a:r>
              <a:rPr lang="en-IN" sz="1600">
                <a:solidFill>
                  <a:schemeClr val="lt1"/>
                </a:solidFill>
                <a:latin typeface="Verdana"/>
                <a:ea typeface="Verdana"/>
                <a:cs typeface="Verdana"/>
                <a:sym typeface="Verdana"/>
              </a:rPr>
              <a:t>Around 20% people don't that Displaying quality Information on the website improves satisfaction of customers. The other 80% agree that it os important.</a:t>
            </a:r>
            <a:endParaRPr/>
          </a:p>
          <a:p>
            <a:pPr marL="285750" marR="0" lvl="0" indent="-285750" algn="l" rtl="0">
              <a:spcBef>
                <a:spcPts val="0"/>
              </a:spcBef>
              <a:spcAft>
                <a:spcPts val="0"/>
              </a:spcAft>
              <a:buClr>
                <a:schemeClr val="lt1"/>
              </a:buClr>
              <a:buSzPts val="1600"/>
              <a:buFont typeface="Noto Sans Symbols"/>
              <a:buChar char="❑"/>
            </a:pPr>
            <a:r>
              <a:rPr lang="en-IN" sz="1600">
                <a:solidFill>
                  <a:schemeClr val="lt1"/>
                </a:solidFill>
                <a:latin typeface="Verdana"/>
                <a:ea typeface="Verdana"/>
                <a:cs typeface="Verdana"/>
                <a:sym typeface="Verdana"/>
              </a:rPr>
              <a:t>customers are in favour of "Strongly Agreement or Agree" :</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User derive satisfaction while shopping on a good quality website or application</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Net Benefit derived from shopping online can lead to users satisfaction </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User satisfaction cannot exist without trust</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Offering a wide variety of listed product in several category</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Provision of complete and relevant product information</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Monetary savings</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The Convenience of patronizing the online retailer</a:t>
            </a:r>
            <a:endParaRPr/>
          </a:p>
          <a:p>
            <a:pPr marL="285750" marR="0" lvl="0" indent="-285750" algn="l" rtl="0">
              <a:spcBef>
                <a:spcPts val="0"/>
              </a:spcBef>
              <a:spcAft>
                <a:spcPts val="0"/>
              </a:spcAft>
              <a:buClr>
                <a:schemeClr val="lt1"/>
              </a:buClr>
              <a:buSzPts val="1600"/>
              <a:buFont typeface="Noto Sans Symbols"/>
              <a:buChar char="❑"/>
            </a:pPr>
            <a:r>
              <a:rPr lang="en-IN" sz="1600">
                <a:solidFill>
                  <a:schemeClr val="lt1"/>
                </a:solidFill>
                <a:latin typeface="Verdana"/>
                <a:ea typeface="Verdana"/>
                <a:cs typeface="Verdana"/>
                <a:sym typeface="Verdana"/>
              </a:rPr>
              <a:t>People strongly believe that shopping on the website gives you the sense of adventure, but we do have 10-30% who disagree</a:t>
            </a:r>
            <a:endParaRPr/>
          </a:p>
          <a:p>
            <a:pPr marL="285750" marR="0" lvl="0" indent="-285750" algn="l" rtl="0">
              <a:spcBef>
                <a:spcPts val="0"/>
              </a:spcBef>
              <a:spcAft>
                <a:spcPts val="0"/>
              </a:spcAft>
              <a:buClr>
                <a:schemeClr val="lt1"/>
              </a:buClr>
              <a:buSzPts val="1600"/>
              <a:buFont typeface="Noto Sans Symbols"/>
              <a:buChar char="❑"/>
            </a:pPr>
            <a:r>
              <a:rPr lang="en-IN" sz="1600">
                <a:solidFill>
                  <a:schemeClr val="lt1"/>
                </a:solidFill>
                <a:latin typeface="Verdana"/>
                <a:ea typeface="Verdana"/>
                <a:cs typeface="Verdana"/>
                <a:sym typeface="Verdana"/>
              </a:rPr>
              <a:t>Around 60-80 % people believe that:</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Shopping on your preferred e-tailer enhances your social status</a:t>
            </a:r>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You feel gratification shopping on your favorite e-tailer</a:t>
            </a:r>
            <a:endParaRPr sz="1600">
              <a:solidFill>
                <a:schemeClr val="lt1"/>
              </a:solidFill>
              <a:latin typeface="Verdana"/>
              <a:ea typeface="Verdana"/>
              <a:cs typeface="Verdana"/>
              <a:sym typeface="Verdana"/>
            </a:endParaRPr>
          </a:p>
          <a:p>
            <a:pPr marL="0" marR="0" lvl="0" indent="0" algn="l" rtl="0">
              <a:spcBef>
                <a:spcPts val="0"/>
              </a:spcBef>
              <a:spcAft>
                <a:spcPts val="0"/>
              </a:spcAft>
              <a:buNone/>
            </a:pPr>
            <a:r>
              <a:rPr lang="en-IN" sz="1600">
                <a:solidFill>
                  <a:schemeClr val="lt1"/>
                </a:solidFill>
                <a:latin typeface="Verdana"/>
                <a:ea typeface="Verdana"/>
                <a:cs typeface="Verdana"/>
                <a:sym typeface="Verdana"/>
              </a:rPr>
              <a:t>  - Shopping on the website helps you fulfill certain roles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263" name="Google Shape;263;p41"/>
          <p:cNvSpPr/>
          <p:nvPr/>
        </p:nvSpPr>
        <p:spPr>
          <a:xfrm>
            <a:off x="1800247" y="2087"/>
            <a:ext cx="5543505"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Ecommerce Columns</a:t>
            </a:r>
            <a:endParaRPr sz="4000" b="1" cap="none">
              <a:solidFill>
                <a:schemeClr val="accent2"/>
              </a:solidFill>
              <a:latin typeface="Century Gothic"/>
              <a:ea typeface="Century Gothic"/>
              <a:cs typeface="Century Gothic"/>
              <a:sym typeface="Century Gothic"/>
            </a:endParaRPr>
          </a:p>
        </p:txBody>
      </p:sp>
      <p:pic>
        <p:nvPicPr>
          <p:cNvPr id="264" name="Google Shape;264;p41" descr="Screen Clipping"/>
          <p:cNvPicPr preferRelativeResize="0"/>
          <p:nvPr/>
        </p:nvPicPr>
        <p:blipFill rotWithShape="1">
          <a:blip r:embed="rId3">
            <a:alphaModFix/>
          </a:blip>
          <a:srcRect/>
          <a:stretch/>
        </p:blipFill>
        <p:spPr>
          <a:xfrm>
            <a:off x="1215732" y="1806803"/>
            <a:ext cx="6712536" cy="3244392"/>
          </a:xfrm>
          <a:prstGeom prst="rect">
            <a:avLst/>
          </a:prstGeom>
          <a:noFill/>
          <a:ln>
            <a:noFill/>
          </a:ln>
        </p:spPr>
      </p:pic>
      <p:sp>
        <p:nvSpPr>
          <p:cNvPr id="265" name="Google Shape;265;p41"/>
          <p:cNvSpPr/>
          <p:nvPr/>
        </p:nvSpPr>
        <p:spPr>
          <a:xfrm>
            <a:off x="2250019" y="908720"/>
            <a:ext cx="464396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a:solidFill>
                  <a:schemeClr val="lt1"/>
                </a:solidFill>
                <a:latin typeface="Verdana"/>
                <a:ea typeface="Verdana"/>
                <a:cs typeface="Verdana"/>
                <a:sym typeface="Verdana"/>
              </a:rPr>
              <a:t>Let’s visualize and understand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271" name="Google Shape;271;p42"/>
          <p:cNvSpPr/>
          <p:nvPr/>
        </p:nvSpPr>
        <p:spPr>
          <a:xfrm>
            <a:off x="2673883" y="2087"/>
            <a:ext cx="3796232"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Shopped From</a:t>
            </a:r>
            <a:endParaRPr/>
          </a:p>
        </p:txBody>
      </p:sp>
      <p:sp>
        <p:nvSpPr>
          <p:cNvPr id="272" name="Google Shape;272;p42"/>
          <p:cNvSpPr/>
          <p:nvPr/>
        </p:nvSpPr>
        <p:spPr>
          <a:xfrm>
            <a:off x="34346" y="3599201"/>
            <a:ext cx="3561900" cy="23082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1800"/>
              <a:buFont typeface="Noto Sans Symbols"/>
              <a:buChar char="❑"/>
            </a:pPr>
            <a:r>
              <a:rPr lang="en-IN" sz="1800" b="1" cap="none">
                <a:solidFill>
                  <a:schemeClr val="lt1"/>
                </a:solidFill>
                <a:latin typeface="Verdana"/>
                <a:ea typeface="Verdana"/>
                <a:cs typeface="Verdana"/>
                <a:sym typeface="Verdana"/>
              </a:rPr>
              <a:t>Most Participants have shopped from these 5 companies :</a:t>
            </a:r>
            <a:endParaRPr/>
          </a:p>
          <a:p>
            <a:pPr marL="342900" marR="0" lvl="0" indent="-342900" algn="l" rtl="0">
              <a:spcBef>
                <a:spcPts val="0"/>
              </a:spcBef>
              <a:spcAft>
                <a:spcPts val="0"/>
              </a:spcAft>
              <a:buClr>
                <a:schemeClr val="lt1"/>
              </a:buClr>
              <a:buSzPts val="1800"/>
              <a:buFont typeface="Noto Sans Symbols"/>
              <a:buChar char="❑"/>
            </a:pPr>
            <a:r>
              <a:rPr lang="en-IN" sz="1800" b="1" cap="none">
                <a:solidFill>
                  <a:schemeClr val="lt1"/>
                </a:solidFill>
                <a:latin typeface="Verdana"/>
                <a:ea typeface="Verdana"/>
                <a:cs typeface="Verdana"/>
                <a:sym typeface="Verdana"/>
              </a:rPr>
              <a:t>Amazon.in, Flipkart.com, Paytm.com, Myntra.com, Snapdeal.com</a:t>
            </a:r>
            <a:endParaRPr/>
          </a:p>
        </p:txBody>
      </p:sp>
      <p:pic>
        <p:nvPicPr>
          <p:cNvPr id="273" name="Google Shape;273;p42"/>
          <p:cNvPicPr preferRelativeResize="0"/>
          <p:nvPr/>
        </p:nvPicPr>
        <p:blipFill rotWithShape="1">
          <a:blip r:embed="rId3">
            <a:alphaModFix/>
          </a:blip>
          <a:srcRect/>
          <a:stretch/>
        </p:blipFill>
        <p:spPr>
          <a:xfrm>
            <a:off x="3596352" y="1143306"/>
            <a:ext cx="5567682" cy="52780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p:nvPr/>
        </p:nvSpPr>
        <p:spPr>
          <a:xfrm>
            <a:off x="2651442" y="404664"/>
            <a:ext cx="3841116"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5400" b="1" cap="none">
                <a:solidFill>
                  <a:srgbClr val="FF598E"/>
                </a:solidFill>
                <a:latin typeface="Century Gothic"/>
                <a:ea typeface="Century Gothic"/>
                <a:cs typeface="Century Gothic"/>
                <a:sym typeface="Century Gothic"/>
              </a:rPr>
              <a:t>DEFINITION</a:t>
            </a:r>
            <a:endParaRPr/>
          </a:p>
        </p:txBody>
      </p:sp>
      <p:sp>
        <p:nvSpPr>
          <p:cNvPr id="75" name="Google Shape;75;p15"/>
          <p:cNvSpPr txBox="1"/>
          <p:nvPr/>
        </p:nvSpPr>
        <p:spPr>
          <a:xfrm>
            <a:off x="539552" y="1966188"/>
            <a:ext cx="8064896" cy="3046988"/>
          </a:xfrm>
          <a:prstGeom prst="rect">
            <a:avLst/>
          </a:prstGeom>
          <a:gradFill>
            <a:gsLst>
              <a:gs pos="0">
                <a:srgbClr val="FF93B9"/>
              </a:gs>
              <a:gs pos="46000">
                <a:srgbClr val="FF4794"/>
              </a:gs>
              <a:gs pos="100000">
                <a:srgbClr val="CF0056"/>
              </a:gs>
            </a:gsLst>
            <a:path path="circle">
              <a:fillToRect l="50000" t="50000" r="50000" b="50000"/>
            </a:path>
            <a:tileRect/>
          </a:gradFill>
          <a:ln w="9525" cap="flat" cmpd="sng">
            <a:solidFill>
              <a:srgbClr val="FF2488"/>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Verdana"/>
                <a:ea typeface="Verdana"/>
                <a:cs typeface="Verdana"/>
                <a:sym typeface="Verdana"/>
              </a:rPr>
              <a:t>Customer retention is a business’s ability to keep existing customers and continue to generate revenue from them. Companies use different tactics to convert first-time buyers into repeat shoppers. In other words, customer retention allows a business to increase the profitability of an existing customer and maximize their lifetime value (LTV).</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279" name="Google Shape;279;p43"/>
          <p:cNvSpPr/>
          <p:nvPr/>
        </p:nvSpPr>
        <p:spPr>
          <a:xfrm>
            <a:off x="1909251" y="2087"/>
            <a:ext cx="5325497"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EasyWebApplication</a:t>
            </a:r>
            <a:endParaRPr sz="4000" b="1" cap="none">
              <a:solidFill>
                <a:schemeClr val="accent2"/>
              </a:solidFill>
              <a:latin typeface="Century Gothic"/>
              <a:ea typeface="Century Gothic"/>
              <a:cs typeface="Century Gothic"/>
              <a:sym typeface="Century Gothic"/>
            </a:endParaRPr>
          </a:p>
        </p:txBody>
      </p:sp>
      <p:sp>
        <p:nvSpPr>
          <p:cNvPr id="280" name="Google Shape;280;p43"/>
          <p:cNvSpPr/>
          <p:nvPr/>
        </p:nvSpPr>
        <p:spPr>
          <a:xfrm>
            <a:off x="96024" y="3573351"/>
            <a:ext cx="3395700" cy="2539200"/>
          </a:xfrm>
          <a:prstGeom prst="rect">
            <a:avLst/>
          </a:prstGeom>
          <a:noFill/>
          <a:ln>
            <a:noFill/>
          </a:ln>
        </p:spPr>
        <p:txBody>
          <a:bodyPr spcFirstLastPara="1" wrap="square" lIns="91425" tIns="45700" rIns="91425" bIns="45700" anchor="t" anchorCtr="0">
            <a:noAutofit/>
          </a:bodyPr>
          <a:lstStyle/>
          <a:p>
            <a:pPr marL="342900" marR="0" lvl="0" indent="-323850" algn="l" rtl="0">
              <a:spcBef>
                <a:spcPts val="0"/>
              </a:spcBef>
              <a:spcAft>
                <a:spcPts val="0"/>
              </a:spcAft>
              <a:buClr>
                <a:schemeClr val="lt1"/>
              </a:buClr>
              <a:buSzPts val="1700"/>
              <a:buFont typeface="Noto Sans Symbols"/>
              <a:buChar char="❑"/>
            </a:pPr>
            <a:r>
              <a:rPr lang="en-IN" sz="1700" b="1" cap="none">
                <a:solidFill>
                  <a:schemeClr val="lt1"/>
                </a:solidFill>
                <a:latin typeface="Verdana"/>
                <a:ea typeface="Verdana"/>
                <a:cs typeface="Verdana"/>
                <a:sym typeface="Verdana"/>
              </a:rPr>
              <a:t>"Amazon.in, Flipkart.com, Paytm.com, Myntra.com, Snapdeal.com Also, Amazon.com and Flipkart.com" have the website or application which are Easy to use </a:t>
            </a:r>
            <a:endParaRPr sz="1100"/>
          </a:p>
        </p:txBody>
      </p:sp>
      <p:pic>
        <p:nvPicPr>
          <p:cNvPr id="281" name="Google Shape;281;p43"/>
          <p:cNvPicPr preferRelativeResize="0"/>
          <p:nvPr/>
        </p:nvPicPr>
        <p:blipFill rotWithShape="1">
          <a:blip r:embed="rId3">
            <a:alphaModFix/>
          </a:blip>
          <a:srcRect/>
          <a:stretch/>
        </p:blipFill>
        <p:spPr>
          <a:xfrm>
            <a:off x="3491880" y="1199825"/>
            <a:ext cx="5634759" cy="541481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287" name="Google Shape;287;p44"/>
          <p:cNvSpPr/>
          <p:nvPr/>
        </p:nvSpPr>
        <p:spPr>
          <a:xfrm>
            <a:off x="240525" y="2087"/>
            <a:ext cx="8662949"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Visually Apealing WebApplication</a:t>
            </a:r>
            <a:endParaRPr sz="4000" b="1" cap="none">
              <a:solidFill>
                <a:schemeClr val="accent2"/>
              </a:solidFill>
              <a:latin typeface="Century Gothic"/>
              <a:ea typeface="Century Gothic"/>
              <a:cs typeface="Century Gothic"/>
              <a:sym typeface="Century Gothic"/>
            </a:endParaRPr>
          </a:p>
        </p:txBody>
      </p:sp>
      <p:sp>
        <p:nvSpPr>
          <p:cNvPr id="288" name="Google Shape;288;p44"/>
          <p:cNvSpPr/>
          <p:nvPr/>
        </p:nvSpPr>
        <p:spPr>
          <a:xfrm>
            <a:off x="129149" y="3582725"/>
            <a:ext cx="3380100" cy="1631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"Amazon.com and Flipkart.com"  has a good "Visual appeal web-page layout' as per the survey</a:t>
            </a:r>
            <a:endParaRPr/>
          </a:p>
        </p:txBody>
      </p:sp>
      <p:pic>
        <p:nvPicPr>
          <p:cNvPr id="289" name="Google Shape;289;p44"/>
          <p:cNvPicPr preferRelativeResize="0"/>
          <p:nvPr/>
        </p:nvPicPr>
        <p:blipFill rotWithShape="1">
          <a:blip r:embed="rId3">
            <a:alphaModFix/>
          </a:blip>
          <a:srcRect/>
          <a:stretch/>
        </p:blipFill>
        <p:spPr>
          <a:xfrm>
            <a:off x="3509241" y="1203252"/>
            <a:ext cx="5634759" cy="521796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295" name="Google Shape;295;p45"/>
          <p:cNvSpPr/>
          <p:nvPr/>
        </p:nvSpPr>
        <p:spPr>
          <a:xfrm>
            <a:off x="2571292" y="2087"/>
            <a:ext cx="4001415"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Product Variety</a:t>
            </a:r>
            <a:endParaRPr/>
          </a:p>
        </p:txBody>
      </p:sp>
      <p:sp>
        <p:nvSpPr>
          <p:cNvPr id="296" name="Google Shape;296;p45"/>
          <p:cNvSpPr/>
          <p:nvPr/>
        </p:nvSpPr>
        <p:spPr>
          <a:xfrm>
            <a:off x="103688" y="3582750"/>
            <a:ext cx="3600300" cy="1631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Wide variety of product on offer are mostly obtained in "Amazon.com and Flipkart.com"</a:t>
            </a:r>
            <a:endParaRPr/>
          </a:p>
        </p:txBody>
      </p:sp>
      <p:pic>
        <p:nvPicPr>
          <p:cNvPr id="297" name="Google Shape;297;p45"/>
          <p:cNvPicPr preferRelativeResize="0"/>
          <p:nvPr/>
        </p:nvPicPr>
        <p:blipFill rotWithShape="1">
          <a:blip r:embed="rId3">
            <a:alphaModFix/>
          </a:blip>
          <a:srcRect/>
          <a:stretch/>
        </p:blipFill>
        <p:spPr>
          <a:xfrm>
            <a:off x="3704098" y="1254807"/>
            <a:ext cx="5449455" cy="516659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6"/>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03" name="Google Shape;303;p46"/>
          <p:cNvSpPr/>
          <p:nvPr/>
        </p:nvSpPr>
        <p:spPr>
          <a:xfrm>
            <a:off x="727838" y="2087"/>
            <a:ext cx="7688323"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Complete Product Information</a:t>
            </a:r>
            <a:endParaRPr/>
          </a:p>
        </p:txBody>
      </p:sp>
      <p:sp>
        <p:nvSpPr>
          <p:cNvPr id="304" name="Google Shape;304;p46"/>
          <p:cNvSpPr/>
          <p:nvPr/>
        </p:nvSpPr>
        <p:spPr>
          <a:xfrm>
            <a:off x="129149" y="3566175"/>
            <a:ext cx="3292500" cy="22467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Complete, relevant description information of products: Highest count again goes to "Amazon.com and Flipkart.com"</a:t>
            </a:r>
            <a:endParaRPr/>
          </a:p>
        </p:txBody>
      </p:sp>
      <p:pic>
        <p:nvPicPr>
          <p:cNvPr id="305" name="Google Shape;305;p46"/>
          <p:cNvPicPr preferRelativeResize="0"/>
          <p:nvPr/>
        </p:nvPicPr>
        <p:blipFill rotWithShape="1">
          <a:blip r:embed="rId3">
            <a:alphaModFix/>
          </a:blip>
          <a:srcRect/>
          <a:stretch/>
        </p:blipFill>
        <p:spPr>
          <a:xfrm>
            <a:off x="3421639" y="1202146"/>
            <a:ext cx="5758873" cy="52520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11" name="Google Shape;311;p47"/>
          <p:cNvSpPr/>
          <p:nvPr/>
        </p:nvSpPr>
        <p:spPr>
          <a:xfrm>
            <a:off x="1846732" y="2087"/>
            <a:ext cx="5450531"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Fast Web Application</a:t>
            </a:r>
            <a:endParaRPr/>
          </a:p>
        </p:txBody>
      </p:sp>
      <p:sp>
        <p:nvSpPr>
          <p:cNvPr id="312" name="Google Shape;312;p47"/>
          <p:cNvSpPr/>
          <p:nvPr/>
        </p:nvSpPr>
        <p:spPr>
          <a:xfrm>
            <a:off x="162274" y="3549600"/>
            <a:ext cx="3329700" cy="1938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Fast loading website speed /of website and application : "Amazon.com" stands at the highest count</a:t>
            </a:r>
            <a:endParaRPr/>
          </a:p>
        </p:txBody>
      </p:sp>
      <p:pic>
        <p:nvPicPr>
          <p:cNvPr id="313" name="Google Shape;313;p47"/>
          <p:cNvPicPr preferRelativeResize="0"/>
          <p:nvPr/>
        </p:nvPicPr>
        <p:blipFill rotWithShape="1">
          <a:blip r:embed="rId3">
            <a:alphaModFix/>
          </a:blip>
          <a:srcRect/>
          <a:stretch/>
        </p:blipFill>
        <p:spPr>
          <a:xfrm>
            <a:off x="3491880" y="1160900"/>
            <a:ext cx="5634759" cy="529243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19" name="Google Shape;319;p48"/>
          <p:cNvSpPr/>
          <p:nvPr/>
        </p:nvSpPr>
        <p:spPr>
          <a:xfrm>
            <a:off x="1328160" y="2087"/>
            <a:ext cx="6487673"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Reliable Web Application</a:t>
            </a:r>
            <a:endParaRPr/>
          </a:p>
        </p:txBody>
      </p:sp>
      <p:sp>
        <p:nvSpPr>
          <p:cNvPr id="320" name="Google Shape;320;p48"/>
          <p:cNvSpPr/>
          <p:nvPr/>
        </p:nvSpPr>
        <p:spPr>
          <a:xfrm>
            <a:off x="145713" y="3591014"/>
            <a:ext cx="3600300" cy="2862300"/>
          </a:xfrm>
          <a:prstGeom prst="rect">
            <a:avLst/>
          </a:prstGeom>
          <a:noFill/>
          <a:ln>
            <a:noFill/>
          </a:ln>
        </p:spPr>
        <p:txBody>
          <a:bodyPr spcFirstLastPara="1" wrap="square" lIns="91425" tIns="45700" rIns="91425" bIns="45700" anchor="t" anchorCtr="0">
            <a:noAutofit/>
          </a:bodyPr>
          <a:lstStyle/>
          <a:p>
            <a:pPr marL="342900" marR="0" lvl="0" indent="-330200" algn="l" rtl="0">
              <a:spcBef>
                <a:spcPts val="0"/>
              </a:spcBef>
              <a:spcAft>
                <a:spcPts val="0"/>
              </a:spcAft>
              <a:buClr>
                <a:schemeClr val="lt1"/>
              </a:buClr>
              <a:buSzPts val="1800"/>
              <a:buFont typeface="Noto Sans Symbols"/>
              <a:buChar char="❑"/>
            </a:pPr>
            <a:r>
              <a:rPr lang="en-IN" sz="1800" b="1" cap="none">
                <a:solidFill>
                  <a:schemeClr val="lt1"/>
                </a:solidFill>
                <a:latin typeface="Verdana"/>
                <a:ea typeface="Verdana"/>
                <a:cs typeface="Verdana"/>
                <a:sym typeface="Verdana"/>
              </a:rPr>
              <a:t>Reliability of the website or application:  </a:t>
            </a:r>
            <a:endParaRPr sz="1200"/>
          </a:p>
          <a:p>
            <a:pPr marL="342900" marR="0" lvl="0" indent="-215900" algn="l" rtl="0">
              <a:spcBef>
                <a:spcPts val="0"/>
              </a:spcBef>
              <a:spcAft>
                <a:spcPts val="0"/>
              </a:spcAft>
              <a:buClr>
                <a:schemeClr val="lt1"/>
              </a:buClr>
              <a:buSzPts val="2000"/>
              <a:buFont typeface="Noto Sans Symbols"/>
              <a:buNone/>
            </a:pPr>
            <a:endParaRPr sz="1800" b="1" cap="none">
              <a:solidFill>
                <a:schemeClr val="lt1"/>
              </a:solidFill>
              <a:latin typeface="Verdana"/>
              <a:ea typeface="Verdana"/>
              <a:cs typeface="Verdana"/>
              <a:sym typeface="Verdana"/>
            </a:endParaRPr>
          </a:p>
          <a:p>
            <a:pPr marL="342900" marR="0" lvl="0" indent="-330200" algn="l" rtl="0">
              <a:spcBef>
                <a:spcPts val="0"/>
              </a:spcBef>
              <a:spcAft>
                <a:spcPts val="0"/>
              </a:spcAft>
              <a:buClr>
                <a:schemeClr val="lt1"/>
              </a:buClr>
              <a:buSzPts val="1800"/>
              <a:buFont typeface="Noto Sans Symbols"/>
              <a:buChar char="❑"/>
            </a:pPr>
            <a:r>
              <a:rPr lang="en-IN" sz="1800" b="1" cap="none">
                <a:solidFill>
                  <a:schemeClr val="lt1"/>
                </a:solidFill>
                <a:latin typeface="Verdana"/>
                <a:ea typeface="Verdana"/>
                <a:cs typeface="Verdana"/>
                <a:sym typeface="Verdana"/>
              </a:rPr>
              <a:t>"Amazon.com"  is at highest next "Amazon.com and Flipkart.com " once again</a:t>
            </a:r>
            <a:endParaRPr sz="1200"/>
          </a:p>
        </p:txBody>
      </p:sp>
      <p:pic>
        <p:nvPicPr>
          <p:cNvPr id="321" name="Google Shape;321;p48"/>
          <p:cNvPicPr preferRelativeResize="0"/>
          <p:nvPr/>
        </p:nvPicPr>
        <p:blipFill rotWithShape="1">
          <a:blip r:embed="rId3">
            <a:alphaModFix/>
          </a:blip>
          <a:srcRect/>
          <a:stretch/>
        </p:blipFill>
        <p:spPr>
          <a:xfrm>
            <a:off x="3659049" y="1132613"/>
            <a:ext cx="5449455" cy="532072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27" name="Google Shape;327;p49"/>
          <p:cNvSpPr/>
          <p:nvPr/>
        </p:nvSpPr>
        <p:spPr>
          <a:xfrm>
            <a:off x="835237" y="2087"/>
            <a:ext cx="7473521"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Payment Options Availability</a:t>
            </a:r>
            <a:endParaRPr/>
          </a:p>
        </p:txBody>
      </p:sp>
      <p:sp>
        <p:nvSpPr>
          <p:cNvPr id="328" name="Google Shape;328;p49"/>
          <p:cNvSpPr/>
          <p:nvPr/>
        </p:nvSpPr>
        <p:spPr>
          <a:xfrm>
            <a:off x="35488" y="3559075"/>
            <a:ext cx="3600300" cy="2862300"/>
          </a:xfrm>
          <a:prstGeom prst="rect">
            <a:avLst/>
          </a:prstGeom>
          <a:noFill/>
          <a:ln>
            <a:noFill/>
          </a:ln>
        </p:spPr>
        <p:txBody>
          <a:bodyPr spcFirstLastPara="1" wrap="square" lIns="91425" tIns="45700" rIns="91425" bIns="45700" anchor="t" anchorCtr="0">
            <a:noAutofit/>
          </a:bodyPr>
          <a:lstStyle/>
          <a:p>
            <a:pPr marL="342900" marR="0" lvl="0" indent="-336550" algn="l" rtl="0">
              <a:spcBef>
                <a:spcPts val="0"/>
              </a:spcBef>
              <a:spcAft>
                <a:spcPts val="0"/>
              </a:spcAft>
              <a:buClr>
                <a:schemeClr val="lt1"/>
              </a:buClr>
              <a:buSzPts val="1900"/>
              <a:buFont typeface="Noto Sans Symbols"/>
              <a:buChar char="❑"/>
            </a:pPr>
            <a:r>
              <a:rPr lang="en-IN" sz="1900" b="1" cap="none">
                <a:solidFill>
                  <a:schemeClr val="lt1"/>
                </a:solidFill>
                <a:latin typeface="Verdana"/>
                <a:ea typeface="Verdana"/>
                <a:cs typeface="Verdana"/>
                <a:sym typeface="Verdana"/>
              </a:rPr>
              <a:t>Availability of several payment options: Here, Amazon and Flipkart, both are the favourites. Although a lot of people also tend to go towards Myntra</a:t>
            </a:r>
            <a:endParaRPr sz="1900" b="1" cap="none">
              <a:solidFill>
                <a:schemeClr val="lt1"/>
              </a:solidFill>
              <a:latin typeface="Verdana"/>
              <a:ea typeface="Verdana"/>
              <a:cs typeface="Verdana"/>
              <a:sym typeface="Verdana"/>
            </a:endParaRPr>
          </a:p>
        </p:txBody>
      </p:sp>
      <p:pic>
        <p:nvPicPr>
          <p:cNvPr id="329" name="Google Shape;329;p49"/>
          <p:cNvPicPr preferRelativeResize="0"/>
          <p:nvPr/>
        </p:nvPicPr>
        <p:blipFill rotWithShape="1">
          <a:blip r:embed="rId3">
            <a:alphaModFix/>
          </a:blip>
          <a:srcRect/>
          <a:stretch/>
        </p:blipFill>
        <p:spPr>
          <a:xfrm>
            <a:off x="3635896" y="1146857"/>
            <a:ext cx="5449455" cy="527454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35" name="Google Shape;335;p50"/>
          <p:cNvSpPr/>
          <p:nvPr/>
        </p:nvSpPr>
        <p:spPr>
          <a:xfrm>
            <a:off x="1729713" y="2087"/>
            <a:ext cx="5684569"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Speedy order delivery</a:t>
            </a:r>
            <a:endParaRPr/>
          </a:p>
        </p:txBody>
      </p:sp>
      <p:sp>
        <p:nvSpPr>
          <p:cNvPr id="336" name="Google Shape;336;p50"/>
          <p:cNvSpPr/>
          <p:nvPr/>
        </p:nvSpPr>
        <p:spPr>
          <a:xfrm>
            <a:off x="129149" y="3549600"/>
            <a:ext cx="3312000" cy="1938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Speedy order delivery: Amazon seems to take the lead in this category too, followed by Flipkart.</a:t>
            </a:r>
            <a:endParaRPr/>
          </a:p>
        </p:txBody>
      </p:sp>
      <p:pic>
        <p:nvPicPr>
          <p:cNvPr id="337" name="Google Shape;337;p50"/>
          <p:cNvPicPr preferRelativeResize="0"/>
          <p:nvPr/>
        </p:nvPicPr>
        <p:blipFill rotWithShape="1">
          <a:blip r:embed="rId3">
            <a:alphaModFix/>
          </a:blip>
          <a:srcRect/>
          <a:stretch/>
        </p:blipFill>
        <p:spPr>
          <a:xfrm>
            <a:off x="3441001" y="1100448"/>
            <a:ext cx="5634759" cy="5340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1"/>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43" name="Google Shape;343;p51"/>
          <p:cNvSpPr/>
          <p:nvPr/>
        </p:nvSpPr>
        <p:spPr>
          <a:xfrm>
            <a:off x="367962" y="2087"/>
            <a:ext cx="8408071"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Privacy of customers’ information</a:t>
            </a:r>
            <a:endParaRPr/>
          </a:p>
        </p:txBody>
      </p:sp>
      <p:sp>
        <p:nvSpPr>
          <p:cNvPr id="344" name="Google Shape;344;p51"/>
          <p:cNvSpPr/>
          <p:nvPr/>
        </p:nvSpPr>
        <p:spPr>
          <a:xfrm>
            <a:off x="79449" y="3582725"/>
            <a:ext cx="3316500" cy="2246700"/>
          </a:xfrm>
          <a:prstGeom prst="rect">
            <a:avLst/>
          </a:prstGeom>
          <a:noFill/>
          <a:ln>
            <a:noFill/>
          </a:ln>
        </p:spPr>
        <p:txBody>
          <a:bodyPr spcFirstLastPara="1" wrap="square" lIns="91425" tIns="45700" rIns="91425" bIns="45700" anchor="t" anchorCtr="0">
            <a:noAutofit/>
          </a:bodyPr>
          <a:lstStyle/>
          <a:p>
            <a:pPr marL="342900" marR="0" lvl="0" indent="-336550" algn="l" rtl="0">
              <a:spcBef>
                <a:spcPts val="0"/>
              </a:spcBef>
              <a:spcAft>
                <a:spcPts val="0"/>
              </a:spcAft>
              <a:buClr>
                <a:schemeClr val="lt1"/>
              </a:buClr>
              <a:buSzPts val="1900"/>
              <a:buFont typeface="Noto Sans Symbols"/>
              <a:buChar char="❑"/>
            </a:pPr>
            <a:r>
              <a:rPr lang="en-IN" sz="1900" b="1" cap="none">
                <a:solidFill>
                  <a:schemeClr val="lt1"/>
                </a:solidFill>
                <a:latin typeface="Verdana"/>
                <a:ea typeface="Verdana"/>
                <a:cs typeface="Verdana"/>
                <a:sym typeface="Verdana"/>
              </a:rPr>
              <a:t>Privacy of customers’ information: Amazon has a good reputation for maintaining privacy, followed by Flipkart</a:t>
            </a:r>
            <a:endParaRPr sz="1900" b="1" cap="none">
              <a:solidFill>
                <a:schemeClr val="lt1"/>
              </a:solidFill>
              <a:latin typeface="Verdana"/>
              <a:ea typeface="Verdana"/>
              <a:cs typeface="Verdana"/>
              <a:sym typeface="Verdana"/>
            </a:endParaRPr>
          </a:p>
        </p:txBody>
      </p:sp>
      <p:pic>
        <p:nvPicPr>
          <p:cNvPr id="345" name="Google Shape;345;p51"/>
          <p:cNvPicPr preferRelativeResize="0"/>
          <p:nvPr/>
        </p:nvPicPr>
        <p:blipFill rotWithShape="1">
          <a:blip r:embed="rId3">
            <a:alphaModFix/>
          </a:blip>
          <a:srcRect/>
          <a:stretch/>
        </p:blipFill>
        <p:spPr>
          <a:xfrm>
            <a:off x="3509241" y="1020434"/>
            <a:ext cx="5634759" cy="540096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2"/>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51" name="Google Shape;351;p52"/>
          <p:cNvSpPr/>
          <p:nvPr/>
        </p:nvSpPr>
        <p:spPr>
          <a:xfrm>
            <a:off x="367160" y="2087"/>
            <a:ext cx="8409673" cy="58477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cap="none">
                <a:solidFill>
                  <a:schemeClr val="accent2"/>
                </a:solidFill>
                <a:latin typeface="Century Gothic"/>
                <a:ea typeface="Century Gothic"/>
                <a:cs typeface="Century Gothic"/>
                <a:sym typeface="Century Gothic"/>
              </a:rPr>
              <a:t>Security of customer financial information</a:t>
            </a:r>
            <a:endParaRPr/>
          </a:p>
        </p:txBody>
      </p:sp>
      <p:sp>
        <p:nvSpPr>
          <p:cNvPr id="352" name="Google Shape;352;p52"/>
          <p:cNvSpPr/>
          <p:nvPr/>
        </p:nvSpPr>
        <p:spPr>
          <a:xfrm>
            <a:off x="-37550" y="3528400"/>
            <a:ext cx="3457500" cy="1794300"/>
          </a:xfrm>
          <a:prstGeom prst="rect">
            <a:avLst/>
          </a:prstGeom>
          <a:noFill/>
          <a:ln>
            <a:noFill/>
          </a:ln>
        </p:spPr>
        <p:txBody>
          <a:bodyPr spcFirstLastPara="1" wrap="square" lIns="91425" tIns="45700" rIns="91425" bIns="45700" anchor="t" anchorCtr="0">
            <a:noAutofit/>
          </a:bodyPr>
          <a:lstStyle/>
          <a:p>
            <a:pPr marL="342900" marR="0" lvl="0" indent="-330200" algn="l" rtl="0">
              <a:spcBef>
                <a:spcPts val="0"/>
              </a:spcBef>
              <a:spcAft>
                <a:spcPts val="0"/>
              </a:spcAft>
              <a:buClr>
                <a:schemeClr val="lt1"/>
              </a:buClr>
              <a:buSzPts val="1800"/>
              <a:buFont typeface="Noto Sans Symbols"/>
              <a:buChar char="❑"/>
            </a:pPr>
            <a:r>
              <a:rPr lang="en-IN" sz="1800" b="1" cap="none">
                <a:solidFill>
                  <a:schemeClr val="lt1"/>
                </a:solidFill>
                <a:latin typeface="Verdana"/>
                <a:ea typeface="Verdana"/>
                <a:cs typeface="Verdana"/>
                <a:sym typeface="Verdana"/>
              </a:rPr>
              <a:t> Not only Amazon but also Flipkart, Paytm.com, Myntra.com, Snapdeal.com are also trusted by a lot of people. This shows that all companies pay special attention to security.</a:t>
            </a:r>
            <a:endParaRPr sz="1200"/>
          </a:p>
        </p:txBody>
      </p:sp>
      <p:pic>
        <p:nvPicPr>
          <p:cNvPr id="353" name="Google Shape;353;p52"/>
          <p:cNvPicPr preferRelativeResize="0"/>
          <p:nvPr/>
        </p:nvPicPr>
        <p:blipFill rotWithShape="1">
          <a:blip r:embed="rId3">
            <a:alphaModFix/>
          </a:blip>
          <a:srcRect/>
          <a:stretch/>
        </p:blipFill>
        <p:spPr>
          <a:xfrm>
            <a:off x="3419872" y="1130693"/>
            <a:ext cx="5634759" cy="52907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2734000" y="0"/>
            <a:ext cx="3676007"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5400" b="1" cap="none">
                <a:solidFill>
                  <a:srgbClr val="FF598E"/>
                </a:solidFill>
                <a:latin typeface="Century Gothic"/>
                <a:ea typeface="Century Gothic"/>
                <a:cs typeface="Century Gothic"/>
                <a:sym typeface="Century Gothic"/>
              </a:rPr>
              <a:t>OVERVIEW</a:t>
            </a:r>
            <a:endParaRPr/>
          </a:p>
        </p:txBody>
      </p:sp>
      <p:pic>
        <p:nvPicPr>
          <p:cNvPr id="81" name="Google Shape;81;p16" descr="https://www.researchgate.net/profile/Vikas_Kumar146/publication/346412647/figure/fig1/AS:962618307145728@1606517497246/Proposed-customer-retention-model_W640.jpg"/>
          <p:cNvPicPr preferRelativeResize="0"/>
          <p:nvPr/>
        </p:nvPicPr>
        <p:blipFill rotWithShape="1">
          <a:blip r:embed="rId3">
            <a:alphaModFix/>
          </a:blip>
          <a:srcRect/>
          <a:stretch/>
        </p:blipFill>
        <p:spPr>
          <a:xfrm>
            <a:off x="670769" y="2062256"/>
            <a:ext cx="7802462" cy="423019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3"/>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59" name="Google Shape;359;p53"/>
          <p:cNvSpPr/>
          <p:nvPr/>
        </p:nvSpPr>
        <p:spPr>
          <a:xfrm>
            <a:off x="1329764" y="2087"/>
            <a:ext cx="6484467"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Perceived Trustworthiness</a:t>
            </a:r>
            <a:endParaRPr/>
          </a:p>
        </p:txBody>
      </p:sp>
      <p:sp>
        <p:nvSpPr>
          <p:cNvPr id="360" name="Google Shape;360;p53"/>
          <p:cNvSpPr/>
          <p:nvPr/>
        </p:nvSpPr>
        <p:spPr>
          <a:xfrm>
            <a:off x="0" y="3627775"/>
            <a:ext cx="3473700" cy="2393400"/>
          </a:xfrm>
          <a:prstGeom prst="rect">
            <a:avLst/>
          </a:prstGeom>
          <a:noFill/>
          <a:ln>
            <a:noFill/>
          </a:ln>
        </p:spPr>
        <p:txBody>
          <a:bodyPr spcFirstLastPara="1" wrap="square" lIns="91425" tIns="45700" rIns="91425" bIns="45700" anchor="t" anchorCtr="0">
            <a:noAutofit/>
          </a:bodyPr>
          <a:lstStyle/>
          <a:p>
            <a:pPr marL="342900" marR="0" lvl="0" indent="-323850" algn="l" rtl="0">
              <a:spcBef>
                <a:spcPts val="0"/>
              </a:spcBef>
              <a:spcAft>
                <a:spcPts val="0"/>
              </a:spcAft>
              <a:buClr>
                <a:schemeClr val="lt1"/>
              </a:buClr>
              <a:buSzPts val="1700"/>
              <a:buFont typeface="Noto Sans Symbols"/>
              <a:buChar char="❑"/>
            </a:pPr>
            <a:r>
              <a:rPr lang="en-IN" sz="1700" b="1" cap="none">
                <a:solidFill>
                  <a:schemeClr val="lt1"/>
                </a:solidFill>
                <a:latin typeface="Verdana"/>
                <a:ea typeface="Verdana"/>
                <a:cs typeface="Verdana"/>
                <a:sym typeface="Verdana"/>
              </a:rPr>
              <a:t>Perceived Trustworthiness: Amazon has gained the most </a:t>
            </a:r>
            <a:r>
              <a:rPr lang="en-IN" sz="1700" b="1">
                <a:solidFill>
                  <a:schemeClr val="lt1"/>
                </a:solidFill>
                <a:latin typeface="Verdana"/>
                <a:ea typeface="Verdana"/>
                <a:cs typeface="Verdana"/>
                <a:sym typeface="Verdana"/>
              </a:rPr>
              <a:t>trustworthy</a:t>
            </a:r>
            <a:r>
              <a:rPr lang="en-IN" sz="1700" b="1" cap="none">
                <a:solidFill>
                  <a:schemeClr val="lt1"/>
                </a:solidFill>
                <a:latin typeface="Verdana"/>
                <a:ea typeface="Verdana"/>
                <a:cs typeface="Verdana"/>
                <a:sym typeface="Verdana"/>
              </a:rPr>
              <a:t> company by the participants and the next votes goes to "Flipkart.com, Snapdeal.com and Myntra.com"</a:t>
            </a:r>
            <a:endParaRPr sz="1100"/>
          </a:p>
        </p:txBody>
      </p:sp>
      <p:pic>
        <p:nvPicPr>
          <p:cNvPr id="361" name="Google Shape;361;p53"/>
          <p:cNvPicPr preferRelativeResize="0"/>
          <p:nvPr/>
        </p:nvPicPr>
        <p:blipFill rotWithShape="1">
          <a:blip r:embed="rId3">
            <a:alphaModFix/>
          </a:blip>
          <a:srcRect/>
          <a:stretch/>
        </p:blipFill>
        <p:spPr>
          <a:xfrm>
            <a:off x="3473745" y="1263438"/>
            <a:ext cx="5634759" cy="516601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4"/>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67" name="Google Shape;367;p54"/>
          <p:cNvSpPr/>
          <p:nvPr/>
        </p:nvSpPr>
        <p:spPr>
          <a:xfrm>
            <a:off x="1373846" y="2087"/>
            <a:ext cx="6396303"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Multi Channel Assistance</a:t>
            </a:r>
            <a:endParaRPr/>
          </a:p>
        </p:txBody>
      </p:sp>
      <p:sp>
        <p:nvSpPr>
          <p:cNvPr id="368" name="Google Shape;368;p54"/>
          <p:cNvSpPr/>
          <p:nvPr/>
        </p:nvSpPr>
        <p:spPr>
          <a:xfrm>
            <a:off x="79449" y="3533050"/>
            <a:ext cx="3183900" cy="1631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multiChannelAssistance: Amazon.in, Flipkart.com, Myntra.com, Snapdeal</a:t>
            </a:r>
            <a:endParaRPr sz="2000" b="1" cap="none">
              <a:solidFill>
                <a:schemeClr val="lt1"/>
              </a:solidFill>
              <a:latin typeface="Verdana"/>
              <a:ea typeface="Verdana"/>
              <a:cs typeface="Verdana"/>
              <a:sym typeface="Verdana"/>
            </a:endParaRPr>
          </a:p>
        </p:txBody>
      </p:sp>
      <p:pic>
        <p:nvPicPr>
          <p:cNvPr id="369" name="Google Shape;369;p54"/>
          <p:cNvPicPr preferRelativeResize="0"/>
          <p:nvPr/>
        </p:nvPicPr>
        <p:blipFill rotWithShape="1">
          <a:blip r:embed="rId3">
            <a:alphaModFix/>
          </a:blip>
          <a:srcRect/>
          <a:stretch/>
        </p:blipFill>
        <p:spPr>
          <a:xfrm>
            <a:off x="3419872" y="1241713"/>
            <a:ext cx="5634759" cy="516659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5"/>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75" name="Google Shape;375;p55"/>
          <p:cNvSpPr/>
          <p:nvPr/>
        </p:nvSpPr>
        <p:spPr>
          <a:xfrm>
            <a:off x="2498352" y="2087"/>
            <a:ext cx="4147290"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Long Login Time</a:t>
            </a:r>
            <a:endParaRPr/>
          </a:p>
        </p:txBody>
      </p:sp>
      <p:sp>
        <p:nvSpPr>
          <p:cNvPr id="376" name="Google Shape;376;p55"/>
          <p:cNvSpPr/>
          <p:nvPr/>
        </p:nvSpPr>
        <p:spPr>
          <a:xfrm>
            <a:off x="79449" y="3549600"/>
            <a:ext cx="3394200" cy="1938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Longer time to get logged in (promotion, sales period): "Amazon.in" and next "Paytm.com"</a:t>
            </a:r>
            <a:endParaRPr/>
          </a:p>
        </p:txBody>
      </p:sp>
      <p:pic>
        <p:nvPicPr>
          <p:cNvPr id="377" name="Google Shape;377;p55"/>
          <p:cNvPicPr preferRelativeResize="0"/>
          <p:nvPr/>
        </p:nvPicPr>
        <p:blipFill rotWithShape="1">
          <a:blip r:embed="rId3">
            <a:alphaModFix/>
          </a:blip>
          <a:srcRect/>
          <a:stretch/>
        </p:blipFill>
        <p:spPr>
          <a:xfrm>
            <a:off x="3473745" y="1126075"/>
            <a:ext cx="5634759" cy="529532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6"/>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83" name="Google Shape;383;p56"/>
          <p:cNvSpPr/>
          <p:nvPr/>
        </p:nvSpPr>
        <p:spPr>
          <a:xfrm>
            <a:off x="2257100" y="2087"/>
            <a:ext cx="4629794"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Long Display Time</a:t>
            </a:r>
            <a:endParaRPr/>
          </a:p>
        </p:txBody>
      </p:sp>
      <p:sp>
        <p:nvSpPr>
          <p:cNvPr id="384" name="Google Shape;384;p56"/>
          <p:cNvSpPr/>
          <p:nvPr/>
        </p:nvSpPr>
        <p:spPr>
          <a:xfrm>
            <a:off x="96024" y="3489975"/>
            <a:ext cx="3233700" cy="22467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Longer time in displaying graphics and photos (promotion, sales period): "Amazon.in", "Flipkart.com"</a:t>
            </a:r>
            <a:endParaRPr/>
          </a:p>
        </p:txBody>
      </p:sp>
      <p:pic>
        <p:nvPicPr>
          <p:cNvPr id="385" name="Google Shape;385;p56"/>
          <p:cNvPicPr preferRelativeResize="0"/>
          <p:nvPr/>
        </p:nvPicPr>
        <p:blipFill rotWithShape="1">
          <a:blip r:embed="rId3">
            <a:alphaModFix/>
          </a:blip>
          <a:srcRect/>
          <a:stretch/>
        </p:blipFill>
        <p:spPr>
          <a:xfrm>
            <a:off x="3402314" y="1215314"/>
            <a:ext cx="5634182" cy="516601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7"/>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91" name="Google Shape;391;p57"/>
          <p:cNvSpPr/>
          <p:nvPr/>
        </p:nvSpPr>
        <p:spPr>
          <a:xfrm>
            <a:off x="1425944" y="2087"/>
            <a:ext cx="6292107"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Late declaration of price</a:t>
            </a:r>
            <a:endParaRPr/>
          </a:p>
        </p:txBody>
      </p:sp>
      <p:sp>
        <p:nvSpPr>
          <p:cNvPr id="392" name="Google Shape;392;p57"/>
          <p:cNvSpPr/>
          <p:nvPr/>
        </p:nvSpPr>
        <p:spPr>
          <a:xfrm>
            <a:off x="152398" y="3675500"/>
            <a:ext cx="3077700" cy="1938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Late declaration of price: Myntra, Paytm, Snapdeal. These companies should work on this area to improve.</a:t>
            </a:r>
            <a:endParaRPr/>
          </a:p>
        </p:txBody>
      </p:sp>
      <p:pic>
        <p:nvPicPr>
          <p:cNvPr id="393" name="Google Shape;393;p57"/>
          <p:cNvPicPr preferRelativeResize="0"/>
          <p:nvPr/>
        </p:nvPicPr>
        <p:blipFill rotWithShape="1">
          <a:blip r:embed="rId3">
            <a:alphaModFix/>
          </a:blip>
          <a:srcRect/>
          <a:stretch/>
        </p:blipFill>
        <p:spPr>
          <a:xfrm>
            <a:off x="3419872" y="1063918"/>
            <a:ext cx="5634759" cy="538941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8"/>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399" name="Google Shape;399;p58"/>
          <p:cNvSpPr/>
          <p:nvPr/>
        </p:nvSpPr>
        <p:spPr>
          <a:xfrm>
            <a:off x="1252018" y="2087"/>
            <a:ext cx="6639959"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Longer page loading time</a:t>
            </a:r>
            <a:endParaRPr/>
          </a:p>
        </p:txBody>
      </p:sp>
      <p:sp>
        <p:nvSpPr>
          <p:cNvPr id="400" name="Google Shape;400;p58"/>
          <p:cNvSpPr/>
          <p:nvPr/>
        </p:nvSpPr>
        <p:spPr>
          <a:xfrm>
            <a:off x="0" y="3611222"/>
            <a:ext cx="3492000" cy="2293800"/>
          </a:xfrm>
          <a:prstGeom prst="rect">
            <a:avLst/>
          </a:prstGeom>
          <a:noFill/>
          <a:ln>
            <a:noFill/>
          </a:ln>
        </p:spPr>
        <p:txBody>
          <a:bodyPr spcFirstLastPara="1" wrap="square" lIns="91425" tIns="45700" rIns="91425" bIns="45700" anchor="t" anchorCtr="0">
            <a:noAutofit/>
          </a:bodyPr>
          <a:lstStyle/>
          <a:p>
            <a:pPr marL="342900" marR="0" lvl="0" indent="-323850" algn="l" rtl="0">
              <a:spcBef>
                <a:spcPts val="0"/>
              </a:spcBef>
              <a:spcAft>
                <a:spcPts val="0"/>
              </a:spcAft>
              <a:buClr>
                <a:schemeClr val="lt1"/>
              </a:buClr>
              <a:buSzPts val="1700"/>
              <a:buFont typeface="Noto Sans Symbols"/>
              <a:buChar char="❑"/>
            </a:pPr>
            <a:r>
              <a:rPr lang="en-IN" sz="1700" b="1" cap="none">
                <a:solidFill>
                  <a:schemeClr val="lt1"/>
                </a:solidFill>
                <a:latin typeface="Verdana"/>
                <a:ea typeface="Verdana"/>
                <a:cs typeface="Verdana"/>
                <a:sym typeface="Verdana"/>
              </a:rPr>
              <a:t>Longer page loading time (promotion, sales period): </a:t>
            </a:r>
            <a:endParaRPr sz="1100"/>
          </a:p>
          <a:p>
            <a:pPr marL="342900" marR="0" lvl="0" indent="-323850" algn="l" rtl="0">
              <a:spcBef>
                <a:spcPts val="0"/>
              </a:spcBef>
              <a:spcAft>
                <a:spcPts val="0"/>
              </a:spcAft>
              <a:buClr>
                <a:schemeClr val="lt1"/>
              </a:buClr>
              <a:buSzPts val="1700"/>
              <a:buFont typeface="Noto Sans Symbols"/>
              <a:buChar char="❑"/>
            </a:pPr>
            <a:r>
              <a:rPr lang="en-IN" sz="1700" b="1" cap="none">
                <a:solidFill>
                  <a:schemeClr val="lt1"/>
                </a:solidFill>
                <a:latin typeface="Verdana"/>
                <a:ea typeface="Verdana"/>
                <a:cs typeface="Verdana"/>
                <a:sym typeface="Verdana"/>
              </a:rPr>
              <a:t>Myntra and Paytm have bad feedback in this. </a:t>
            </a:r>
            <a:endParaRPr sz="1100"/>
          </a:p>
          <a:p>
            <a:pPr marL="342900" marR="0" lvl="0" indent="-323850" algn="l" rtl="0">
              <a:spcBef>
                <a:spcPts val="0"/>
              </a:spcBef>
              <a:spcAft>
                <a:spcPts val="0"/>
              </a:spcAft>
              <a:buClr>
                <a:schemeClr val="lt1"/>
              </a:buClr>
              <a:buSzPts val="1700"/>
              <a:buFont typeface="Noto Sans Symbols"/>
              <a:buChar char="❑"/>
            </a:pPr>
            <a:r>
              <a:rPr lang="en-IN" sz="1700" b="1" cap="none">
                <a:solidFill>
                  <a:schemeClr val="lt1"/>
                </a:solidFill>
                <a:latin typeface="Verdana"/>
                <a:ea typeface="Verdana"/>
                <a:cs typeface="Verdana"/>
                <a:sym typeface="Verdana"/>
              </a:rPr>
              <a:t>Flipkart should also have a look into it, as it is at the 3rd place</a:t>
            </a:r>
            <a:endParaRPr sz="1100"/>
          </a:p>
        </p:txBody>
      </p:sp>
      <p:pic>
        <p:nvPicPr>
          <p:cNvPr id="401" name="Google Shape;401;p58"/>
          <p:cNvPicPr preferRelativeResize="0"/>
          <p:nvPr/>
        </p:nvPicPr>
        <p:blipFill rotWithShape="1">
          <a:blip r:embed="rId3">
            <a:alphaModFix/>
          </a:blip>
          <a:srcRect/>
          <a:stretch/>
        </p:blipFill>
        <p:spPr>
          <a:xfrm>
            <a:off x="3491880" y="1089318"/>
            <a:ext cx="5634759" cy="536401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9"/>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407" name="Google Shape;407;p59"/>
          <p:cNvSpPr/>
          <p:nvPr/>
        </p:nvSpPr>
        <p:spPr>
          <a:xfrm>
            <a:off x="1276063" y="2087"/>
            <a:ext cx="6591869"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Limited mode of payment</a:t>
            </a:r>
            <a:endParaRPr/>
          </a:p>
        </p:txBody>
      </p:sp>
      <p:sp>
        <p:nvSpPr>
          <p:cNvPr id="408" name="Google Shape;408;p59"/>
          <p:cNvSpPr/>
          <p:nvPr/>
        </p:nvSpPr>
        <p:spPr>
          <a:xfrm>
            <a:off x="96024" y="3649000"/>
            <a:ext cx="3167400" cy="22467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Limited mode of payment on most products (promotion, sales period): Snapdeal is the most voted answer for this.</a:t>
            </a:r>
            <a:endParaRPr/>
          </a:p>
        </p:txBody>
      </p:sp>
      <p:pic>
        <p:nvPicPr>
          <p:cNvPr id="409" name="Google Shape;409;p59"/>
          <p:cNvPicPr preferRelativeResize="0"/>
          <p:nvPr/>
        </p:nvPicPr>
        <p:blipFill rotWithShape="1">
          <a:blip r:embed="rId3">
            <a:alphaModFix/>
          </a:blip>
          <a:srcRect/>
          <a:stretch/>
        </p:blipFill>
        <p:spPr>
          <a:xfrm>
            <a:off x="3473745" y="1160712"/>
            <a:ext cx="5634759" cy="52606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0"/>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415" name="Google Shape;415;p60"/>
          <p:cNvSpPr/>
          <p:nvPr/>
        </p:nvSpPr>
        <p:spPr>
          <a:xfrm>
            <a:off x="1683225" y="2087"/>
            <a:ext cx="5777544"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Longer delivery period</a:t>
            </a:r>
            <a:endParaRPr/>
          </a:p>
        </p:txBody>
      </p:sp>
      <p:sp>
        <p:nvSpPr>
          <p:cNvPr id="416" name="Google Shape;416;p60"/>
          <p:cNvSpPr/>
          <p:nvPr/>
        </p:nvSpPr>
        <p:spPr>
          <a:xfrm>
            <a:off x="-12" y="3516475"/>
            <a:ext cx="3600300" cy="1631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Longer delivery period: "Paytm" and "Snapdeal" need to reduce their delivery time.</a:t>
            </a:r>
            <a:endParaRPr/>
          </a:p>
        </p:txBody>
      </p:sp>
      <p:pic>
        <p:nvPicPr>
          <p:cNvPr id="417" name="Google Shape;417;p60"/>
          <p:cNvPicPr preferRelativeResize="0"/>
          <p:nvPr/>
        </p:nvPicPr>
        <p:blipFill rotWithShape="1">
          <a:blip r:embed="rId3">
            <a:alphaModFix/>
          </a:blip>
          <a:srcRect/>
          <a:stretch/>
        </p:blipFill>
        <p:spPr>
          <a:xfrm>
            <a:off x="3635896" y="1141662"/>
            <a:ext cx="5449455" cy="527973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1"/>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423" name="Google Shape;423;p61"/>
          <p:cNvSpPr/>
          <p:nvPr/>
        </p:nvSpPr>
        <p:spPr>
          <a:xfrm>
            <a:off x="173998" y="2087"/>
            <a:ext cx="8795998" cy="64633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b="1" cap="none">
                <a:solidFill>
                  <a:schemeClr val="accent2"/>
                </a:solidFill>
                <a:latin typeface="Century Gothic"/>
                <a:ea typeface="Century Gothic"/>
                <a:cs typeface="Century Gothic"/>
                <a:sym typeface="Century Gothic"/>
              </a:rPr>
              <a:t>Change in website/Application design</a:t>
            </a:r>
            <a:endParaRPr sz="4000" b="1" cap="none">
              <a:solidFill>
                <a:schemeClr val="accent2"/>
              </a:solidFill>
              <a:latin typeface="Century Gothic"/>
              <a:ea typeface="Century Gothic"/>
              <a:cs typeface="Century Gothic"/>
              <a:sym typeface="Century Gothic"/>
            </a:endParaRPr>
          </a:p>
        </p:txBody>
      </p:sp>
      <p:sp>
        <p:nvSpPr>
          <p:cNvPr id="424" name="Google Shape;424;p61"/>
          <p:cNvSpPr/>
          <p:nvPr/>
        </p:nvSpPr>
        <p:spPr>
          <a:xfrm>
            <a:off x="-1" y="3615850"/>
            <a:ext cx="3346200" cy="1015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Change in website/Application design: "Amazon.in"</a:t>
            </a:r>
            <a:endParaRPr/>
          </a:p>
        </p:txBody>
      </p:sp>
      <p:pic>
        <p:nvPicPr>
          <p:cNvPr id="425" name="Google Shape;425;p61"/>
          <p:cNvPicPr preferRelativeResize="0"/>
          <p:nvPr/>
        </p:nvPicPr>
        <p:blipFill rotWithShape="1">
          <a:blip r:embed="rId3">
            <a:alphaModFix/>
          </a:blip>
          <a:srcRect/>
          <a:stretch/>
        </p:blipFill>
        <p:spPr>
          <a:xfrm>
            <a:off x="3473745" y="1286168"/>
            <a:ext cx="5634759" cy="516716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2"/>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431" name="Google Shape;431;p62"/>
          <p:cNvSpPr/>
          <p:nvPr/>
        </p:nvSpPr>
        <p:spPr>
          <a:xfrm>
            <a:off x="1298505" y="2087"/>
            <a:ext cx="6546985"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Frequent page disruption </a:t>
            </a:r>
            <a:endParaRPr/>
          </a:p>
        </p:txBody>
      </p:sp>
      <p:sp>
        <p:nvSpPr>
          <p:cNvPr id="432" name="Google Shape;432;p62"/>
          <p:cNvSpPr/>
          <p:nvPr/>
        </p:nvSpPr>
        <p:spPr>
          <a:xfrm>
            <a:off x="-1" y="3549600"/>
            <a:ext cx="3329700" cy="13233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Frequent disruption when moving from one page to another: Amazon.in</a:t>
            </a:r>
            <a:endParaRPr/>
          </a:p>
        </p:txBody>
      </p:sp>
      <p:pic>
        <p:nvPicPr>
          <p:cNvPr id="433" name="Google Shape;433;p62"/>
          <p:cNvPicPr preferRelativeResize="0"/>
          <p:nvPr/>
        </p:nvPicPr>
        <p:blipFill rotWithShape="1">
          <a:blip r:embed="rId3">
            <a:alphaModFix/>
          </a:blip>
          <a:srcRect/>
          <a:stretch/>
        </p:blipFill>
        <p:spPr>
          <a:xfrm>
            <a:off x="3473745" y="1214160"/>
            <a:ext cx="5634759" cy="51671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p:nvPr/>
        </p:nvSpPr>
        <p:spPr>
          <a:xfrm>
            <a:off x="1979712" y="44624"/>
            <a:ext cx="5131533"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5400" b="1" cap="none">
                <a:solidFill>
                  <a:srgbClr val="FF598E"/>
                </a:solidFill>
                <a:latin typeface="Century Gothic"/>
                <a:ea typeface="Century Gothic"/>
                <a:cs typeface="Century Gothic"/>
                <a:sym typeface="Century Gothic"/>
              </a:rPr>
              <a:t>HOW IT WORKS</a:t>
            </a:r>
            <a:endParaRPr sz="5400" b="1" cap="none">
              <a:solidFill>
                <a:srgbClr val="FF598E"/>
              </a:solidFill>
              <a:latin typeface="Century Gothic"/>
              <a:ea typeface="Century Gothic"/>
              <a:cs typeface="Century Gothic"/>
              <a:sym typeface="Century Gothic"/>
            </a:endParaRPr>
          </a:p>
        </p:txBody>
      </p:sp>
      <p:sp>
        <p:nvSpPr>
          <p:cNvPr id="87" name="Google Shape;87;p17"/>
          <p:cNvSpPr txBox="1"/>
          <p:nvPr/>
        </p:nvSpPr>
        <p:spPr>
          <a:xfrm>
            <a:off x="539552" y="1052736"/>
            <a:ext cx="8064896" cy="5355312"/>
          </a:xfrm>
          <a:prstGeom prst="rect">
            <a:avLst/>
          </a:prstGeom>
          <a:gradFill>
            <a:gsLst>
              <a:gs pos="0">
                <a:srgbClr val="FF93B9"/>
              </a:gs>
              <a:gs pos="46000">
                <a:srgbClr val="FF4794"/>
              </a:gs>
              <a:gs pos="100000">
                <a:srgbClr val="CF0056"/>
              </a:gs>
            </a:gsLst>
            <a:path path="circle">
              <a:fillToRect l="50000" t="50000" r="50000" b="50000"/>
            </a:path>
            <a:tileRect/>
          </a:gradFill>
          <a:ln w="9525" cap="flat" cmpd="sng">
            <a:solidFill>
              <a:srgbClr val="FF2488"/>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Verdana"/>
                <a:ea typeface="Verdana"/>
                <a:cs typeface="Verdana"/>
                <a:sym typeface="Verdana"/>
              </a:rPr>
              <a:t>Customer satisfaction has emerged as one of the most important factors that guarantee the success of online store; it has been posited as a key stimulant of purchase, repurchase intentions and customer loyalty. </a:t>
            </a:r>
            <a:endParaRPr/>
          </a:p>
          <a:p>
            <a:pPr marL="285750" marR="0" lvl="0" indent="-171450" algn="l" rtl="0">
              <a:spcBef>
                <a:spcPts val="0"/>
              </a:spcBef>
              <a:spcAft>
                <a:spcPts val="0"/>
              </a:spcAft>
              <a:buClr>
                <a:schemeClr val="lt1"/>
              </a:buClr>
              <a:buSzPts val="1800"/>
              <a:buFont typeface="Arial"/>
              <a:buNone/>
            </a:pPr>
            <a:endParaRPr sz="1800">
              <a:solidFill>
                <a:schemeClr val="lt1"/>
              </a:solidFill>
              <a:latin typeface="Verdana"/>
              <a:ea typeface="Verdana"/>
              <a:cs typeface="Verdana"/>
              <a:sym typeface="Verdana"/>
            </a:endParaRPr>
          </a:p>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Verdana"/>
                <a:ea typeface="Verdana"/>
                <a:cs typeface="Verdana"/>
                <a:sym typeface="Verdana"/>
              </a:rPr>
              <a:t>A comprehensive review of the literature, theories and models have been carried out to propose the models for customer activation and customer retention.</a:t>
            </a:r>
            <a:endParaRPr/>
          </a:p>
          <a:p>
            <a:pPr marL="285750" marR="0" lvl="0" indent="-171450" algn="l" rtl="0">
              <a:spcBef>
                <a:spcPts val="0"/>
              </a:spcBef>
              <a:spcAft>
                <a:spcPts val="0"/>
              </a:spcAft>
              <a:buClr>
                <a:schemeClr val="lt1"/>
              </a:buClr>
              <a:buSzPts val="1800"/>
              <a:buFont typeface="Arial"/>
              <a:buNone/>
            </a:pPr>
            <a:endParaRPr sz="1800">
              <a:solidFill>
                <a:schemeClr val="lt1"/>
              </a:solidFill>
              <a:latin typeface="Verdana"/>
              <a:ea typeface="Verdana"/>
              <a:cs typeface="Verdana"/>
              <a:sym typeface="Verdana"/>
            </a:endParaRPr>
          </a:p>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Verdana"/>
                <a:ea typeface="Verdana"/>
                <a:cs typeface="Verdana"/>
                <a:sym typeface="Verdana"/>
              </a:rPr>
              <a:t> Five major factors that contributed to the success of an e-commerce store have been identified as: service quality, system quality, information quality, trust and net benefit. </a:t>
            </a:r>
            <a:endParaRPr/>
          </a:p>
          <a:p>
            <a:pPr marL="285750" marR="0" lvl="0" indent="-171450" algn="l" rtl="0">
              <a:spcBef>
                <a:spcPts val="0"/>
              </a:spcBef>
              <a:spcAft>
                <a:spcPts val="0"/>
              </a:spcAft>
              <a:buClr>
                <a:schemeClr val="lt1"/>
              </a:buClr>
              <a:buSzPts val="1800"/>
              <a:buFont typeface="Arial"/>
              <a:buNone/>
            </a:pPr>
            <a:endParaRPr sz="1800">
              <a:solidFill>
                <a:schemeClr val="lt1"/>
              </a:solidFill>
              <a:latin typeface="Verdana"/>
              <a:ea typeface="Verdana"/>
              <a:cs typeface="Verdana"/>
              <a:sym typeface="Verdana"/>
            </a:endParaRPr>
          </a:p>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Verdana"/>
                <a:ea typeface="Verdana"/>
                <a:cs typeface="Verdana"/>
                <a:sym typeface="Verdana"/>
              </a:rPr>
              <a:t>The research furthermore investigated the factors that influence the online customers repeat purchase intention. </a:t>
            </a:r>
            <a:endParaRPr/>
          </a:p>
          <a:p>
            <a:pPr marL="285750" marR="0" lvl="0" indent="-171450" algn="l" rtl="0">
              <a:spcBef>
                <a:spcPts val="0"/>
              </a:spcBef>
              <a:spcAft>
                <a:spcPts val="0"/>
              </a:spcAft>
              <a:buClr>
                <a:schemeClr val="lt1"/>
              </a:buClr>
              <a:buSzPts val="1800"/>
              <a:buFont typeface="Arial"/>
              <a:buNone/>
            </a:pPr>
            <a:endParaRPr sz="1800">
              <a:solidFill>
                <a:schemeClr val="lt1"/>
              </a:solidFill>
              <a:latin typeface="Verdana"/>
              <a:ea typeface="Verdana"/>
              <a:cs typeface="Verdana"/>
              <a:sym typeface="Verdana"/>
            </a:endParaRPr>
          </a:p>
          <a:p>
            <a:pPr marL="285750" marR="0" lvl="0" indent="-285750" algn="l" rtl="0">
              <a:spcBef>
                <a:spcPts val="0"/>
              </a:spcBef>
              <a:spcAft>
                <a:spcPts val="0"/>
              </a:spcAft>
              <a:buClr>
                <a:schemeClr val="lt1"/>
              </a:buClr>
              <a:buSzPts val="1800"/>
              <a:buFont typeface="Arial"/>
              <a:buChar char="•"/>
            </a:pPr>
            <a:r>
              <a:rPr lang="en-IN" sz="1800">
                <a:solidFill>
                  <a:schemeClr val="lt1"/>
                </a:solidFill>
                <a:latin typeface="Verdana"/>
                <a:ea typeface="Verdana"/>
                <a:cs typeface="Verdana"/>
                <a:sym typeface="Verdana"/>
              </a:rPr>
              <a:t>The combination of both utilitarian value and hedonistic values are needed to affect the repeat purchase intention (loyalty) positively.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3"/>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439" name="Google Shape;439;p63"/>
          <p:cNvSpPr/>
          <p:nvPr/>
        </p:nvSpPr>
        <p:spPr>
          <a:xfrm>
            <a:off x="1132594" y="2087"/>
            <a:ext cx="6878807"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Web Application Efficiency</a:t>
            </a:r>
            <a:endParaRPr/>
          </a:p>
        </p:txBody>
      </p:sp>
      <p:sp>
        <p:nvSpPr>
          <p:cNvPr id="440" name="Google Shape;440;p63"/>
          <p:cNvSpPr/>
          <p:nvPr/>
        </p:nvSpPr>
        <p:spPr>
          <a:xfrm>
            <a:off x="129148" y="3549600"/>
            <a:ext cx="3134100" cy="10158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Website is as efficient as before: Amazon.in</a:t>
            </a:r>
            <a:endParaRPr/>
          </a:p>
        </p:txBody>
      </p:sp>
      <p:pic>
        <p:nvPicPr>
          <p:cNvPr id="441" name="Google Shape;441;p63"/>
          <p:cNvPicPr preferRelativeResize="0"/>
          <p:nvPr/>
        </p:nvPicPr>
        <p:blipFill rotWithShape="1">
          <a:blip r:embed="rId3">
            <a:alphaModFix/>
          </a:blip>
          <a:srcRect/>
          <a:stretch/>
        </p:blipFill>
        <p:spPr>
          <a:xfrm>
            <a:off x="3419872" y="1141850"/>
            <a:ext cx="5645727" cy="531148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4"/>
          <p:cNvSpPr txBox="1"/>
          <p:nvPr/>
        </p:nvSpPr>
        <p:spPr>
          <a:xfrm>
            <a:off x="0" y="6021288"/>
            <a:ext cx="7452320" cy="400110"/>
          </a:xfrm>
          <a:prstGeom prst="rect">
            <a:avLst/>
          </a:prstGeom>
          <a:solidFill>
            <a:schemeClr val="accent2"/>
          </a:solidFill>
          <a:ln w="38100" cap="flat" cmpd="sng">
            <a:solidFill>
              <a:schemeClr val="lt1"/>
            </a:solidFill>
            <a:prstDash val="solid"/>
            <a:round/>
            <a:headEnd type="none" w="sm" len="sm"/>
            <a:tailEnd type="none" w="sm" len="sm"/>
          </a:ln>
          <a:effectLst>
            <a:outerShdw blurRad="63500" dist="25400" dir="14700000" algn="t" rotWithShape="0">
              <a:srgbClr val="000000">
                <a:alpha val="49803"/>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endParaRPr sz="2000">
              <a:solidFill>
                <a:schemeClr val="lt1"/>
              </a:solidFill>
              <a:latin typeface="Verdana"/>
              <a:ea typeface="Verdana"/>
              <a:cs typeface="Verdana"/>
              <a:sym typeface="Verdana"/>
            </a:endParaRPr>
          </a:p>
        </p:txBody>
      </p:sp>
      <p:sp>
        <p:nvSpPr>
          <p:cNvPr id="447" name="Google Shape;447;p64"/>
          <p:cNvSpPr/>
          <p:nvPr/>
        </p:nvSpPr>
        <p:spPr>
          <a:xfrm>
            <a:off x="2241872" y="2087"/>
            <a:ext cx="4660251"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Recommendation</a:t>
            </a:r>
            <a:endParaRPr/>
          </a:p>
        </p:txBody>
      </p:sp>
      <p:sp>
        <p:nvSpPr>
          <p:cNvPr id="448" name="Google Shape;448;p64"/>
          <p:cNvSpPr/>
          <p:nvPr/>
        </p:nvSpPr>
        <p:spPr>
          <a:xfrm>
            <a:off x="167899" y="3595975"/>
            <a:ext cx="3396000" cy="1938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Which of the Indian online retailer would you recommend to a friend?: </a:t>
            </a:r>
            <a:endParaRPr/>
          </a:p>
          <a:p>
            <a:pPr marL="342900" marR="0" lvl="0" indent="-215900" algn="l" rtl="0">
              <a:spcBef>
                <a:spcPts val="0"/>
              </a:spcBef>
              <a:spcAft>
                <a:spcPts val="0"/>
              </a:spcAft>
              <a:buClr>
                <a:schemeClr val="lt1"/>
              </a:buClr>
              <a:buSzPts val="2000"/>
              <a:buFont typeface="Noto Sans Symbols"/>
              <a:buNone/>
            </a:pPr>
            <a:endParaRPr sz="2000" b="1" cap="none">
              <a:solidFill>
                <a:schemeClr val="lt1"/>
              </a:solidFill>
              <a:latin typeface="Verdana"/>
              <a:ea typeface="Verdana"/>
              <a:cs typeface="Verdana"/>
              <a:sym typeface="Verdana"/>
            </a:endParaRPr>
          </a:p>
          <a:p>
            <a:pPr marL="342900" marR="0" lvl="0" indent="-342900" algn="l" rtl="0">
              <a:spcBef>
                <a:spcPts val="0"/>
              </a:spcBef>
              <a:spcAft>
                <a:spcPts val="0"/>
              </a:spcAft>
              <a:buClr>
                <a:schemeClr val="lt1"/>
              </a:buClr>
              <a:buSzPts val="2000"/>
              <a:buFont typeface="Noto Sans Symbols"/>
              <a:buChar char="❑"/>
            </a:pPr>
            <a:r>
              <a:rPr lang="en-IN" sz="2000" b="1" cap="none">
                <a:solidFill>
                  <a:schemeClr val="lt1"/>
                </a:solidFill>
                <a:latin typeface="Verdana"/>
                <a:ea typeface="Verdana"/>
                <a:cs typeface="Verdana"/>
                <a:sym typeface="Verdana"/>
              </a:rPr>
              <a:t>"Amazon/Flipkart"</a:t>
            </a:r>
            <a:endParaRPr/>
          </a:p>
        </p:txBody>
      </p:sp>
      <p:pic>
        <p:nvPicPr>
          <p:cNvPr id="449" name="Google Shape;449;p64"/>
          <p:cNvPicPr preferRelativeResize="0"/>
          <p:nvPr/>
        </p:nvPicPr>
        <p:blipFill rotWithShape="1">
          <a:blip r:embed="rId3">
            <a:alphaModFix/>
          </a:blip>
          <a:srcRect/>
          <a:stretch/>
        </p:blipFill>
        <p:spPr>
          <a:xfrm>
            <a:off x="3563888" y="1136654"/>
            <a:ext cx="5449455" cy="531668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5"/>
          <p:cNvSpPr/>
          <p:nvPr/>
        </p:nvSpPr>
        <p:spPr>
          <a:xfrm>
            <a:off x="2970439" y="160504"/>
            <a:ext cx="3203121"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b="1" cap="none">
                <a:solidFill>
                  <a:srgbClr val="FF598E"/>
                </a:solidFill>
                <a:latin typeface="Century Gothic"/>
                <a:ea typeface="Century Gothic"/>
                <a:cs typeface="Century Gothic"/>
                <a:sym typeface="Century Gothic"/>
              </a:rPr>
              <a:t>SUMMARY</a:t>
            </a:r>
            <a:endParaRPr/>
          </a:p>
        </p:txBody>
      </p:sp>
      <p:sp>
        <p:nvSpPr>
          <p:cNvPr id="455" name="Google Shape;455;p65"/>
          <p:cNvSpPr txBox="1"/>
          <p:nvPr/>
        </p:nvSpPr>
        <p:spPr>
          <a:xfrm>
            <a:off x="1151619" y="1545513"/>
            <a:ext cx="6840760" cy="5016758"/>
          </a:xfrm>
          <a:prstGeom prst="rect">
            <a:avLst/>
          </a:prstGeom>
          <a:gradFill>
            <a:gsLst>
              <a:gs pos="0">
                <a:srgbClr val="FF93B9"/>
              </a:gs>
              <a:gs pos="46000">
                <a:srgbClr val="FF4794"/>
              </a:gs>
              <a:gs pos="100000">
                <a:srgbClr val="CF0056"/>
              </a:gs>
            </a:gsLst>
            <a:path path="circle">
              <a:fillToRect l="50000" t="50000" r="50000" b="50000"/>
            </a:path>
            <a:tileRect/>
          </a:gradFill>
          <a:ln w="9525" cap="flat" cmpd="sng">
            <a:solidFill>
              <a:srgbClr val="FF2488"/>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IN" sz="2000" b="1">
                <a:solidFill>
                  <a:schemeClr val="lt1"/>
                </a:solidFill>
                <a:latin typeface="Verdana"/>
                <a:ea typeface="Verdana"/>
                <a:cs typeface="Verdana"/>
                <a:sym typeface="Verdana"/>
              </a:rPr>
              <a:t>Comparing the Customer's Perceptions and the Company's performance we can conclude that the Companies likely to have</a:t>
            </a:r>
            <a:br>
              <a:rPr lang="en-IN" sz="2000" b="1">
                <a:solidFill>
                  <a:schemeClr val="lt1"/>
                </a:solidFill>
                <a:latin typeface="Verdana"/>
                <a:ea typeface="Verdana"/>
                <a:cs typeface="Verdana"/>
                <a:sym typeface="Verdana"/>
              </a:rPr>
            </a:br>
            <a:endParaRPr sz="2000" b="1">
              <a:solidFill>
                <a:schemeClr val="lt1"/>
              </a:solidFill>
              <a:latin typeface="Verdana"/>
              <a:ea typeface="Verdana"/>
              <a:cs typeface="Verdana"/>
              <a:sym typeface="Verdana"/>
            </a:endParaRPr>
          </a:p>
          <a:p>
            <a:pPr marL="0" marR="0" lvl="0" indent="0" algn="l" rtl="0">
              <a:spcBef>
                <a:spcPts val="0"/>
              </a:spcBef>
              <a:spcAft>
                <a:spcPts val="0"/>
              </a:spcAft>
              <a:buNone/>
            </a:pPr>
            <a:r>
              <a:rPr lang="en-IN" sz="2400" b="1">
                <a:solidFill>
                  <a:schemeClr val="lt1"/>
                </a:solidFill>
                <a:latin typeface="Verdana"/>
                <a:ea typeface="Verdana"/>
                <a:cs typeface="Verdana"/>
                <a:sym typeface="Verdana"/>
              </a:rPr>
              <a:t>High Customer Satisfaction and Retenton:</a:t>
            </a:r>
            <a:endParaRPr/>
          </a:p>
          <a:p>
            <a:pPr marL="0" marR="0" lvl="0" indent="0" algn="l" rtl="0">
              <a:spcBef>
                <a:spcPts val="0"/>
              </a:spcBef>
              <a:spcAft>
                <a:spcPts val="0"/>
              </a:spcAft>
              <a:buNone/>
            </a:pPr>
            <a:endParaRPr sz="2400">
              <a:solidFill>
                <a:schemeClr val="lt1"/>
              </a:solidFill>
              <a:latin typeface="Verdana"/>
              <a:ea typeface="Verdana"/>
              <a:cs typeface="Verdana"/>
              <a:sym typeface="Verdana"/>
            </a:endParaRPr>
          </a:p>
          <a:p>
            <a:pPr marL="457200" marR="0" lvl="0" indent="-457200" algn="l" rtl="0">
              <a:spcBef>
                <a:spcPts val="0"/>
              </a:spcBef>
              <a:spcAft>
                <a:spcPts val="0"/>
              </a:spcAft>
              <a:buClr>
                <a:schemeClr val="lt1"/>
              </a:buClr>
              <a:buSzPts val="2400"/>
              <a:buFont typeface="Noto Sans Symbols"/>
              <a:buChar char="✔"/>
            </a:pPr>
            <a:r>
              <a:rPr lang="en-IN" sz="2400">
                <a:solidFill>
                  <a:schemeClr val="lt1"/>
                </a:solidFill>
                <a:latin typeface="Verdana"/>
                <a:ea typeface="Verdana"/>
                <a:cs typeface="Verdana"/>
                <a:sym typeface="Verdana"/>
              </a:rPr>
              <a:t>Amazon.com</a:t>
            </a:r>
            <a:endParaRPr/>
          </a:p>
          <a:p>
            <a:pPr marL="457200" marR="0" lvl="0" indent="-457200" algn="l" rtl="0">
              <a:spcBef>
                <a:spcPts val="0"/>
              </a:spcBef>
              <a:spcAft>
                <a:spcPts val="0"/>
              </a:spcAft>
              <a:buClr>
                <a:schemeClr val="lt1"/>
              </a:buClr>
              <a:buSzPts val="2400"/>
              <a:buFont typeface="Noto Sans Symbols"/>
              <a:buChar char="✔"/>
            </a:pPr>
            <a:r>
              <a:rPr lang="en-IN" sz="2400">
                <a:solidFill>
                  <a:schemeClr val="lt1"/>
                </a:solidFill>
                <a:latin typeface="Verdana"/>
                <a:ea typeface="Verdana"/>
                <a:cs typeface="Verdana"/>
                <a:sym typeface="Verdana"/>
              </a:rPr>
              <a:t>Flipkart.com</a:t>
            </a:r>
            <a:endParaRPr/>
          </a:p>
          <a:p>
            <a:pPr marL="0" marR="0" lvl="0" indent="0" algn="l" rtl="0">
              <a:spcBef>
                <a:spcPts val="0"/>
              </a:spcBef>
              <a:spcAft>
                <a:spcPts val="0"/>
              </a:spcAft>
              <a:buNone/>
            </a:pPr>
            <a:endParaRPr sz="2400">
              <a:solidFill>
                <a:schemeClr val="lt1"/>
              </a:solidFill>
              <a:latin typeface="Verdana"/>
              <a:ea typeface="Verdana"/>
              <a:cs typeface="Verdana"/>
              <a:sym typeface="Verdana"/>
            </a:endParaRPr>
          </a:p>
          <a:p>
            <a:pPr marL="0" marR="0" lvl="0" indent="0" algn="l" rtl="0">
              <a:spcBef>
                <a:spcPts val="0"/>
              </a:spcBef>
              <a:spcAft>
                <a:spcPts val="0"/>
              </a:spcAft>
              <a:buNone/>
            </a:pPr>
            <a:r>
              <a:rPr lang="en-IN" sz="2400" b="1">
                <a:solidFill>
                  <a:schemeClr val="lt1"/>
                </a:solidFill>
                <a:latin typeface="Verdana"/>
                <a:ea typeface="Verdana"/>
                <a:cs typeface="Verdana"/>
                <a:sym typeface="Verdana"/>
              </a:rPr>
              <a:t>High Risk of Customer Churn:</a:t>
            </a:r>
            <a:endParaRPr/>
          </a:p>
          <a:p>
            <a:pPr marL="0" marR="0" lvl="0" indent="0" algn="l" rtl="0">
              <a:spcBef>
                <a:spcPts val="0"/>
              </a:spcBef>
              <a:spcAft>
                <a:spcPts val="0"/>
              </a:spcAft>
              <a:buNone/>
            </a:pPr>
            <a:endParaRPr sz="2400">
              <a:solidFill>
                <a:schemeClr val="lt1"/>
              </a:solidFill>
              <a:latin typeface="Verdana"/>
              <a:ea typeface="Verdana"/>
              <a:cs typeface="Verdana"/>
              <a:sym typeface="Verdana"/>
            </a:endParaRPr>
          </a:p>
          <a:p>
            <a:pPr marL="342900" marR="0" lvl="0" indent="-342900" algn="l" rtl="0">
              <a:spcBef>
                <a:spcPts val="0"/>
              </a:spcBef>
              <a:spcAft>
                <a:spcPts val="0"/>
              </a:spcAft>
              <a:buClr>
                <a:schemeClr val="lt1"/>
              </a:buClr>
              <a:buSzPts val="2400"/>
              <a:buFont typeface="Noto Sans Symbols"/>
              <a:buChar char="✔"/>
            </a:pPr>
            <a:r>
              <a:rPr lang="en-IN" sz="2400">
                <a:solidFill>
                  <a:schemeClr val="lt1"/>
                </a:solidFill>
                <a:latin typeface="Verdana"/>
                <a:ea typeface="Verdana"/>
                <a:cs typeface="Verdana"/>
                <a:sym typeface="Verdana"/>
              </a:rPr>
              <a:t>Myntra.com</a:t>
            </a:r>
            <a:endParaRPr/>
          </a:p>
          <a:p>
            <a:pPr marL="342900" marR="0" lvl="0" indent="-342900" algn="l" rtl="0">
              <a:spcBef>
                <a:spcPts val="0"/>
              </a:spcBef>
              <a:spcAft>
                <a:spcPts val="0"/>
              </a:spcAft>
              <a:buClr>
                <a:schemeClr val="lt1"/>
              </a:buClr>
              <a:buSzPts val="2400"/>
              <a:buFont typeface="Noto Sans Symbols"/>
              <a:buChar char="✔"/>
            </a:pPr>
            <a:r>
              <a:rPr lang="en-IN" sz="2400">
                <a:solidFill>
                  <a:schemeClr val="lt1"/>
                </a:solidFill>
                <a:latin typeface="Verdana"/>
                <a:ea typeface="Verdana"/>
                <a:cs typeface="Verdana"/>
                <a:sym typeface="Verdana"/>
              </a:rPr>
              <a:t>Snapdeal.com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6"/>
          <p:cNvSpPr/>
          <p:nvPr/>
        </p:nvSpPr>
        <p:spPr>
          <a:xfrm>
            <a:off x="2448662" y="5715"/>
            <a:ext cx="4246675"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b="1" cap="none">
                <a:solidFill>
                  <a:srgbClr val="FF598E"/>
                </a:solidFill>
                <a:latin typeface="Century Gothic"/>
                <a:ea typeface="Century Gothic"/>
                <a:cs typeface="Century Gothic"/>
                <a:sym typeface="Century Gothic"/>
              </a:rPr>
              <a:t>CONCLUSION</a:t>
            </a:r>
            <a:endParaRPr/>
          </a:p>
        </p:txBody>
      </p:sp>
      <p:sp>
        <p:nvSpPr>
          <p:cNvPr id="461" name="Google Shape;461;p66"/>
          <p:cNvSpPr txBox="1"/>
          <p:nvPr/>
        </p:nvSpPr>
        <p:spPr>
          <a:xfrm>
            <a:off x="76440" y="829149"/>
            <a:ext cx="9001000" cy="600164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1600" b="1">
                <a:solidFill>
                  <a:schemeClr val="dk1"/>
                </a:solidFill>
                <a:latin typeface="Century Gothic"/>
                <a:ea typeface="Century Gothic"/>
                <a:cs typeface="Century Gothic"/>
                <a:sym typeface="Century Gothic"/>
              </a:rPr>
              <a:t>AMAZON</a:t>
            </a:r>
            <a:r>
              <a:rPr lang="en-IN" sz="1600">
                <a:solidFill>
                  <a:schemeClr val="dk1"/>
                </a:solidFill>
                <a:latin typeface="Century Gothic"/>
                <a:ea typeface="Century Gothic"/>
                <a:cs typeface="Century Gothic"/>
                <a:sym typeface="Century Gothic"/>
              </a:rPr>
              <a:t>: The most recommended websites with attractive web-page layout, easy to use, relevant descriptive information, product offers, reliability of website, quickness to complete purchase, trust worthiness. What can be improved: Takes longer time to login, Late declaration or price during sales and promotion, frequent disruption when moving from one page to another, Limited mode of payment on most of products.</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600" b="1">
                <a:solidFill>
                  <a:schemeClr val="dk1"/>
                </a:solidFill>
                <a:latin typeface="Century Gothic"/>
                <a:ea typeface="Century Gothic"/>
                <a:cs typeface="Century Gothic"/>
                <a:sym typeface="Century Gothic"/>
              </a:rPr>
              <a:t>FLIPKART</a:t>
            </a:r>
            <a:r>
              <a:rPr lang="en-IN" sz="1600">
                <a:solidFill>
                  <a:schemeClr val="dk1"/>
                </a:solidFill>
                <a:latin typeface="Century Gothic"/>
                <a:ea typeface="Century Gothic"/>
                <a:cs typeface="Century Gothic"/>
                <a:sym typeface="Century Gothic"/>
              </a:rPr>
              <a:t>: This is the 2nd most recommended website with fast loading page, security of financial information, trust worthiness, several payments modes, website is as efficient as before. What can be improved: Takes longer time in displaying graphics, late declaration of price during sales and promotion.</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600" b="1">
                <a:solidFill>
                  <a:schemeClr val="dk1"/>
                </a:solidFill>
                <a:latin typeface="Century Gothic"/>
                <a:ea typeface="Century Gothic"/>
                <a:cs typeface="Century Gothic"/>
                <a:sym typeface="Century Gothic"/>
              </a:rPr>
              <a:t>PAYTM</a:t>
            </a:r>
            <a:r>
              <a:rPr lang="en-IN" sz="1600">
                <a:solidFill>
                  <a:schemeClr val="dk1"/>
                </a:solidFill>
                <a:latin typeface="Century Gothic"/>
                <a:ea typeface="Century Gothic"/>
                <a:cs typeface="Century Gothic"/>
                <a:sym typeface="Century Gothic"/>
              </a:rPr>
              <a:t>: Reliability of website, speedy delivery of products, quickness in purchase. What can be improved: Longer page loading time, Longer delivery period , late declaration of price during sales and promotion.</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600" b="1">
                <a:solidFill>
                  <a:schemeClr val="dk1"/>
                </a:solidFill>
                <a:latin typeface="Century Gothic"/>
                <a:ea typeface="Century Gothic"/>
                <a:cs typeface="Century Gothic"/>
                <a:sym typeface="Century Gothic"/>
              </a:rPr>
              <a:t>MYNTRA</a:t>
            </a:r>
            <a:r>
              <a:rPr lang="en-IN" sz="1600">
                <a:solidFill>
                  <a:schemeClr val="dk1"/>
                </a:solidFill>
                <a:latin typeface="Century Gothic"/>
                <a:ea typeface="Century Gothic"/>
                <a:cs typeface="Century Gothic"/>
                <a:sym typeface="Century Gothic"/>
              </a:rPr>
              <a:t>: Myntra stands on 3rd most recommended websites with easy to use, wild variety of product offers, several payment methods, attractive visual appealing web-page layout. What can be improved: Relevant information about product, website loading speed, speedy delivery of products, websites is not much efficient as before.</a:t>
            </a:r>
            <a:endParaRPr/>
          </a:p>
          <a:p>
            <a:pPr marL="0" marR="0" lvl="0" indent="0" algn="l" rtl="0">
              <a:spcBef>
                <a:spcPts val="0"/>
              </a:spcBef>
              <a:spcAft>
                <a:spcPts val="0"/>
              </a:spcAft>
              <a:buNone/>
            </a:pPr>
            <a:endParaRPr sz="16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IN" sz="1600" b="1">
                <a:solidFill>
                  <a:schemeClr val="dk1"/>
                </a:solidFill>
                <a:latin typeface="Century Gothic"/>
                <a:ea typeface="Century Gothic"/>
                <a:cs typeface="Century Gothic"/>
                <a:sym typeface="Century Gothic"/>
              </a:rPr>
              <a:t>SNAPDEAL</a:t>
            </a:r>
            <a:r>
              <a:rPr lang="en-IN" sz="1600">
                <a:solidFill>
                  <a:schemeClr val="dk1"/>
                </a:solidFill>
                <a:latin typeface="Century Gothic"/>
                <a:ea typeface="Century Gothic"/>
                <a:cs typeface="Century Gothic"/>
                <a:sym typeface="Century Gothic"/>
              </a:rPr>
              <a:t>: Least recommended website having less page loading time. What can be improved: Limited mode of payments, frequent disruption while moving from one page to another, Longer delivery period, customer’s privacy information, reliability of website, offers on product, and must be an attractive web-page layout.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67"/>
          <p:cNvSpPr/>
          <p:nvPr/>
        </p:nvSpPr>
        <p:spPr>
          <a:xfrm>
            <a:off x="1925649" y="2387750"/>
            <a:ext cx="5292705" cy="1161750"/>
          </a:xfrm>
          <a:prstGeom prst="rect">
            <a:avLst/>
          </a:prstGeom>
        </p:spPr>
        <p:txBody>
          <a:bodyPr>
            <a:prstTxWarp prst="textPlain">
              <a:avLst/>
            </a:prstTxWarp>
          </a:bodyPr>
          <a:lstStyle/>
          <a:p>
            <a:pPr lvl="0" algn="ctr"/>
            <a:r>
              <a:rPr b="1" i="0">
                <a:ln w="31550" cap="flat" cmpd="sng">
                  <a:solidFill>
                    <a:srgbClr val="B60042"/>
                  </a:solidFill>
                  <a:prstDash val="solid"/>
                  <a:round/>
                  <a:headEnd type="none" w="sm" len="sm"/>
                  <a:tailEnd type="none" w="sm" len="sm"/>
                </a:ln>
                <a:solidFill>
                  <a:srgbClr val="FFFFFF"/>
                </a:solidFill>
                <a:latin typeface="Source Sans Pro"/>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p:nvPr/>
        </p:nvSpPr>
        <p:spPr>
          <a:xfrm>
            <a:off x="212472" y="404664"/>
            <a:ext cx="8719054"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b="1" cap="none">
                <a:solidFill>
                  <a:srgbClr val="FF598E"/>
                </a:solidFill>
                <a:latin typeface="Century Gothic"/>
                <a:ea typeface="Century Gothic"/>
                <a:cs typeface="Century Gothic"/>
                <a:sym typeface="Century Gothic"/>
              </a:rPr>
              <a:t>BUSINESS PROBLEM FRAMING</a:t>
            </a:r>
            <a:endParaRPr/>
          </a:p>
        </p:txBody>
      </p:sp>
      <p:sp>
        <p:nvSpPr>
          <p:cNvPr id="93" name="Google Shape;93;p18"/>
          <p:cNvSpPr txBox="1"/>
          <p:nvPr/>
        </p:nvSpPr>
        <p:spPr>
          <a:xfrm>
            <a:off x="1151619" y="2564904"/>
            <a:ext cx="6840760" cy="1569660"/>
          </a:xfrm>
          <a:prstGeom prst="rect">
            <a:avLst/>
          </a:prstGeom>
          <a:gradFill>
            <a:gsLst>
              <a:gs pos="0">
                <a:srgbClr val="FF93B9"/>
              </a:gs>
              <a:gs pos="46000">
                <a:srgbClr val="FF4794"/>
              </a:gs>
              <a:gs pos="100000">
                <a:srgbClr val="CF0056"/>
              </a:gs>
            </a:gsLst>
            <a:path path="circle">
              <a:fillToRect l="50000" t="50000" r="50000" b="50000"/>
            </a:path>
            <a:tileRect/>
          </a:gradFill>
          <a:ln w="9525" cap="flat" cmpd="sng">
            <a:solidFill>
              <a:srgbClr val="FF2488"/>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IN" sz="2400">
                <a:solidFill>
                  <a:schemeClr val="lt1"/>
                </a:solidFill>
                <a:latin typeface="Verdana"/>
                <a:ea typeface="Verdana"/>
                <a:cs typeface="Verdana"/>
                <a:sym typeface="Verdana"/>
              </a:rPr>
              <a:t>The objective was to perform extensive data analysis on a given dataset and produce valuable insights that will help in customer retention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p:nvPr/>
        </p:nvSpPr>
        <p:spPr>
          <a:xfrm>
            <a:off x="60187" y="404664"/>
            <a:ext cx="9023624"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400" b="1" cap="none">
                <a:solidFill>
                  <a:srgbClr val="FF598E"/>
                </a:solidFill>
                <a:latin typeface="Century Gothic"/>
                <a:ea typeface="Century Gothic"/>
                <a:cs typeface="Century Gothic"/>
                <a:sym typeface="Century Gothic"/>
              </a:rPr>
              <a:t>CONCEPTUAL BACKGROUND OF </a:t>
            </a:r>
            <a:endParaRPr/>
          </a:p>
          <a:p>
            <a:pPr marL="0" marR="0" lvl="0" indent="0" algn="ctr" rtl="0">
              <a:spcBef>
                <a:spcPts val="0"/>
              </a:spcBef>
              <a:spcAft>
                <a:spcPts val="0"/>
              </a:spcAft>
              <a:buNone/>
            </a:pPr>
            <a:r>
              <a:rPr lang="en-IN" sz="4400" b="1" cap="none">
                <a:solidFill>
                  <a:srgbClr val="FF598E"/>
                </a:solidFill>
                <a:latin typeface="Century Gothic"/>
                <a:ea typeface="Century Gothic"/>
                <a:cs typeface="Century Gothic"/>
                <a:sym typeface="Century Gothic"/>
              </a:rPr>
              <a:t>THE DOMAIN PROBLEM</a:t>
            </a:r>
            <a:endParaRPr sz="4400" b="1" cap="none">
              <a:solidFill>
                <a:srgbClr val="FF598E"/>
              </a:solidFill>
              <a:latin typeface="Century Gothic"/>
              <a:ea typeface="Century Gothic"/>
              <a:cs typeface="Century Gothic"/>
              <a:sym typeface="Century Gothic"/>
            </a:endParaRPr>
          </a:p>
        </p:txBody>
      </p:sp>
      <p:sp>
        <p:nvSpPr>
          <p:cNvPr id="99" name="Google Shape;99;p19"/>
          <p:cNvSpPr txBox="1"/>
          <p:nvPr/>
        </p:nvSpPr>
        <p:spPr>
          <a:xfrm>
            <a:off x="251518" y="2154336"/>
            <a:ext cx="8640962" cy="4154984"/>
          </a:xfrm>
          <a:prstGeom prst="rect">
            <a:avLst/>
          </a:prstGeom>
          <a:gradFill>
            <a:gsLst>
              <a:gs pos="0">
                <a:srgbClr val="FF93B9"/>
              </a:gs>
              <a:gs pos="46000">
                <a:srgbClr val="FF4794"/>
              </a:gs>
              <a:gs pos="100000">
                <a:srgbClr val="CF0056"/>
              </a:gs>
            </a:gsLst>
            <a:path path="circle">
              <a:fillToRect l="50000" t="50000" r="50000" b="50000"/>
            </a:path>
            <a:tileRect/>
          </a:gradFill>
          <a:ln w="9525" cap="flat" cmpd="sng">
            <a:solidFill>
              <a:srgbClr val="FF2488"/>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ctr" anchorCtr="0">
            <a:spAutoFit/>
          </a:bodyPr>
          <a:lstStyle/>
          <a:p>
            <a:pPr marL="0" marR="0" lvl="0" indent="0" algn="l" rtl="0">
              <a:spcBef>
                <a:spcPts val="0"/>
              </a:spcBef>
              <a:spcAft>
                <a:spcPts val="0"/>
              </a:spcAft>
              <a:buNone/>
            </a:pPr>
            <a:r>
              <a:rPr lang="en-IN" sz="2400">
                <a:solidFill>
                  <a:schemeClr val="lt1"/>
                </a:solidFill>
                <a:latin typeface="Verdana"/>
                <a:ea typeface="Verdana"/>
                <a:cs typeface="Verdana"/>
                <a:sym typeface="Verdana"/>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systemquality, information quality, trust and net benefit.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p:nvPr/>
        </p:nvSpPr>
        <p:spPr>
          <a:xfrm>
            <a:off x="1687234" y="404664"/>
            <a:ext cx="5769529"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400" b="1" cap="none">
                <a:solidFill>
                  <a:srgbClr val="FF598E"/>
                </a:solidFill>
                <a:latin typeface="Century Gothic"/>
                <a:ea typeface="Century Gothic"/>
                <a:cs typeface="Century Gothic"/>
                <a:sym typeface="Century Gothic"/>
              </a:rPr>
              <a:t>PROBLEM STATEMENT</a:t>
            </a:r>
            <a:endParaRPr/>
          </a:p>
        </p:txBody>
      </p:sp>
      <p:sp>
        <p:nvSpPr>
          <p:cNvPr id="105" name="Google Shape;105;p20"/>
          <p:cNvSpPr txBox="1"/>
          <p:nvPr/>
        </p:nvSpPr>
        <p:spPr>
          <a:xfrm>
            <a:off x="503545" y="1772816"/>
            <a:ext cx="8136906" cy="3416320"/>
          </a:xfrm>
          <a:prstGeom prst="rect">
            <a:avLst/>
          </a:prstGeom>
          <a:gradFill>
            <a:gsLst>
              <a:gs pos="0">
                <a:srgbClr val="FF93B9"/>
              </a:gs>
              <a:gs pos="46000">
                <a:srgbClr val="FF4794"/>
              </a:gs>
              <a:gs pos="100000">
                <a:srgbClr val="CF0056"/>
              </a:gs>
            </a:gsLst>
            <a:path path="circle">
              <a:fillToRect l="50000" t="50000" r="50000" b="50000"/>
            </a:path>
            <a:tileRect/>
          </a:gradFill>
          <a:ln w="9525" cap="flat" cmpd="sng">
            <a:solidFill>
              <a:srgbClr val="FF2488"/>
            </a:solidFill>
            <a:prstDash val="solid"/>
            <a:round/>
            <a:headEnd type="none" w="sm" len="sm"/>
            <a:tailEnd type="none" w="sm" len="sm"/>
          </a:ln>
          <a:effectLst>
            <a:outerShdw blurRad="50800" dist="38100" dir="14700000" algn="t" rotWithShape="0">
              <a:srgbClr val="000000">
                <a:alpha val="60000"/>
              </a:srgbClr>
            </a:outerShdw>
          </a:effectLst>
        </p:spPr>
        <p:txBody>
          <a:bodyPr spcFirstLastPara="1" wrap="square" lIns="91425" tIns="45700" rIns="91425" bIns="45700" anchor="ctr" anchorCtr="0">
            <a:spAutoFit/>
          </a:bodyPr>
          <a:lstStyle/>
          <a:p>
            <a:pPr marL="342900" marR="0" lvl="0" indent="-342900" algn="l" rtl="0">
              <a:spcBef>
                <a:spcPts val="0"/>
              </a:spcBef>
              <a:spcAft>
                <a:spcPts val="0"/>
              </a:spcAft>
              <a:buClr>
                <a:schemeClr val="lt1"/>
              </a:buClr>
              <a:buSzPts val="2400"/>
              <a:buFont typeface="Noto Sans Symbols"/>
              <a:buChar char="▪"/>
            </a:pPr>
            <a:r>
              <a:rPr lang="en-IN" sz="2400">
                <a:solidFill>
                  <a:schemeClr val="lt1"/>
                </a:solidFill>
                <a:latin typeface="Verdana"/>
                <a:ea typeface="Verdana"/>
                <a:cs typeface="Verdana"/>
                <a:sym typeface="Verdana"/>
              </a:rPr>
              <a:t>The combination of both utilitarian value and hedonistic values are needed to affect the repeat purchase intention (loyalty) positively .</a:t>
            </a:r>
            <a:endParaRPr/>
          </a:p>
          <a:p>
            <a:pPr marL="0" marR="0" lvl="0" indent="0" algn="l" rtl="0">
              <a:spcBef>
                <a:spcPts val="0"/>
              </a:spcBef>
              <a:spcAft>
                <a:spcPts val="0"/>
              </a:spcAft>
              <a:buNone/>
            </a:pPr>
            <a:endParaRPr sz="2400">
              <a:solidFill>
                <a:schemeClr val="lt1"/>
              </a:solidFill>
              <a:latin typeface="Verdana"/>
              <a:ea typeface="Verdana"/>
              <a:cs typeface="Verdana"/>
              <a:sym typeface="Verdana"/>
            </a:endParaRPr>
          </a:p>
          <a:p>
            <a:pPr marL="342900" marR="0" lvl="0" indent="-342900" algn="l" rtl="0">
              <a:spcBef>
                <a:spcPts val="0"/>
              </a:spcBef>
              <a:spcAft>
                <a:spcPts val="0"/>
              </a:spcAft>
              <a:buClr>
                <a:schemeClr val="lt1"/>
              </a:buClr>
              <a:buSzPts val="2400"/>
              <a:buFont typeface="Noto Sans Symbols"/>
              <a:buChar char="▪"/>
            </a:pPr>
            <a:r>
              <a:rPr lang="en-IN" sz="2400">
                <a:solidFill>
                  <a:schemeClr val="lt1"/>
                </a:solidFill>
                <a:latin typeface="Verdana"/>
                <a:ea typeface="Verdana"/>
                <a:cs typeface="Verdana"/>
                <a:sym typeface="Verdana"/>
              </a:rPr>
              <a:t>The objective was to perform extensive data analysis on a given dataset and produce valuable insights that will help in customer retention.</a:t>
            </a:r>
            <a:endParaRPr/>
          </a:p>
          <a:p>
            <a:pPr marL="0" marR="0" lvl="0" indent="0" algn="l" rtl="0">
              <a:spcBef>
                <a:spcPts val="0"/>
              </a:spcBef>
              <a:spcAft>
                <a:spcPts val="0"/>
              </a:spcAft>
              <a:buNone/>
            </a:pPr>
            <a:endParaRPr sz="2400">
              <a:solidFill>
                <a:schemeClr val="lt1"/>
              </a:solidFill>
              <a:latin typeface="Verdana"/>
              <a:ea typeface="Verdana"/>
              <a:cs typeface="Verdana"/>
              <a:sym typeface="Verdana"/>
            </a:endParaRPr>
          </a:p>
          <a:p>
            <a:pPr marL="342900" marR="0" lvl="0" indent="-342900" algn="l" rtl="0">
              <a:spcBef>
                <a:spcPts val="0"/>
              </a:spcBef>
              <a:spcAft>
                <a:spcPts val="0"/>
              </a:spcAft>
              <a:buClr>
                <a:schemeClr val="lt1"/>
              </a:buClr>
              <a:buSzPts val="2400"/>
              <a:buFont typeface="Noto Sans Symbols"/>
              <a:buChar char="▪"/>
            </a:pPr>
            <a:r>
              <a:rPr lang="en-IN" sz="2400">
                <a:solidFill>
                  <a:schemeClr val="lt1"/>
                </a:solidFill>
                <a:latin typeface="Verdana"/>
                <a:ea typeface="Verdana"/>
                <a:cs typeface="Verdana"/>
                <a:sym typeface="Verdana"/>
              </a:rPr>
              <a:t>The dataset consist of 71 features and 269 rows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p:nvPr/>
        </p:nvSpPr>
        <p:spPr>
          <a:xfrm>
            <a:off x="2640306" y="260648"/>
            <a:ext cx="3995004"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400" b="1" cap="none">
                <a:solidFill>
                  <a:srgbClr val="FF598E"/>
                </a:solidFill>
                <a:latin typeface="Century Gothic"/>
                <a:ea typeface="Century Gothic"/>
                <a:cs typeface="Century Gothic"/>
                <a:sym typeface="Century Gothic"/>
              </a:rPr>
              <a:t>DATA SOURCE</a:t>
            </a:r>
            <a:endParaRPr sz="4400" b="1" cap="none">
              <a:solidFill>
                <a:srgbClr val="FF598E"/>
              </a:solidFill>
              <a:latin typeface="Century Gothic"/>
              <a:ea typeface="Century Gothic"/>
              <a:cs typeface="Century Gothic"/>
              <a:sym typeface="Century Gothic"/>
            </a:endParaRPr>
          </a:p>
        </p:txBody>
      </p:sp>
      <p:sp>
        <p:nvSpPr>
          <p:cNvPr id="111" name="Google Shape;111;p21"/>
          <p:cNvSpPr/>
          <p:nvPr/>
        </p:nvSpPr>
        <p:spPr>
          <a:xfrm>
            <a:off x="0" y="1196781"/>
            <a:ext cx="4637808" cy="70788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cap="none">
                <a:solidFill>
                  <a:schemeClr val="accent2"/>
                </a:solidFill>
                <a:latin typeface="Century Gothic"/>
                <a:ea typeface="Century Gothic"/>
                <a:cs typeface="Century Gothic"/>
                <a:sym typeface="Century Gothic"/>
              </a:rPr>
              <a:t>Importing libraries</a:t>
            </a:r>
            <a:endParaRPr sz="4000" b="1" cap="none">
              <a:solidFill>
                <a:schemeClr val="accent2"/>
              </a:solidFill>
              <a:latin typeface="Century Gothic"/>
              <a:ea typeface="Century Gothic"/>
              <a:cs typeface="Century Gothic"/>
              <a:sym typeface="Century Gothic"/>
            </a:endParaRPr>
          </a:p>
        </p:txBody>
      </p:sp>
      <p:sp>
        <p:nvSpPr>
          <p:cNvPr id="112" name="Google Shape;112;p21"/>
          <p:cNvSpPr/>
          <p:nvPr/>
        </p:nvSpPr>
        <p:spPr>
          <a:xfrm>
            <a:off x="-8968" y="2139811"/>
            <a:ext cx="9152968"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a:solidFill>
                  <a:schemeClr val="lt1"/>
                </a:solidFill>
                <a:latin typeface="Verdana"/>
                <a:ea typeface="Verdana"/>
                <a:cs typeface="Verdana"/>
                <a:sym typeface="Verdana"/>
              </a:rPr>
              <a:t>All the important libraries were imported before starting the project</a:t>
            </a:r>
            <a:endParaRPr sz="2000">
              <a:solidFill>
                <a:schemeClr val="lt1"/>
              </a:solidFill>
              <a:latin typeface="Verdana"/>
              <a:ea typeface="Verdana"/>
              <a:cs typeface="Verdana"/>
              <a:sym typeface="Verdana"/>
            </a:endParaRPr>
          </a:p>
        </p:txBody>
      </p:sp>
      <p:pic>
        <p:nvPicPr>
          <p:cNvPr id="113" name="Google Shape;113;p21" descr="Screen Clipping"/>
          <p:cNvPicPr preferRelativeResize="0"/>
          <p:nvPr/>
        </p:nvPicPr>
        <p:blipFill rotWithShape="1">
          <a:blip r:embed="rId3">
            <a:alphaModFix/>
          </a:blip>
          <a:srcRect/>
          <a:stretch/>
        </p:blipFill>
        <p:spPr>
          <a:xfrm>
            <a:off x="1327156" y="2996952"/>
            <a:ext cx="6480720" cy="3032758"/>
          </a:xfrm>
          <a:prstGeom prst="rect">
            <a:avLst/>
          </a:prstGeom>
          <a:noFill/>
          <a:ln>
            <a:noFill/>
          </a:ln>
        </p:spPr>
      </p:pic>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2322</Words>
  <Application>Microsoft Office PowerPoint</Application>
  <PresentationFormat>On-screen Show (4:3)</PresentationFormat>
  <Paragraphs>206</Paragraphs>
  <Slides>54</Slides>
  <Notes>54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Raleway</vt:lpstr>
      <vt:lpstr>Source Sans Pro</vt:lpstr>
      <vt:lpstr>Century Gothic</vt:lpstr>
      <vt:lpstr>Noto Sans Symbols</vt:lpstr>
      <vt:lpstr>Cambria</vt:lpstr>
      <vt:lpstr>Verdana</vt:lpstr>
      <vt:lpstr>Arial</vt:lpstr>
      <vt:lpstr>Calibri</vt:lpstr>
      <vt:lpstr>Plum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Jaspreet Rathod</dc:creator>
  <cp:lastModifiedBy>jaspreet rathod</cp:lastModifiedBy>
  <cp:revision>1</cp:revision>
  <dcterms:modified xsi:type="dcterms:W3CDTF">2021-11-12T12:48:28Z</dcterms:modified>
</cp:coreProperties>
</file>