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3" r:id="rId20"/>
    <p:sldId id="275" r:id="rId21"/>
    <p:sldId id="277" r:id="rId22"/>
    <p:sldId id="274" r:id="rId23"/>
    <p:sldId id="279" r:id="rId24"/>
    <p:sldId id="278" r:id="rId25"/>
    <p:sldId id="280" r:id="rId26"/>
    <p:sldId id="281" r:id="rId27"/>
    <p:sldId id="282" r:id="rId28"/>
    <p:sldId id="283" r:id="rId29"/>
    <p:sldId id="284" r:id="rId30"/>
    <p:sldId id="285" r:id="rId31"/>
    <p:sldId id="286" r:id="rId32"/>
    <p:sldId id="287" r:id="rId33"/>
    <p:sldId id="291" r:id="rId34"/>
    <p:sldId id="288" r:id="rId35"/>
    <p:sldId id="289" r:id="rId36"/>
    <p:sldId id="290"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25-11-2021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1210732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25-11-2021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837765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25-11-2021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860909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25-11-2021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746976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83B8124-6683-41B0-AAF9-862FE4D03957}" type="datetimeFigureOut">
              <a:rPr lang="en-IN" smtClean="0"/>
              <a:t>25-11-2021</a:t>
            </a:fld>
            <a:endParaRPr lang="en-IN" dirty="0"/>
          </a:p>
        </p:txBody>
      </p:sp>
      <p:sp>
        <p:nvSpPr>
          <p:cNvPr id="5" name="Footer Placeholder 4"/>
          <p:cNvSpPr>
            <a:spLocks noGrp="1"/>
          </p:cNvSpPr>
          <p:nvPr>
            <p:ph type="ftr" sz="quarter" idx="11"/>
          </p:nvPr>
        </p:nvSpPr>
        <p:spPr>
          <a:xfrm>
            <a:off x="2182708" y="6272784"/>
            <a:ext cx="6327648" cy="365125"/>
          </a:xfrm>
        </p:spPr>
        <p:txBody>
          <a:bodyPr/>
          <a:lstStyle/>
          <a:p>
            <a:endParaRPr lang="en-IN"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2313691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3B8124-6683-41B0-AAF9-862FE4D03957}" type="datetimeFigureOut">
              <a:rPr lang="en-IN" smtClean="0"/>
              <a:t>25-11-2021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528201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3B8124-6683-41B0-AAF9-862FE4D03957}" type="datetimeFigureOut">
              <a:rPr lang="en-IN" smtClean="0"/>
              <a:t>25-11-2021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941060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3B8124-6683-41B0-AAF9-862FE4D03957}" type="datetimeFigureOut">
              <a:rPr lang="en-IN" smtClean="0"/>
              <a:t>25-11-2021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10759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6437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25-11-2021</a:t>
            </a:fld>
            <a:endParaRPr lang="en-IN" dirty="0"/>
          </a:p>
        </p:txBody>
      </p:sp>
      <p:sp>
        <p:nvSpPr>
          <p:cNvPr id="6" name="Footer Placeholder 5"/>
          <p:cNvSpPr>
            <a:spLocks noGrp="1"/>
          </p:cNvSpPr>
          <p:nvPr>
            <p:ph type="ftr" sz="quarter" idx="11"/>
          </p:nvPr>
        </p:nvSpPr>
        <p:spPr/>
        <p:txBody>
          <a:bodyPr/>
          <a:lstStyle/>
          <a:p>
            <a:endParaRPr lang="en-IN"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50231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25-11-2021</a:t>
            </a:fld>
            <a:endParaRPr lang="en-IN"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005441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83B8124-6683-41B0-AAF9-862FE4D03957}" type="datetimeFigureOut">
              <a:rPr lang="en-IN" smtClean="0"/>
              <a:t>25-11-2021</a:t>
            </a:fld>
            <a:endParaRPr lang="en-IN"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324001418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hyperlink" Target="https://www.flickr.com/photos/jonathanrolande/17146437340/"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15C8C9-53B0-44C4-9FA8-79E043ECD7A3}"/>
              </a:ext>
            </a:extLst>
          </p:cNvPr>
          <p:cNvSpPr/>
          <p:nvPr/>
        </p:nvSpPr>
        <p:spPr>
          <a:xfrm>
            <a:off x="1235413" y="0"/>
            <a:ext cx="9717932" cy="68579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117FD97C-D333-48AE-86E8-373C8E213C29}"/>
              </a:ext>
            </a:extLst>
          </p:cNvPr>
          <p:cNvSpPr/>
          <p:nvPr/>
        </p:nvSpPr>
        <p:spPr>
          <a:xfrm>
            <a:off x="1235413" y="0"/>
            <a:ext cx="9717932" cy="894576"/>
          </a:xfrm>
          <a:custGeom>
            <a:avLst/>
            <a:gdLst>
              <a:gd name="connsiteX0" fmla="*/ 0 w 9717932"/>
              <a:gd name="connsiteY0" fmla="*/ 0 h 797668"/>
              <a:gd name="connsiteX1" fmla="*/ 9717932 w 9717932"/>
              <a:gd name="connsiteY1" fmla="*/ 0 h 797668"/>
              <a:gd name="connsiteX2" fmla="*/ 9717932 w 9717932"/>
              <a:gd name="connsiteY2" fmla="*/ 797668 h 797668"/>
              <a:gd name="connsiteX3" fmla="*/ 0 w 9717932"/>
              <a:gd name="connsiteY3" fmla="*/ 797668 h 797668"/>
              <a:gd name="connsiteX4" fmla="*/ 0 w 9717932"/>
              <a:gd name="connsiteY4" fmla="*/ 0 h 797668"/>
              <a:gd name="connsiteX0" fmla="*/ 0 w 9717932"/>
              <a:gd name="connsiteY0" fmla="*/ 0 h 797668"/>
              <a:gd name="connsiteX1" fmla="*/ 9717932 w 9717932"/>
              <a:gd name="connsiteY1" fmla="*/ 0 h 797668"/>
              <a:gd name="connsiteX2" fmla="*/ 9717932 w 9717932"/>
              <a:gd name="connsiteY2" fmla="*/ 797668 h 797668"/>
              <a:gd name="connsiteX3" fmla="*/ 0 w 9717932"/>
              <a:gd name="connsiteY3" fmla="*/ 797668 h 797668"/>
              <a:gd name="connsiteX4" fmla="*/ 0 w 9717932"/>
              <a:gd name="connsiteY4" fmla="*/ 0 h 797668"/>
              <a:gd name="connsiteX0" fmla="*/ 0 w 9717932"/>
              <a:gd name="connsiteY0" fmla="*/ 0 h 797668"/>
              <a:gd name="connsiteX1" fmla="*/ 9717932 w 9717932"/>
              <a:gd name="connsiteY1" fmla="*/ 0 h 797668"/>
              <a:gd name="connsiteX2" fmla="*/ 9717932 w 9717932"/>
              <a:gd name="connsiteY2" fmla="*/ 797668 h 797668"/>
              <a:gd name="connsiteX3" fmla="*/ 0 w 9717932"/>
              <a:gd name="connsiteY3" fmla="*/ 797668 h 797668"/>
              <a:gd name="connsiteX4" fmla="*/ 0 w 9717932"/>
              <a:gd name="connsiteY4" fmla="*/ 0 h 797668"/>
              <a:gd name="connsiteX0" fmla="*/ 0 w 9717932"/>
              <a:gd name="connsiteY0" fmla="*/ 0 h 943583"/>
              <a:gd name="connsiteX1" fmla="*/ 9717932 w 9717932"/>
              <a:gd name="connsiteY1" fmla="*/ 0 h 943583"/>
              <a:gd name="connsiteX2" fmla="*/ 9717932 w 9717932"/>
              <a:gd name="connsiteY2" fmla="*/ 943583 h 943583"/>
              <a:gd name="connsiteX3" fmla="*/ 0 w 9717932"/>
              <a:gd name="connsiteY3" fmla="*/ 797668 h 943583"/>
              <a:gd name="connsiteX4" fmla="*/ 0 w 9717932"/>
              <a:gd name="connsiteY4" fmla="*/ 0 h 943583"/>
              <a:gd name="connsiteX0" fmla="*/ 0 w 9717932"/>
              <a:gd name="connsiteY0" fmla="*/ 0 h 962669"/>
              <a:gd name="connsiteX1" fmla="*/ 9717932 w 9717932"/>
              <a:gd name="connsiteY1" fmla="*/ 0 h 962669"/>
              <a:gd name="connsiteX2" fmla="*/ 9717932 w 9717932"/>
              <a:gd name="connsiteY2" fmla="*/ 943583 h 962669"/>
              <a:gd name="connsiteX3" fmla="*/ 0 w 9717932"/>
              <a:gd name="connsiteY3" fmla="*/ 797668 h 962669"/>
              <a:gd name="connsiteX4" fmla="*/ 0 w 9717932"/>
              <a:gd name="connsiteY4" fmla="*/ 0 h 962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7932" h="962669">
                <a:moveTo>
                  <a:pt x="0" y="0"/>
                </a:moveTo>
                <a:lnTo>
                  <a:pt x="9717932" y="0"/>
                </a:lnTo>
                <a:lnTo>
                  <a:pt x="9717932" y="943583"/>
                </a:lnTo>
                <a:cubicBezTo>
                  <a:pt x="5612860" y="1138136"/>
                  <a:pt x="3171218" y="-243191"/>
                  <a:pt x="0" y="797668"/>
                </a:cubicBezTo>
                <a:lnTo>
                  <a:pt x="0" y="0"/>
                </a:lnTo>
                <a:close/>
              </a:path>
            </a:pathLst>
          </a:cu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9BBB430F-EB69-45FE-A98A-F082FB2BEDA0}"/>
              </a:ext>
            </a:extLst>
          </p:cNvPr>
          <p:cNvSpPr txBox="1"/>
          <p:nvPr/>
        </p:nvSpPr>
        <p:spPr>
          <a:xfrm>
            <a:off x="1513544" y="2558204"/>
            <a:ext cx="9348281" cy="1600438"/>
          </a:xfrm>
          <a:prstGeom prst="rect">
            <a:avLst/>
          </a:prstGeom>
          <a:noFill/>
        </p:spPr>
        <p:txBody>
          <a:bodyPr wrap="square" rtlCol="0">
            <a:spAutoFit/>
          </a:bodyPr>
          <a:lstStyle/>
          <a:p>
            <a:pPr algn="ctr"/>
            <a:r>
              <a:rPr lang="en-US" sz="4000" b="1" spc="50" dirty="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rPr>
              <a:t>Presentation on </a:t>
            </a:r>
          </a:p>
          <a:p>
            <a:pPr algn="ctr"/>
            <a:r>
              <a:rPr lang="en-US" sz="4000" b="1"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rPr>
              <a:t>Micro-Credit Defaulter Loan</a:t>
            </a:r>
            <a:endParaRPr lang="en-IN" sz="4000" b="1"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endParaRPr>
          </a:p>
          <a:p>
            <a:endParaRPr lang="en-IN" dirty="0"/>
          </a:p>
        </p:txBody>
      </p:sp>
      <p:sp>
        <p:nvSpPr>
          <p:cNvPr id="19" name="TextBox 18">
            <a:extLst>
              <a:ext uri="{FF2B5EF4-FFF2-40B4-BE49-F238E27FC236}">
                <a16:creationId xmlns:a16="http://schemas.microsoft.com/office/drawing/2014/main" id="{55A902FF-5EC5-4E6A-BF2D-A1CA160D7861}"/>
              </a:ext>
            </a:extLst>
          </p:cNvPr>
          <p:cNvSpPr txBox="1"/>
          <p:nvPr/>
        </p:nvSpPr>
        <p:spPr>
          <a:xfrm>
            <a:off x="6306765" y="5663480"/>
            <a:ext cx="5885235" cy="954107"/>
          </a:xfrm>
          <a:prstGeom prst="rect">
            <a:avLst/>
          </a:prstGeom>
          <a:noFill/>
        </p:spPr>
        <p:txBody>
          <a:bodyPr wrap="square" rtlCol="0">
            <a:spAutoFit/>
          </a:bodyPr>
          <a:lstStyle/>
          <a:p>
            <a:r>
              <a:rPr lang="en-US" sz="2800" b="1" spc="50" dirty="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rPr>
              <a:t>Submitted By- Jaspreet Rathod</a:t>
            </a:r>
            <a:endParaRPr lang="en-IN" sz="2800" b="1" spc="50" dirty="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endParaRPr>
          </a:p>
        </p:txBody>
      </p:sp>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84775"/>
          </a:xfrm>
          <a:prstGeom prst="rect">
            <a:avLst/>
          </a:prstGeom>
          <a:noFill/>
        </p:spPr>
        <p:txBody>
          <a:bodyPr wrap="square" rtlCol="0">
            <a:spAutoFit/>
          </a:bodyPr>
          <a:lstStyle/>
          <a:p>
            <a:pPr algn="ctr"/>
            <a:r>
              <a:rPr lang="en-US" sz="3200" b="1" dirty="0">
                <a:solidFill>
                  <a:srgbClr val="002060"/>
                </a:solidFill>
              </a:rPr>
              <a:t>Visualizations: Univariate Analysis</a:t>
            </a:r>
            <a:endParaRPr lang="en-IN" sz="3200" b="1" dirty="0">
              <a:solidFill>
                <a:srgbClr val="002060"/>
              </a:solidFill>
            </a:endParaRPr>
          </a:p>
        </p:txBody>
      </p:sp>
      <p:sp>
        <p:nvSpPr>
          <p:cNvPr id="3" name="TextBox 2">
            <a:extLst>
              <a:ext uri="{FF2B5EF4-FFF2-40B4-BE49-F238E27FC236}">
                <a16:creationId xmlns:a16="http://schemas.microsoft.com/office/drawing/2014/main" id="{8B923584-66EA-4CD0-9EAB-7CB736012A4D}"/>
              </a:ext>
            </a:extLst>
          </p:cNvPr>
          <p:cNvSpPr txBox="1"/>
          <p:nvPr/>
        </p:nvSpPr>
        <p:spPr>
          <a:xfrm>
            <a:off x="625152" y="1091682"/>
            <a:ext cx="10991460" cy="892552"/>
          </a:xfrm>
          <a:prstGeom prst="rect">
            <a:avLst/>
          </a:prstGeom>
          <a:noFill/>
        </p:spPr>
        <p:txBody>
          <a:bodyPr wrap="square" rtlCol="0">
            <a:spAutoFit/>
          </a:bodyPr>
          <a:lstStyle/>
          <a:p>
            <a:pPr algn="just"/>
            <a:r>
              <a:rPr lang="en-US" sz="2400" b="1" dirty="0">
                <a:latin typeface="Calibri" panose="020F0502020204030204" pitchFamily="34" charset="0"/>
                <a:cs typeface="Calibri" panose="020F0502020204030204" pitchFamily="34" charset="0"/>
              </a:rPr>
              <a:t>Target Variable</a:t>
            </a:r>
            <a:r>
              <a:rPr lang="en-US" sz="2800"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Visualizing label whether the user paid back the credit amount within 5 days of issuing the loan or not {1:success, 0:failure}</a:t>
            </a:r>
            <a:endParaRPr lang="en-IN" sz="2400" dirty="0">
              <a:latin typeface="Calibri" panose="020F0502020204030204" pitchFamily="34" charset="0"/>
              <a:cs typeface="Calibri" panose="020F0502020204030204" pitchFamily="34" charset="0"/>
            </a:endParaRPr>
          </a:p>
        </p:txBody>
      </p:sp>
      <p:pic>
        <p:nvPicPr>
          <p:cNvPr id="2050" name="Picture 2">
            <a:extLst>
              <a:ext uri="{FF2B5EF4-FFF2-40B4-BE49-F238E27FC236}">
                <a16:creationId xmlns:a16="http://schemas.microsoft.com/office/drawing/2014/main" id="{E15E759F-9934-4872-9EFB-FC4590FFF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377" y="1984234"/>
            <a:ext cx="8772525" cy="35337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88DBBE9-F740-4337-90B7-0D976FB88249}"/>
              </a:ext>
            </a:extLst>
          </p:cNvPr>
          <p:cNvSpPr txBox="1"/>
          <p:nvPr/>
        </p:nvSpPr>
        <p:spPr>
          <a:xfrm>
            <a:off x="625152" y="5518009"/>
            <a:ext cx="10991460" cy="946413"/>
          </a:xfrm>
          <a:prstGeom prst="rect">
            <a:avLst/>
          </a:prstGeom>
          <a:noFill/>
        </p:spPr>
        <p:txBody>
          <a:bodyPr wrap="square">
            <a:spAutoFit/>
          </a:bodyPr>
          <a:lstStyle/>
          <a:p>
            <a:pPr algn="just"/>
            <a:r>
              <a:rPr lang="en-US" b="0" i="0" dirty="0">
                <a:effectLst/>
              </a:rPr>
              <a:t>From the above plots we can observe around 87% of the loan has been paid by the user and only 12% of the loan failed to pay. Also the dataset is highly imbalanced, so we need to work on that or else our model will be more biased towards success and make false interpretation.</a:t>
            </a:r>
          </a:p>
        </p:txBody>
      </p:sp>
    </p:spTree>
    <p:extLst>
      <p:ext uri="{BB962C8B-B14F-4D97-AF65-F5344CB8AC3E}">
        <p14:creationId xmlns:p14="http://schemas.microsoft.com/office/powerpoint/2010/main" val="680301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410547" y="65314"/>
            <a:ext cx="11263293" cy="584775"/>
          </a:xfrm>
          <a:prstGeom prst="rect">
            <a:avLst/>
          </a:prstGeom>
          <a:noFill/>
        </p:spPr>
        <p:txBody>
          <a:bodyPr wrap="square" rtlCol="0">
            <a:spAutoFit/>
          </a:bodyPr>
          <a:lstStyle/>
          <a:p>
            <a:pPr algn="ctr"/>
            <a:r>
              <a:rPr lang="en-US" sz="3200" b="1" dirty="0">
                <a:solidFill>
                  <a:srgbClr val="002060"/>
                </a:solidFill>
              </a:rPr>
              <a:t>Visualizations: Univariate Analysis</a:t>
            </a:r>
            <a:endParaRPr lang="en-IN" sz="3200" b="1" dirty="0">
              <a:solidFill>
                <a:srgbClr val="002060"/>
              </a:solidFill>
            </a:endParaRPr>
          </a:p>
        </p:txBody>
      </p:sp>
      <p:pic>
        <p:nvPicPr>
          <p:cNvPr id="3078" name="Picture 6">
            <a:extLst>
              <a:ext uri="{FF2B5EF4-FFF2-40B4-BE49-F238E27FC236}">
                <a16:creationId xmlns:a16="http://schemas.microsoft.com/office/drawing/2014/main" id="{79F0CD6C-7D84-453E-9FC2-EB274521B1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5461" y="650089"/>
            <a:ext cx="6778379" cy="613954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256A0EE-17F3-4447-AC78-16C4879F4871}"/>
              </a:ext>
            </a:extLst>
          </p:cNvPr>
          <p:cNvSpPr txBox="1"/>
          <p:nvPr/>
        </p:nvSpPr>
        <p:spPr>
          <a:xfrm>
            <a:off x="518160" y="961053"/>
            <a:ext cx="4259113" cy="3964868"/>
          </a:xfrm>
          <a:prstGeom prst="rect">
            <a:avLst/>
          </a:prstGeom>
          <a:noFill/>
        </p:spPr>
        <p:txBody>
          <a:bodyPr wrap="square">
            <a:spAutoFit/>
          </a:bodyPr>
          <a:lstStyle/>
          <a:p>
            <a:pPr lvl="0" algn="just">
              <a:lnSpc>
                <a:spcPct val="107000"/>
              </a:lnSpc>
            </a:pPr>
            <a:r>
              <a:rPr lang="en-IN"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Observations:</a:t>
            </a:r>
          </a:p>
          <a:p>
            <a:pPr lvl="0" algn="just">
              <a:lnSpc>
                <a:spcPct val="107000"/>
              </a:lnSpc>
            </a:pPr>
            <a:endPar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gn="just">
              <a:lnSpc>
                <a:spcPct val="107000"/>
              </a:lnSpc>
              <a:buFont typeface="Wingdings" panose="05000000000000000000" pitchFamily="2" charset="2"/>
              <a:buChar char=""/>
            </a:pPr>
            <a:r>
              <a:rPr lang="en-IN"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From the distribution plot, I can observe most of the columns are not normally distributed only Day column somewhat distributed normally.</a:t>
            </a:r>
          </a:p>
          <a:p>
            <a:pPr lvl="0" algn="just">
              <a:lnSpc>
                <a:spcPct val="107000"/>
              </a:lnSpc>
            </a:pP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spcAft>
                <a:spcPts val="800"/>
              </a:spcAft>
              <a:buFont typeface="Wingdings" panose="05000000000000000000" pitchFamily="2" charset="2"/>
              <a:buChar char=""/>
            </a:pPr>
            <a:r>
              <a:rPr lang="en-IN"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All the columns have skewness and are skewed to right since the mean is greater than the median in these columns. We need to remove this skewness before building our machine learning models.</a:t>
            </a:r>
            <a:endParaRPr lang="en-IN"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33674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625151" y="233265"/>
            <a:ext cx="11178073" cy="584775"/>
          </a:xfrm>
          <a:prstGeom prst="rect">
            <a:avLst/>
          </a:prstGeom>
          <a:noFill/>
        </p:spPr>
        <p:txBody>
          <a:bodyPr wrap="square" rtlCol="0">
            <a:spAutoFit/>
          </a:bodyPr>
          <a:lstStyle/>
          <a:p>
            <a:pPr algn="ctr"/>
            <a:r>
              <a:rPr lang="en-US" sz="3200" b="1" dirty="0">
                <a:solidFill>
                  <a:srgbClr val="002060"/>
                </a:solidFill>
              </a:rPr>
              <a:t>Visualizations: </a:t>
            </a:r>
            <a:r>
              <a:rPr lang="en-IN" sz="3200" b="1" dirty="0">
                <a:solidFill>
                  <a:srgbClr val="002060"/>
                </a:solidFill>
                <a:effectLst/>
                <a:ea typeface="Times New Roman" panose="02020603050405020304" pitchFamily="18" charset="0"/>
              </a:rPr>
              <a:t>Bivariate Analysis</a:t>
            </a:r>
            <a:endParaRPr lang="en-IN" sz="3200" b="1" dirty="0">
              <a:solidFill>
                <a:srgbClr val="002060"/>
              </a:solidFill>
            </a:endParaRPr>
          </a:p>
        </p:txBody>
      </p:sp>
      <p:pic>
        <p:nvPicPr>
          <p:cNvPr id="4098" name="Picture 2">
            <a:extLst>
              <a:ext uri="{FF2B5EF4-FFF2-40B4-BE49-F238E27FC236}">
                <a16:creationId xmlns:a16="http://schemas.microsoft.com/office/drawing/2014/main" id="{0E501523-3309-480E-B2B2-7B3A00A6B9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98" y="1059318"/>
            <a:ext cx="3904182" cy="295284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2BEA8E98-3E0F-4E14-BD5D-3AEDDAF613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8200" y="916442"/>
            <a:ext cx="8045222" cy="309572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DC59AE1-29A6-4685-917A-6A9E6B2270A2}"/>
              </a:ext>
            </a:extLst>
          </p:cNvPr>
          <p:cNvSpPr txBox="1"/>
          <p:nvPr/>
        </p:nvSpPr>
        <p:spPr>
          <a:xfrm>
            <a:off x="494522" y="4012164"/>
            <a:ext cx="3176399" cy="2031325"/>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rPr>
              <a:t>From the above bar plot we can observe that the defaulter rate is higher where the user age on cellular network in days is high which has around 8871 counts (in days).</a:t>
            </a:r>
          </a:p>
        </p:txBody>
      </p:sp>
      <p:sp>
        <p:nvSpPr>
          <p:cNvPr id="12" name="TextBox 11">
            <a:extLst>
              <a:ext uri="{FF2B5EF4-FFF2-40B4-BE49-F238E27FC236}">
                <a16:creationId xmlns:a16="http://schemas.microsoft.com/office/drawing/2014/main" id="{ED1AB322-D06B-459F-93A2-9A63A2849414}"/>
              </a:ext>
            </a:extLst>
          </p:cNvPr>
          <p:cNvSpPr txBox="1"/>
          <p:nvPr/>
        </p:nvSpPr>
        <p:spPr>
          <a:xfrm>
            <a:off x="4025480" y="4012164"/>
            <a:ext cx="3904183" cy="2031325"/>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rPr>
              <a:t>Most of the users who have paid back the credit amount within 5 days of issuing loan, they have high rate of daily amount spent from the account over last 30 days and 90 days which have the count around 5940 and 6732 respectively.</a:t>
            </a:r>
          </a:p>
        </p:txBody>
      </p:sp>
      <p:sp>
        <p:nvSpPr>
          <p:cNvPr id="14" name="TextBox 13">
            <a:extLst>
              <a:ext uri="{FF2B5EF4-FFF2-40B4-BE49-F238E27FC236}">
                <a16:creationId xmlns:a16="http://schemas.microsoft.com/office/drawing/2014/main" id="{530982B8-4305-4C0D-857F-F279A58E6A99}"/>
              </a:ext>
            </a:extLst>
          </p:cNvPr>
          <p:cNvSpPr txBox="1"/>
          <p:nvPr/>
        </p:nvSpPr>
        <p:spPr>
          <a:xfrm>
            <a:off x="8106942" y="4012164"/>
            <a:ext cx="3696281" cy="2031325"/>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rPr>
              <a:t>The users who have spent daily amount from main account over last 30 days and 90 days have always paid back the loan amount within 5 days. Around 0.6% of the users failed to pay back the loan within due date.</a:t>
            </a:r>
          </a:p>
        </p:txBody>
      </p:sp>
    </p:spTree>
    <p:extLst>
      <p:ext uri="{BB962C8B-B14F-4D97-AF65-F5344CB8AC3E}">
        <p14:creationId xmlns:p14="http://schemas.microsoft.com/office/powerpoint/2010/main" val="3483729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559837" y="1"/>
            <a:ext cx="11140751" cy="584775"/>
          </a:xfrm>
          <a:prstGeom prst="rect">
            <a:avLst/>
          </a:prstGeom>
          <a:noFill/>
        </p:spPr>
        <p:txBody>
          <a:bodyPr wrap="square">
            <a:spAutoFit/>
          </a:bodyPr>
          <a:lstStyle/>
          <a:p>
            <a:pPr algn="ctr"/>
            <a:r>
              <a:rPr lang="en-US" sz="3200" b="1" dirty="0">
                <a:solidFill>
                  <a:srgbClr val="002060"/>
                </a:solidFill>
              </a:rPr>
              <a:t>Visualizations: </a:t>
            </a:r>
            <a:r>
              <a:rPr lang="en-IN" sz="3200" b="1" dirty="0">
                <a:solidFill>
                  <a:srgbClr val="002060"/>
                </a:solidFill>
                <a:effectLst/>
                <a:ea typeface="Times New Roman" panose="02020603050405020304" pitchFamily="18" charset="0"/>
              </a:rPr>
              <a:t>Bivariate Analysis</a:t>
            </a:r>
            <a:endParaRPr lang="en-IN" sz="3200" b="1" dirty="0">
              <a:solidFill>
                <a:srgbClr val="002060"/>
              </a:solidFill>
            </a:endParaRPr>
          </a:p>
        </p:txBody>
      </p:sp>
      <p:pic>
        <p:nvPicPr>
          <p:cNvPr id="5122" name="Picture 2">
            <a:extLst>
              <a:ext uri="{FF2B5EF4-FFF2-40B4-BE49-F238E27FC236}">
                <a16:creationId xmlns:a16="http://schemas.microsoft.com/office/drawing/2014/main" id="{19ED6BBF-4CEC-4DBC-8436-B9AE0D816A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3761" y="687770"/>
            <a:ext cx="6578082" cy="291420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352AE6B-E5FC-4EA0-B4B6-0560AC46E5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3761" y="3756852"/>
            <a:ext cx="6578082" cy="291420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F761B92-56D2-4143-86E2-8F4300A28963}"/>
              </a:ext>
            </a:extLst>
          </p:cNvPr>
          <p:cNvSpPr txBox="1"/>
          <p:nvPr/>
        </p:nvSpPr>
        <p:spPr>
          <a:xfrm>
            <a:off x="230154" y="3601975"/>
            <a:ext cx="5153609" cy="2862322"/>
          </a:xfrm>
          <a:prstGeom prst="rect">
            <a:avLst/>
          </a:prstGeom>
          <a:noFill/>
        </p:spPr>
        <p:txBody>
          <a:bodyPr wrap="square">
            <a:spAutoFit/>
          </a:bodyPr>
          <a:lstStyle/>
          <a:p>
            <a:pPr marL="342900" indent="-342900" algn="just">
              <a:buFont typeface="Wingdings" panose="05000000000000000000" pitchFamily="2" charset="2"/>
              <a:buChar char="v"/>
            </a:pPr>
            <a:r>
              <a:rPr lang="en-US" b="0" i="0" dirty="0">
                <a:effectLst/>
                <a:latin typeface="Calibri" panose="020F0502020204030204" pitchFamily="34" charset="0"/>
                <a:cs typeface="Calibri" panose="020F0502020204030204" pitchFamily="34" charset="0"/>
              </a:rPr>
              <a:t>The users who have recharged their main account on time are most likely to pay back their loan amount within 5 days. Also some of the users who have not paid back their loan within 5 days they also recharged their main account on time.</a:t>
            </a:r>
          </a:p>
          <a:p>
            <a:pPr marL="342900" indent="-342900" algn="just">
              <a:buFont typeface="Wingdings" panose="05000000000000000000" pitchFamily="2" charset="2"/>
              <a:buChar char="v"/>
            </a:pPr>
            <a:r>
              <a:rPr lang="en-US" b="0" i="0" dirty="0">
                <a:effectLst/>
                <a:latin typeface="Calibri" panose="020F0502020204030204" pitchFamily="34" charset="0"/>
                <a:cs typeface="Calibri" panose="020F0502020204030204" pitchFamily="34" charset="0"/>
              </a:rPr>
              <a:t>Looking at above plot of </a:t>
            </a:r>
            <a:r>
              <a:rPr lang="en-US" b="0" i="0" dirty="0" err="1">
                <a:effectLst/>
                <a:latin typeface="Calibri" panose="020F0502020204030204" pitchFamily="34" charset="0"/>
                <a:cs typeface="Calibri" panose="020F0502020204030204" pitchFamily="34" charset="0"/>
              </a:rPr>
              <a:t>last_rech_amt_ma</a:t>
            </a:r>
            <a:r>
              <a:rPr lang="en-US" b="0" i="0" dirty="0">
                <a:effectLst/>
                <a:latin typeface="Calibri" panose="020F0502020204030204" pitchFamily="34" charset="0"/>
                <a:cs typeface="Calibri" panose="020F0502020204030204" pitchFamily="34" charset="0"/>
              </a:rPr>
              <a:t>, we can say that if the amount of last recharge of main account is around 2000 then a greater number of people will pay back the loan amount.</a:t>
            </a:r>
          </a:p>
        </p:txBody>
      </p:sp>
      <p:sp>
        <p:nvSpPr>
          <p:cNvPr id="11" name="TextBox 10">
            <a:extLst>
              <a:ext uri="{FF2B5EF4-FFF2-40B4-BE49-F238E27FC236}">
                <a16:creationId xmlns:a16="http://schemas.microsoft.com/office/drawing/2014/main" id="{68BD1773-4632-4321-A62F-CE3C465979E0}"/>
              </a:ext>
            </a:extLst>
          </p:cNvPr>
          <p:cNvSpPr txBox="1"/>
          <p:nvPr/>
        </p:nvSpPr>
        <p:spPr>
          <a:xfrm>
            <a:off x="230154" y="584776"/>
            <a:ext cx="5153607" cy="2862322"/>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effectLst/>
              </a:rPr>
              <a:t>Non defaulter users have average main account balance over last 30 days and 90 days which have count around 2790 &amp; 3640 compared to defaulter.</a:t>
            </a:r>
          </a:p>
          <a:p>
            <a:pPr marL="342900" indent="-342900" algn="just">
              <a:buFont typeface="Wingdings" panose="05000000000000000000" pitchFamily="2" charset="2"/>
              <a:buChar char="ü"/>
            </a:pPr>
            <a:r>
              <a:rPr lang="en-US" sz="1800" b="0" i="0" dirty="0">
                <a:effectLst/>
              </a:rPr>
              <a:t>That means the users who have average main account balance always pays back the credit amounts within 5 days. And around 1% of the users either failed to payback the loan amount within the due date or they are not paying the loan.</a:t>
            </a:r>
          </a:p>
        </p:txBody>
      </p:sp>
    </p:spTree>
    <p:extLst>
      <p:ext uri="{BB962C8B-B14F-4D97-AF65-F5344CB8AC3E}">
        <p14:creationId xmlns:p14="http://schemas.microsoft.com/office/powerpoint/2010/main" val="3558094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457199" y="167951"/>
            <a:ext cx="11355355" cy="646331"/>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a:t>
            </a:r>
            <a:r>
              <a:rPr lang="en-US" sz="3600" u="sng" dirty="0">
                <a:solidFill>
                  <a:srgbClr val="002060"/>
                </a:solidFill>
                <a:latin typeface="Bookman Old Style" panose="02050604050505020204" pitchFamily="18" charset="0"/>
              </a:rPr>
              <a:t>: </a:t>
            </a:r>
            <a:r>
              <a:rPr lang="en-IN" sz="36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600" u="sng" dirty="0">
              <a:solidFill>
                <a:srgbClr val="002060"/>
              </a:solidFill>
              <a:latin typeface="Bookman Old Style" panose="02050604050505020204" pitchFamily="18" charset="0"/>
            </a:endParaRPr>
          </a:p>
        </p:txBody>
      </p:sp>
      <p:pic>
        <p:nvPicPr>
          <p:cNvPr id="6146" name="Picture 2">
            <a:extLst>
              <a:ext uri="{FF2B5EF4-FFF2-40B4-BE49-F238E27FC236}">
                <a16:creationId xmlns:a16="http://schemas.microsoft.com/office/drawing/2014/main" id="{A9C49413-3885-4F4F-9F53-EEDB65F9B2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4435" y="814282"/>
            <a:ext cx="8572500" cy="31718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8E8B756-79BB-42B6-8305-5823A99DAE53}"/>
              </a:ext>
            </a:extLst>
          </p:cNvPr>
          <p:cNvSpPr txBox="1"/>
          <p:nvPr/>
        </p:nvSpPr>
        <p:spPr>
          <a:xfrm>
            <a:off x="457199" y="4096138"/>
            <a:ext cx="11355355" cy="2369880"/>
          </a:xfrm>
          <a:prstGeom prst="rect">
            <a:avLst/>
          </a:prstGeom>
          <a:noFill/>
        </p:spPr>
        <p:txBody>
          <a:bodyPr wrap="square">
            <a:spAutoFit/>
          </a:bodyPr>
          <a:lstStyle/>
          <a:p>
            <a:pPr marL="342900" indent="-342900" algn="just">
              <a:buFont typeface="Arial" panose="020B0604020202020204" pitchFamily="34" charset="0"/>
              <a:buChar char="•"/>
            </a:pPr>
            <a:r>
              <a:rPr lang="en-US" b="0" i="0" dirty="0">
                <a:effectLst/>
                <a:latin typeface="Century" panose="02040604050505020304" pitchFamily="18" charset="0"/>
              </a:rPr>
              <a:t>The non defaulters got recharged their main account more than 4 times in last 30 days and defaulters used to recharge their main account 1 time.</a:t>
            </a:r>
          </a:p>
          <a:p>
            <a:pPr marL="342900" indent="-342900" algn="just">
              <a:buFont typeface="Arial" panose="020B0604020202020204" pitchFamily="34" charset="0"/>
              <a:buChar char="•"/>
            </a:pPr>
            <a:r>
              <a:rPr lang="en-US" b="0" i="0" dirty="0">
                <a:effectLst/>
                <a:latin typeface="Century" panose="02040604050505020304" pitchFamily="18" charset="0"/>
              </a:rPr>
              <a:t>The users who have paid back their loan within 5 days have got recharged their main account up to 7 times in last 90 days and the users who have not been paid loan within due date, they have got recharged their main account twice in last 90 days.</a:t>
            </a:r>
          </a:p>
          <a:p>
            <a:pPr marL="342900" indent="-342900" algn="just">
              <a:buFont typeface="Arial" panose="020B0604020202020204" pitchFamily="34" charset="0"/>
              <a:buChar char="•"/>
            </a:pPr>
            <a:r>
              <a:rPr lang="en-US" b="0" i="0" dirty="0">
                <a:effectLst/>
                <a:latin typeface="Century" panose="02040604050505020304" pitchFamily="18" charset="0"/>
              </a:rPr>
              <a:t>From both the plots we can say that the users who got recharged their main account maximum times, they are able to pay back their loan amount within 5 days compared to the users who got their main account recharged less than 2 times.</a:t>
            </a:r>
          </a:p>
        </p:txBody>
      </p:sp>
    </p:spTree>
    <p:extLst>
      <p:ext uri="{BB962C8B-B14F-4D97-AF65-F5344CB8AC3E}">
        <p14:creationId xmlns:p14="http://schemas.microsoft.com/office/powerpoint/2010/main" val="3331079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ECC92A-59A1-4219-BA6F-5858516AB17E}"/>
              </a:ext>
            </a:extLst>
          </p:cNvPr>
          <p:cNvSpPr txBox="1"/>
          <p:nvPr/>
        </p:nvSpPr>
        <p:spPr>
          <a:xfrm>
            <a:off x="447869" y="167951"/>
            <a:ext cx="11271380"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11" name="TextBox 10">
            <a:extLst>
              <a:ext uri="{FF2B5EF4-FFF2-40B4-BE49-F238E27FC236}">
                <a16:creationId xmlns:a16="http://schemas.microsoft.com/office/drawing/2014/main" id="{9CFA4917-A2F0-4007-98F9-6119CE23DF04}"/>
              </a:ext>
            </a:extLst>
          </p:cNvPr>
          <p:cNvSpPr txBox="1"/>
          <p:nvPr/>
        </p:nvSpPr>
        <p:spPr>
          <a:xfrm>
            <a:off x="447869" y="3844212"/>
            <a:ext cx="11271380" cy="2369880"/>
          </a:xfrm>
          <a:prstGeom prst="rect">
            <a:avLst/>
          </a:prstGeom>
          <a:noFill/>
        </p:spPr>
        <p:txBody>
          <a:bodyPr wrap="square">
            <a:spAutoFit/>
          </a:bodyPr>
          <a:lstStyle/>
          <a:p>
            <a:pPr marL="342900" indent="-342900" algn="just">
              <a:buFont typeface="Courier New" panose="02070309020205020404" pitchFamily="49" charset="0"/>
              <a:buChar char="o"/>
            </a:pPr>
            <a:r>
              <a:rPr lang="en-US" b="0" i="0" dirty="0">
                <a:effectLst/>
                <a:latin typeface="Century" panose="02040604050505020304" pitchFamily="18" charset="0"/>
              </a:rPr>
              <a:t>The count of defaulters and non-defaulters is almost similar for the frequency of main account recharged in last 30 days. They didn't pay back the loan within 5 days. Which means there it is not contributing more for prediction.</a:t>
            </a:r>
          </a:p>
          <a:p>
            <a:pPr marL="342900" indent="-342900" algn="just">
              <a:buFont typeface="Courier New" panose="02070309020205020404" pitchFamily="49" charset="0"/>
              <a:buChar char="o"/>
            </a:pPr>
            <a:r>
              <a:rPr lang="en-US" b="0" i="0" dirty="0">
                <a:effectLst/>
                <a:latin typeface="Century" panose="02040604050505020304" pitchFamily="18" charset="0"/>
              </a:rPr>
              <a:t>The frequency of main account recharged in last 90 days is increased for non-defaulters compared to defaulters.</a:t>
            </a:r>
          </a:p>
          <a:p>
            <a:pPr marL="342900" indent="-342900" algn="just">
              <a:buFont typeface="Courier New" panose="02070309020205020404" pitchFamily="49" charset="0"/>
              <a:buChar char="o"/>
            </a:pPr>
            <a:r>
              <a:rPr lang="en-US" b="0" i="0" dirty="0">
                <a:effectLst/>
                <a:latin typeface="Century" panose="02040604050505020304" pitchFamily="18" charset="0"/>
              </a:rPr>
              <a:t>From the frequency of main account recharged in last 30 days &amp; 90 days we have seen the users with low frequency are causing huge losses, company should implement some kind of strategies to reduce that like send SMS alerts for notification.</a:t>
            </a:r>
          </a:p>
        </p:txBody>
      </p:sp>
      <p:pic>
        <p:nvPicPr>
          <p:cNvPr id="7173" name="Picture 5">
            <a:extLst>
              <a:ext uri="{FF2B5EF4-FFF2-40B4-BE49-F238E27FC236}">
                <a16:creationId xmlns:a16="http://schemas.microsoft.com/office/drawing/2014/main" id="{0929B1F6-9DC7-4EA7-A863-886DE05A8F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834" y="752726"/>
            <a:ext cx="8553450"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674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a:extLst>
              <a:ext uri="{FF2B5EF4-FFF2-40B4-BE49-F238E27FC236}">
                <a16:creationId xmlns:a16="http://schemas.microsoft.com/office/drawing/2014/main" id="{68263798-AD28-49F3-8D92-C609A3E51C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80" y="597454"/>
            <a:ext cx="5990253" cy="261694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398B882-F10B-4837-8CC3-87CF2A7EA9FA}"/>
              </a:ext>
            </a:extLst>
          </p:cNvPr>
          <p:cNvSpPr txBox="1"/>
          <p:nvPr/>
        </p:nvSpPr>
        <p:spPr>
          <a:xfrm>
            <a:off x="531845" y="12679"/>
            <a:ext cx="11262049"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8198" name="Picture 6">
            <a:extLst>
              <a:ext uri="{FF2B5EF4-FFF2-40B4-BE49-F238E27FC236}">
                <a16:creationId xmlns:a16="http://schemas.microsoft.com/office/drawing/2014/main" id="{90A585EC-9BC9-440C-BA1D-DE0150E79A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0233" y="586806"/>
            <a:ext cx="5990253" cy="254828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95D9E7F-085F-4A86-938D-BFCCEDAA832F}"/>
              </a:ext>
            </a:extLst>
          </p:cNvPr>
          <p:cNvSpPr txBox="1"/>
          <p:nvPr/>
        </p:nvSpPr>
        <p:spPr>
          <a:xfrm>
            <a:off x="6096000" y="3214396"/>
            <a:ext cx="6026020" cy="3800621"/>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effectLst/>
                <a:latin typeface="Century" panose="02040604050505020304" pitchFamily="18" charset="0"/>
              </a:rPr>
              <a:t>The users who have done their median amount of recharge of 1920 (Indonesian Rupiah) in main account over last 30 days have successfully paid their credit amount within 5 days of issuing loan while the users who have done amount recharge of 1036 have failed to pay back the loan within due date.</a:t>
            </a:r>
          </a:p>
          <a:p>
            <a:pPr marL="342900" indent="-342900" algn="just">
              <a:buFont typeface="Wingdings" panose="05000000000000000000" pitchFamily="2" charset="2"/>
              <a:buChar char="ü"/>
            </a:pPr>
            <a:r>
              <a:rPr lang="en-US" sz="1800" b="0" i="0" dirty="0">
                <a:effectLst/>
                <a:latin typeface="Century" panose="02040604050505020304" pitchFamily="18" charset="0"/>
              </a:rPr>
              <a:t>Similar to 30 days data, here also the users who have done their median amount recharge of 1950 in their main account over last 90 days they have paid back their credit amount within 5 days while the users having their median amount 1198 have not paid the loan within 5 days.</a:t>
            </a:r>
          </a:p>
        </p:txBody>
      </p:sp>
      <p:sp>
        <p:nvSpPr>
          <p:cNvPr id="16" name="TextBox 15">
            <a:extLst>
              <a:ext uri="{FF2B5EF4-FFF2-40B4-BE49-F238E27FC236}">
                <a16:creationId xmlns:a16="http://schemas.microsoft.com/office/drawing/2014/main" id="{40BA0234-9F89-4E42-81E0-C4B2CC9311F7}"/>
              </a:ext>
            </a:extLst>
          </p:cNvPr>
          <p:cNvSpPr txBox="1"/>
          <p:nvPr/>
        </p:nvSpPr>
        <p:spPr>
          <a:xfrm>
            <a:off x="141514" y="3135086"/>
            <a:ext cx="5848739" cy="3693319"/>
          </a:xfrm>
          <a:prstGeom prst="rect">
            <a:avLst/>
          </a:prstGeom>
          <a:noFill/>
        </p:spPr>
        <p:txBody>
          <a:bodyPr wrap="square">
            <a:spAutoFit/>
          </a:bodyPr>
          <a:lstStyle/>
          <a:p>
            <a:pPr marL="342900" indent="-342900" algn="just">
              <a:buFont typeface="Wingdings" panose="05000000000000000000" pitchFamily="2" charset="2"/>
              <a:buChar char="Ø"/>
            </a:pPr>
            <a:r>
              <a:rPr lang="en-US" sz="1800" b="0" i="0" dirty="0">
                <a:effectLst/>
                <a:latin typeface="Century" panose="02040604050505020304" pitchFamily="18" charset="0"/>
              </a:rPr>
              <a:t>The users who failed to pay back the loan within 5 days have less amount of recharge in their main account over last 30 days which is around 2000-2400 (in Indonesian Rupiah). And the users who paid back their loan within 5 days, they are recharging their main account more than 8000 (in Indonesian Rupiah) in last 30 days.</a:t>
            </a:r>
          </a:p>
          <a:p>
            <a:pPr marL="342900" indent="-342900" algn="just">
              <a:buFont typeface="Wingdings" panose="05000000000000000000" pitchFamily="2" charset="2"/>
              <a:buChar char="Ø"/>
            </a:pPr>
            <a:r>
              <a:rPr lang="en-US" sz="1800" b="0" i="0" dirty="0">
                <a:effectLst/>
                <a:latin typeface="Century" panose="02040604050505020304" pitchFamily="18" charset="0"/>
              </a:rPr>
              <a:t>The users who have paid their loan amount within 5 days have the total amount of recharge in their main account around 13700 (Indonesian Rupiah) in last 90 days while the defaulters have their total amount of recharge around 3200 (Indonesian Rupiah) over last 90 days.</a:t>
            </a:r>
          </a:p>
        </p:txBody>
      </p:sp>
    </p:spTree>
    <p:extLst>
      <p:ext uri="{BB962C8B-B14F-4D97-AF65-F5344CB8AC3E}">
        <p14:creationId xmlns:p14="http://schemas.microsoft.com/office/powerpoint/2010/main" val="4147984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48DBA-7490-432A-A106-92848E49BBC8}"/>
              </a:ext>
            </a:extLst>
          </p:cNvPr>
          <p:cNvSpPr txBox="1"/>
          <p:nvPr/>
        </p:nvSpPr>
        <p:spPr>
          <a:xfrm>
            <a:off x="494523" y="1"/>
            <a:ext cx="11290040"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9218" name="Picture 2">
            <a:extLst>
              <a:ext uri="{FF2B5EF4-FFF2-40B4-BE49-F238E27FC236}">
                <a16:creationId xmlns:a16="http://schemas.microsoft.com/office/drawing/2014/main" id="{E6BF6F39-775B-4D87-B71A-D11D47D88F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4972" y="752578"/>
            <a:ext cx="5617028" cy="276958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DC7C7DC-5550-4A44-AD37-310B7D002BF7}"/>
              </a:ext>
            </a:extLst>
          </p:cNvPr>
          <p:cNvSpPr txBox="1"/>
          <p:nvPr/>
        </p:nvSpPr>
        <p:spPr>
          <a:xfrm>
            <a:off x="0" y="429208"/>
            <a:ext cx="6559421" cy="341632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In 30 days data, the median of main account balance for defaulters are around 4500 (Indonesian Rupiah) which is high compared to non-defaulters. Which means increasing median of main account balance just before recharge in last 30 days at user level, increasing the probability to being defaulter.</a:t>
            </a:r>
          </a:p>
          <a:p>
            <a:pPr marL="285750" indent="-285750" algn="just">
              <a:buFont typeface="Wingdings" panose="05000000000000000000" pitchFamily="2" charset="2"/>
              <a:buChar char="v"/>
            </a:pPr>
            <a:r>
              <a:rPr lang="en-US" b="0" i="0" dirty="0">
                <a:effectLst/>
                <a:latin typeface="Century" panose="02040604050505020304" pitchFamily="18" charset="0"/>
              </a:rPr>
              <a:t>In last 90 days data, the median of main account balance for non-defaulters are around 100 (Indonesian Rupiah) which is high compared to defaulters. Which means increasing median of main account balance just before recharge in last 90 days at user level, increasing the probability of being non-defaulters.</a:t>
            </a:r>
          </a:p>
        </p:txBody>
      </p:sp>
      <p:sp>
        <p:nvSpPr>
          <p:cNvPr id="12" name="TextBox 11">
            <a:extLst>
              <a:ext uri="{FF2B5EF4-FFF2-40B4-BE49-F238E27FC236}">
                <a16:creationId xmlns:a16="http://schemas.microsoft.com/office/drawing/2014/main" id="{1B51327B-24B2-440B-A29B-0D9F8CFD42C4}"/>
              </a:ext>
            </a:extLst>
          </p:cNvPr>
          <p:cNvSpPr txBox="1"/>
          <p:nvPr/>
        </p:nvSpPr>
        <p:spPr>
          <a:xfrm>
            <a:off x="1" y="3750907"/>
            <a:ext cx="6559420" cy="3251288"/>
          </a:xfrm>
          <a:prstGeom prst="rect">
            <a:avLst/>
          </a:prstGeom>
          <a:noFill/>
        </p:spPr>
        <p:txBody>
          <a:bodyPr wrap="square">
            <a:spAutoFit/>
          </a:bodyPr>
          <a:lstStyle/>
          <a:p>
            <a:pPr marL="342900" indent="-342900" algn="just">
              <a:buFont typeface="Wingdings" panose="05000000000000000000" pitchFamily="2" charset="2"/>
              <a:buChar char="Ø"/>
            </a:pPr>
            <a:r>
              <a:rPr lang="en-US" b="0" i="0" dirty="0">
                <a:effectLst/>
                <a:latin typeface="Century" panose="02040604050505020304" pitchFamily="18" charset="0"/>
              </a:rPr>
              <a:t>Defaulters have taken 1 loan in last 30 days that is when a person takes loan amount for 1 time in last 30 days the chances of not paying back the credit amount are higher. And the users who have paid back the loan, they have taken maximum number of 3 loans in last 30 days data.</a:t>
            </a:r>
          </a:p>
          <a:p>
            <a:pPr marL="342900" indent="-342900" algn="just">
              <a:buFont typeface="Wingdings" panose="05000000000000000000" pitchFamily="2" charset="2"/>
              <a:buChar char="Ø"/>
            </a:pPr>
            <a:r>
              <a:rPr lang="en-US" b="0" i="0" dirty="0">
                <a:effectLst/>
                <a:latin typeface="Century" panose="02040604050505020304" pitchFamily="18" charset="0"/>
              </a:rPr>
              <a:t>In 90 days data, the number of loans taken by the defaulters are highly increasing also increasing the probability to being defaulter. Also, the number of loans taken by non-defaulters being decreased in last 90 days when compared to 30 days data.</a:t>
            </a:r>
          </a:p>
        </p:txBody>
      </p:sp>
      <p:pic>
        <p:nvPicPr>
          <p:cNvPr id="9220" name="Picture 4">
            <a:extLst>
              <a:ext uri="{FF2B5EF4-FFF2-40B4-BE49-F238E27FC236}">
                <a16:creationId xmlns:a16="http://schemas.microsoft.com/office/drawing/2014/main" id="{8046D1B1-A703-40C9-9B94-34ED5DCD49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9422" y="4021198"/>
            <a:ext cx="5632578" cy="2573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518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1931B9-1C1E-4995-9E86-633D14C8386F}"/>
              </a:ext>
            </a:extLst>
          </p:cNvPr>
          <p:cNvSpPr txBox="1"/>
          <p:nvPr/>
        </p:nvSpPr>
        <p:spPr>
          <a:xfrm>
            <a:off x="429208" y="93306"/>
            <a:ext cx="11336694"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10242" name="Picture 2">
            <a:extLst>
              <a:ext uri="{FF2B5EF4-FFF2-40B4-BE49-F238E27FC236}">
                <a16:creationId xmlns:a16="http://schemas.microsoft.com/office/drawing/2014/main" id="{16C54BEC-65EA-4930-AB17-3087CCD2C3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78081"/>
            <a:ext cx="5859624" cy="2750919"/>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A6020551-01F1-43C2-84A2-4D72263452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2376" y="678081"/>
            <a:ext cx="5859624" cy="275092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DB0AE0C-48E9-4406-B8AB-FF62EC60FB4C}"/>
              </a:ext>
            </a:extLst>
          </p:cNvPr>
          <p:cNvSpPr txBox="1"/>
          <p:nvPr/>
        </p:nvSpPr>
        <p:spPr>
          <a:xfrm>
            <a:off x="0" y="3648269"/>
            <a:ext cx="6095999" cy="3139321"/>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The total amount of loans taken by the defaulters in last 30 days are in the range of 7.5-10 while the non-defaulters have taken up to 20 loans in last 30 days.</a:t>
            </a:r>
          </a:p>
          <a:p>
            <a:pPr marL="285750" indent="-285750" algn="just">
              <a:buFont typeface="Wingdings" panose="05000000000000000000" pitchFamily="2" charset="2"/>
              <a:buChar char="ü"/>
            </a:pPr>
            <a:r>
              <a:rPr lang="en-US" b="0" i="0" dirty="0">
                <a:effectLst/>
                <a:latin typeface="Century" panose="02040604050505020304" pitchFamily="18" charset="0"/>
              </a:rPr>
              <a:t>The total amount of loans taken by the defaulters in last 90 days are up to 10 and the non- defaulters have taken total amount of loans up to 26 in last 90 days.</a:t>
            </a:r>
          </a:p>
          <a:p>
            <a:pPr marL="285750" indent="-285750" algn="just">
              <a:buFont typeface="Wingdings" panose="05000000000000000000" pitchFamily="2" charset="2"/>
              <a:buChar char="ü"/>
            </a:pPr>
            <a:r>
              <a:rPr lang="en-US" b="0" i="0" dirty="0">
                <a:effectLst/>
                <a:latin typeface="Century" panose="02040604050505020304" pitchFamily="18" charset="0"/>
              </a:rPr>
              <a:t>So, from the above plot we can conclude that when the total number of loans taken by the users in last 90 days is below 10, then the chances of not paying back the loan amount are high.</a:t>
            </a:r>
          </a:p>
        </p:txBody>
      </p:sp>
      <p:sp>
        <p:nvSpPr>
          <p:cNvPr id="9" name="TextBox 8">
            <a:extLst>
              <a:ext uri="{FF2B5EF4-FFF2-40B4-BE49-F238E27FC236}">
                <a16:creationId xmlns:a16="http://schemas.microsoft.com/office/drawing/2014/main" id="{D8B2FE15-AD5B-4BF8-A9CE-39A4E341A5AE}"/>
              </a:ext>
            </a:extLst>
          </p:cNvPr>
          <p:cNvSpPr txBox="1"/>
          <p:nvPr/>
        </p:nvSpPr>
        <p:spPr>
          <a:xfrm>
            <a:off x="6095999" y="3648269"/>
            <a:ext cx="6015135" cy="2308324"/>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The maximum amount of loan taken by the user in last 30 days and 90 days are almost same. The maximum amount of loan taken by the defaulters and non-defaulters are up to 6 and 7 respectively in last 30 and 90 days.</a:t>
            </a:r>
          </a:p>
          <a:p>
            <a:pPr marL="285750" indent="-285750" algn="just">
              <a:buFont typeface="Wingdings" panose="05000000000000000000" pitchFamily="2" charset="2"/>
              <a:buChar char="v"/>
            </a:pPr>
            <a:r>
              <a:rPr lang="en-US" b="0" i="0" dirty="0">
                <a:effectLst/>
                <a:latin typeface="Century" panose="02040604050505020304" pitchFamily="18" charset="0"/>
              </a:rPr>
              <a:t>So from the plot we can say that whenever the user takes the maximum loan amount of 6, then only some users may not pay back the loan amount.</a:t>
            </a:r>
          </a:p>
        </p:txBody>
      </p:sp>
    </p:spTree>
    <p:extLst>
      <p:ext uri="{BB962C8B-B14F-4D97-AF65-F5344CB8AC3E}">
        <p14:creationId xmlns:p14="http://schemas.microsoft.com/office/powerpoint/2010/main" val="2277605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061EE3-9A17-4B10-B4BA-DE3DC6587DB2}"/>
              </a:ext>
            </a:extLst>
          </p:cNvPr>
          <p:cNvSpPr txBox="1"/>
          <p:nvPr/>
        </p:nvSpPr>
        <p:spPr>
          <a:xfrm>
            <a:off x="438539" y="121298"/>
            <a:ext cx="11364685"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11266" name="Picture 2">
            <a:extLst>
              <a:ext uri="{FF2B5EF4-FFF2-40B4-BE49-F238E27FC236}">
                <a16:creationId xmlns:a16="http://schemas.microsoft.com/office/drawing/2014/main" id="{F2834F00-A0DB-4376-B748-C3B2460C64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9158" y="798059"/>
            <a:ext cx="6956749" cy="263094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DC8F162-4AE4-48F7-9B2A-5A279E7AEE48}"/>
              </a:ext>
            </a:extLst>
          </p:cNvPr>
          <p:cNvSpPr txBox="1"/>
          <p:nvPr/>
        </p:nvSpPr>
        <p:spPr>
          <a:xfrm>
            <a:off x="66093" y="706073"/>
            <a:ext cx="5103065" cy="341632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The defaulters are paying back their loan in an average of 2-2.5 days and the non-defaulters are paying back their loan in an average of 3 days over last 30 days.</a:t>
            </a:r>
          </a:p>
          <a:p>
            <a:pPr marL="285750" indent="-285750" algn="just">
              <a:buFont typeface="Wingdings" panose="05000000000000000000" pitchFamily="2" charset="2"/>
              <a:buChar char="v"/>
            </a:pPr>
            <a:r>
              <a:rPr lang="en-US" b="0" i="0" dirty="0">
                <a:effectLst/>
                <a:latin typeface="Century" panose="02040604050505020304" pitchFamily="18" charset="0"/>
              </a:rPr>
              <a:t>The defaulters in last 90 days, are paying back their loan in an average of 3 days and non-defaulters are paying back their loan in 4-5 days over last 90 days.</a:t>
            </a:r>
          </a:p>
          <a:p>
            <a:pPr marL="285750" indent="-285750" algn="just">
              <a:buFont typeface="Wingdings" panose="05000000000000000000" pitchFamily="2" charset="2"/>
              <a:buChar char="v"/>
            </a:pPr>
            <a:r>
              <a:rPr lang="en-US" b="0" i="0" dirty="0">
                <a:effectLst/>
                <a:latin typeface="Century" panose="02040604050505020304" pitchFamily="18" charset="0"/>
              </a:rPr>
              <a:t>It is seen from the plot that when an average payback time is below 3 days over last 30 &amp; 90 days, then defaulters' rate is high.</a:t>
            </a:r>
          </a:p>
        </p:txBody>
      </p:sp>
      <p:pic>
        <p:nvPicPr>
          <p:cNvPr id="11268" name="Picture 4">
            <a:extLst>
              <a:ext uri="{FF2B5EF4-FFF2-40B4-BE49-F238E27FC236}">
                <a16:creationId xmlns:a16="http://schemas.microsoft.com/office/drawing/2014/main" id="{2EB9A332-0BDA-40F4-8258-3588137151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9157" y="3774233"/>
            <a:ext cx="6956749" cy="296246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C030AA5-9191-4C41-97DA-FB5FF2F81DCF}"/>
              </a:ext>
            </a:extLst>
          </p:cNvPr>
          <p:cNvSpPr txBox="1"/>
          <p:nvPr/>
        </p:nvSpPr>
        <p:spPr>
          <a:xfrm>
            <a:off x="66093" y="4777273"/>
            <a:ext cx="5103064" cy="923330"/>
          </a:xfrm>
          <a:prstGeom prst="rect">
            <a:avLst/>
          </a:prstGeom>
          <a:noFill/>
        </p:spPr>
        <p:txBody>
          <a:bodyPr wrap="square">
            <a:spAutoFit/>
          </a:bodyPr>
          <a:lstStyle/>
          <a:p>
            <a:pPr marL="285750" indent="-285750" algn="just">
              <a:buFont typeface="Wingdings" panose="05000000000000000000" pitchFamily="2" charset="2"/>
              <a:buChar char="q"/>
            </a:pPr>
            <a:r>
              <a:rPr lang="en-US" b="0" i="0" dirty="0">
                <a:effectLst/>
                <a:latin typeface="Century" panose="02040604050505020304" pitchFamily="18" charset="0"/>
              </a:rPr>
              <a:t>The users who have taken loans in the month of august, they seem paying back their loan within 5 days.</a:t>
            </a:r>
          </a:p>
        </p:txBody>
      </p:sp>
    </p:spTree>
    <p:extLst>
      <p:ext uri="{BB962C8B-B14F-4D97-AF65-F5344CB8AC3E}">
        <p14:creationId xmlns:p14="http://schemas.microsoft.com/office/powerpoint/2010/main" val="2882278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85C9C-9B2B-411E-B407-3E9DBAC0DE88}"/>
              </a:ext>
            </a:extLst>
          </p:cNvPr>
          <p:cNvSpPr txBox="1"/>
          <p:nvPr/>
        </p:nvSpPr>
        <p:spPr>
          <a:xfrm>
            <a:off x="633919" y="301557"/>
            <a:ext cx="10924162" cy="707886"/>
          </a:xfrm>
          <a:prstGeom prst="rect">
            <a:avLst/>
          </a:prstGeom>
          <a:noFill/>
        </p:spPr>
        <p:txBody>
          <a:bodyPr wrap="square" rtlCol="0">
            <a:spAutoFit/>
          </a:bodyPr>
          <a:lstStyle/>
          <a:p>
            <a:r>
              <a:rPr lang="en-US" sz="4000" dirty="0">
                <a:ln w="0"/>
                <a:solidFill>
                  <a:srgbClr val="002060"/>
                </a:solidFill>
                <a:effectLst>
                  <a:reflection blurRad="6350" stA="53000" endA="300" endPos="35500" dir="5400000" sy="-90000" algn="bl" rotWithShape="0"/>
                </a:effectLst>
                <a:latin typeface="Calibri" panose="020F0502020204030204" pitchFamily="34" charset="0"/>
                <a:cs typeface="Calibri" panose="020F0502020204030204" pitchFamily="34" charset="0"/>
              </a:rPr>
              <a:t>Agenda</a:t>
            </a:r>
            <a:endParaRPr lang="en-IN" sz="4000" dirty="0">
              <a:ln w="0"/>
              <a:solidFill>
                <a:srgbClr val="002060"/>
              </a:solidFill>
              <a:effectLst>
                <a:reflection blurRad="6350" stA="53000" endA="300" endPos="35500" dir="5400000" sy="-90000" algn="bl" rotWithShape="0"/>
              </a:effectLst>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D69BC16-2377-431A-A8AD-94A3F32FD7C6}"/>
              </a:ext>
            </a:extLst>
          </p:cNvPr>
          <p:cNvSpPr txBox="1"/>
          <p:nvPr/>
        </p:nvSpPr>
        <p:spPr>
          <a:xfrm>
            <a:off x="961053" y="1305342"/>
            <a:ext cx="8185279" cy="4708981"/>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alibri" panose="020F0502020204030204" pitchFamily="34" charset="0"/>
                <a:ea typeface="Microsoft Sans Serif" panose="020B0604020202020204" pitchFamily="34" charset="0"/>
                <a:cs typeface="Calibri" panose="020F0502020204030204" pitchFamily="34" charset="0"/>
              </a:rPr>
              <a:t>Introduction</a:t>
            </a:r>
          </a:p>
          <a:p>
            <a:pPr marL="457200" indent="-457200">
              <a:buFont typeface="Wingdings" panose="05000000000000000000" pitchFamily="2" charset="2"/>
              <a:buChar char="q"/>
            </a:pPr>
            <a:r>
              <a:rPr lang="en-US" sz="2000" dirty="0">
                <a:latin typeface="Calibri" panose="020F0502020204030204" pitchFamily="34" charset="0"/>
                <a:ea typeface="Microsoft Sans Serif" panose="020B0604020202020204" pitchFamily="34" charset="0"/>
                <a:cs typeface="Calibri" panose="020F0502020204030204" pitchFamily="34" charset="0"/>
              </a:rPr>
              <a:t>Problem Statement</a:t>
            </a:r>
          </a:p>
          <a:p>
            <a:pPr marL="457200" indent="-457200">
              <a:buFont typeface="Wingdings" panose="05000000000000000000" pitchFamily="2" charset="2"/>
              <a:buChar char="q"/>
            </a:pPr>
            <a:r>
              <a:rPr lang="en-US" sz="2000" dirty="0">
                <a:latin typeface="Calibri" panose="020F0502020204030204" pitchFamily="34" charset="0"/>
                <a:ea typeface="Microsoft Sans Serif" panose="020B0604020202020204" pitchFamily="34" charset="0"/>
                <a:cs typeface="Calibri" panose="020F0502020204030204" pitchFamily="34" charset="0"/>
              </a:rPr>
              <a:t>Problem Understanding</a:t>
            </a:r>
          </a:p>
          <a:p>
            <a:pPr marL="457200" indent="-457200">
              <a:buFont typeface="Wingdings" panose="05000000000000000000" pitchFamily="2" charset="2"/>
              <a:buChar char="q"/>
            </a:pPr>
            <a:r>
              <a:rPr lang="en-US" sz="2000" dirty="0">
                <a:latin typeface="Calibri" panose="020F0502020204030204" pitchFamily="34" charset="0"/>
                <a:ea typeface="Microsoft Sans Serif" panose="020B0604020202020204" pitchFamily="34" charset="0"/>
                <a:cs typeface="Calibri" panose="020F0502020204030204" pitchFamily="34" charset="0"/>
              </a:rPr>
              <a:t>What Is Microcredit Loan?</a:t>
            </a:r>
          </a:p>
          <a:p>
            <a:pPr marL="457200" indent="-457200">
              <a:buFont typeface="Wingdings" panose="05000000000000000000" pitchFamily="2" charset="2"/>
              <a:buChar char="q"/>
            </a:pPr>
            <a:r>
              <a:rPr lang="en-US" sz="2000" dirty="0">
                <a:latin typeface="Calibri" panose="020F0502020204030204" pitchFamily="34" charset="0"/>
                <a:ea typeface="Microsoft Sans Serif" panose="020B0604020202020204" pitchFamily="34" charset="0"/>
                <a:cs typeface="Calibri" panose="020F0502020204030204" pitchFamily="34" charset="0"/>
              </a:rPr>
              <a:t>Benefits of Microfinance Institutions and Microcredit Loans </a:t>
            </a:r>
          </a:p>
          <a:p>
            <a:pPr marL="457200" indent="-457200">
              <a:buFont typeface="Wingdings" panose="05000000000000000000" pitchFamily="2" charset="2"/>
              <a:buChar char="q"/>
            </a:pPr>
            <a:r>
              <a:rPr lang="en-US" sz="2000" dirty="0">
                <a:latin typeface="Calibri" panose="020F0502020204030204" pitchFamily="34" charset="0"/>
                <a:ea typeface="Microsoft Sans Serif" panose="020B0604020202020204" pitchFamily="34" charset="0"/>
                <a:cs typeface="Calibri" panose="020F0502020204030204" pitchFamily="34" charset="0"/>
              </a:rPr>
              <a:t>Data Analysis &amp; Model Building Flowchart</a:t>
            </a:r>
          </a:p>
          <a:p>
            <a:pPr marL="457200" indent="-457200">
              <a:buFont typeface="Wingdings" panose="05000000000000000000" pitchFamily="2" charset="2"/>
              <a:buChar char="q"/>
            </a:pPr>
            <a:r>
              <a:rPr lang="en-US" sz="2000" dirty="0">
                <a:latin typeface="Calibri" panose="020F0502020204030204" pitchFamily="34" charset="0"/>
                <a:ea typeface="Microsoft Sans Serif" panose="020B0604020202020204" pitchFamily="34" charset="0"/>
                <a:cs typeface="Calibri" panose="020F0502020204030204" pitchFamily="34" charset="0"/>
              </a:rPr>
              <a:t>Exploratory Data Analysis Steps</a:t>
            </a:r>
          </a:p>
          <a:p>
            <a:pPr marL="457200" indent="-457200">
              <a:buFont typeface="Wingdings" panose="05000000000000000000" pitchFamily="2" charset="2"/>
              <a:buChar char="q"/>
            </a:pPr>
            <a:r>
              <a:rPr lang="en-US" sz="2000" dirty="0">
                <a:latin typeface="Calibri" panose="020F0502020204030204" pitchFamily="34" charset="0"/>
                <a:ea typeface="Microsoft Sans Serif" panose="020B0604020202020204" pitchFamily="34" charset="0"/>
                <a:cs typeface="Calibri" panose="020F0502020204030204" pitchFamily="34" charset="0"/>
              </a:rPr>
              <a:t>Visualizations</a:t>
            </a:r>
          </a:p>
          <a:p>
            <a:pPr marL="457200" indent="-457200">
              <a:buFont typeface="Wingdings" panose="05000000000000000000" pitchFamily="2" charset="2"/>
              <a:buChar char="q"/>
            </a:pPr>
            <a:r>
              <a:rPr lang="en-US" sz="2000" dirty="0">
                <a:latin typeface="Calibri" panose="020F0502020204030204" pitchFamily="34" charset="0"/>
                <a:ea typeface="Microsoft Sans Serif" panose="020B0604020202020204" pitchFamily="34" charset="0"/>
                <a:cs typeface="Calibri" panose="020F0502020204030204" pitchFamily="34" charset="0"/>
              </a:rPr>
              <a:t>Data Analysis Steps Done</a:t>
            </a:r>
          </a:p>
          <a:p>
            <a:pPr marL="457200" indent="-457200">
              <a:buFont typeface="Wingdings" panose="05000000000000000000" pitchFamily="2" charset="2"/>
              <a:buChar char="q"/>
            </a:pPr>
            <a:r>
              <a:rPr lang="en-US" sz="2000" dirty="0">
                <a:latin typeface="Calibri" panose="020F0502020204030204" pitchFamily="34" charset="0"/>
                <a:ea typeface="Microsoft Sans Serif" panose="020B0604020202020204" pitchFamily="34" charset="0"/>
                <a:cs typeface="Calibri" panose="020F0502020204030204" pitchFamily="34" charset="0"/>
              </a:rPr>
              <a:t>Assumptions</a:t>
            </a:r>
          </a:p>
          <a:p>
            <a:pPr marL="457200" indent="-457200">
              <a:buFont typeface="Wingdings" panose="05000000000000000000" pitchFamily="2" charset="2"/>
              <a:buChar char="q"/>
            </a:pPr>
            <a:r>
              <a:rPr lang="en-US" sz="2000" dirty="0">
                <a:latin typeface="Calibri" panose="020F0502020204030204" pitchFamily="34" charset="0"/>
                <a:ea typeface="Microsoft Sans Serif" panose="020B0604020202020204" pitchFamily="34" charset="0"/>
                <a:cs typeface="Calibri" panose="020F0502020204030204" pitchFamily="34" charset="0"/>
              </a:rPr>
              <a:t>Model Building</a:t>
            </a:r>
          </a:p>
          <a:p>
            <a:pPr marL="457200" indent="-457200">
              <a:buFont typeface="Wingdings" panose="05000000000000000000" pitchFamily="2" charset="2"/>
              <a:buChar char="q"/>
            </a:pPr>
            <a:r>
              <a:rPr lang="en-US" sz="2000" dirty="0">
                <a:latin typeface="Calibri" panose="020F0502020204030204" pitchFamily="34" charset="0"/>
                <a:ea typeface="Microsoft Sans Serif" panose="020B0604020202020204" pitchFamily="34" charset="0"/>
                <a:cs typeface="Calibri" panose="020F0502020204030204" pitchFamily="34" charset="0"/>
              </a:rPr>
              <a:t>Hyper Parameter Tuning and Crating Final Model</a:t>
            </a:r>
          </a:p>
          <a:p>
            <a:pPr marL="457200" indent="-457200">
              <a:buFont typeface="Wingdings" panose="05000000000000000000" pitchFamily="2" charset="2"/>
              <a:buChar char="q"/>
            </a:pPr>
            <a:r>
              <a:rPr lang="en-US" sz="2000" dirty="0">
                <a:latin typeface="Calibri" panose="020F0502020204030204" pitchFamily="34" charset="0"/>
                <a:ea typeface="Microsoft Sans Serif" panose="020B0604020202020204" pitchFamily="34" charset="0"/>
                <a:cs typeface="Calibri" panose="020F0502020204030204" pitchFamily="34" charset="0"/>
              </a:rPr>
              <a:t>ROC-AUC Curve </a:t>
            </a:r>
          </a:p>
          <a:p>
            <a:pPr marL="457200" indent="-457200">
              <a:buFont typeface="Wingdings" panose="05000000000000000000" pitchFamily="2" charset="2"/>
              <a:buChar char="q"/>
            </a:pPr>
            <a:r>
              <a:rPr lang="en-US" sz="2000" dirty="0">
                <a:latin typeface="Calibri" panose="020F0502020204030204" pitchFamily="34" charset="0"/>
                <a:ea typeface="Microsoft Sans Serif" panose="020B0604020202020204" pitchFamily="34" charset="0"/>
                <a:cs typeface="Calibri" panose="020F0502020204030204" pitchFamily="34" charset="0"/>
              </a:rPr>
              <a:t>Saving the model and prediction results</a:t>
            </a:r>
          </a:p>
          <a:p>
            <a:pPr marL="457200" indent="-457200">
              <a:buFont typeface="Wingdings" panose="05000000000000000000" pitchFamily="2" charset="2"/>
              <a:buChar char="q"/>
            </a:pPr>
            <a:r>
              <a:rPr lang="en-US" sz="2000" dirty="0">
                <a:latin typeface="Calibri" panose="020F0502020204030204" pitchFamily="34" charset="0"/>
                <a:ea typeface="Microsoft Sans Serif" panose="020B0604020202020204" pitchFamily="34" charset="0"/>
                <a:cs typeface="Calibri" panose="020F0502020204030204" pitchFamily="34" charset="0"/>
              </a:rPr>
              <a:t>Conclusion</a:t>
            </a:r>
          </a:p>
        </p:txBody>
      </p:sp>
    </p:spTree>
    <p:extLst>
      <p:ext uri="{BB962C8B-B14F-4D97-AF65-F5344CB8AC3E}">
        <p14:creationId xmlns:p14="http://schemas.microsoft.com/office/powerpoint/2010/main" val="126195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499A1-E8B0-4675-9EB5-F3E2DE70E79A}"/>
              </a:ext>
            </a:extLst>
          </p:cNvPr>
          <p:cNvSpPr txBox="1"/>
          <p:nvPr/>
        </p:nvSpPr>
        <p:spPr>
          <a:xfrm>
            <a:off x="523783" y="257452"/>
            <a:ext cx="11221374" cy="584775"/>
          </a:xfrm>
          <a:prstGeom prst="rect">
            <a:avLst/>
          </a:prstGeom>
          <a:noFill/>
        </p:spPr>
        <p:txBody>
          <a:bodyPr wrap="square">
            <a:spAutoFit/>
          </a:bodyPr>
          <a:lstStyle/>
          <a:p>
            <a:r>
              <a:rPr lang="en-US" sz="3200" u="sng" dirty="0">
                <a:solidFill>
                  <a:srgbClr val="002060"/>
                </a:solidFill>
                <a:latin typeface="Bookman Old Style" panose="02050604050505020204" pitchFamily="18" charset="0"/>
              </a:rPr>
              <a:t>Identifying the outliers using box plot</a:t>
            </a:r>
            <a:endParaRPr lang="en-IN" sz="3200" u="sng" dirty="0">
              <a:solidFill>
                <a:srgbClr val="002060"/>
              </a:solidFill>
              <a:latin typeface="Bookman Old Style" panose="02050604050505020204" pitchFamily="18" charset="0"/>
            </a:endParaRPr>
          </a:p>
        </p:txBody>
      </p:sp>
      <p:pic>
        <p:nvPicPr>
          <p:cNvPr id="13314" name="Picture 2">
            <a:extLst>
              <a:ext uri="{FF2B5EF4-FFF2-40B4-BE49-F238E27FC236}">
                <a16:creationId xmlns:a16="http://schemas.microsoft.com/office/drawing/2014/main" id="{AE4084F4-FE8B-4DC1-8948-6B73A68E39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864" y="1145218"/>
            <a:ext cx="5482377" cy="54553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33AEE86-E731-40A7-871A-7B0BF8FE22D3}"/>
              </a:ext>
            </a:extLst>
          </p:cNvPr>
          <p:cNvSpPr txBox="1"/>
          <p:nvPr/>
        </p:nvSpPr>
        <p:spPr>
          <a:xfrm>
            <a:off x="6096000" y="1145218"/>
            <a:ext cx="5790136" cy="5355312"/>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endParaRPr lang="en-US" dirty="0">
              <a:solidFill>
                <a:srgbClr val="000000"/>
              </a:solidFill>
              <a:latin typeface="Helvetica Neue"/>
            </a:endParaRPr>
          </a:p>
          <a:p>
            <a:pPr marL="285750" indent="-285750" algn="just">
              <a:buFont typeface="Wingdings" panose="05000000000000000000" pitchFamily="2" charset="2"/>
              <a:buChar char="ü"/>
            </a:pPr>
            <a:r>
              <a:rPr lang="en-US" b="0" i="0" dirty="0">
                <a:solidFill>
                  <a:srgbClr val="000000"/>
                </a:solidFill>
                <a:effectLst/>
                <a:latin typeface="Century" panose="02040604050505020304" pitchFamily="18" charset="0"/>
              </a:rPr>
              <a:t>From the box plot we can notice the outliers present in all the features except Day and Month columns. </a:t>
            </a:r>
            <a:r>
              <a:rPr lang="en-US" dirty="0">
                <a:solidFill>
                  <a:srgbClr val="000000"/>
                </a:solidFill>
                <a:latin typeface="Century" panose="02040604050505020304" pitchFamily="18" charset="0"/>
              </a:rPr>
              <a:t>I have r</a:t>
            </a:r>
            <a:r>
              <a:rPr lang="en-US" b="0" i="0" dirty="0">
                <a:solidFill>
                  <a:srgbClr val="000000"/>
                </a:solidFill>
                <a:effectLst/>
                <a:latin typeface="Century" panose="02040604050505020304" pitchFamily="18" charset="0"/>
              </a:rPr>
              <a:t>emoved the outliers in these columns using percentile method except Day, Month and label. Since label is our target columns we should not loose any data by removing outliers in this column.</a:t>
            </a:r>
            <a:endParaRPr lang="en-IN" dirty="0">
              <a:latin typeface="Century" panose="02040604050505020304" pitchFamily="18" charset="0"/>
            </a:endParaRPr>
          </a:p>
        </p:txBody>
      </p:sp>
    </p:spTree>
    <p:extLst>
      <p:ext uri="{BB962C8B-B14F-4D97-AF65-F5344CB8AC3E}">
        <p14:creationId xmlns:p14="http://schemas.microsoft.com/office/powerpoint/2010/main" val="1901968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721CD44D-4989-4A33-909A-A94BA583F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32" y="662473"/>
            <a:ext cx="5989468" cy="530332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5F292046-DA07-4D05-9820-25EC8CDFAC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31" y="662472"/>
            <a:ext cx="5650837" cy="52939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8E1445D-B41D-4AF7-B2E4-A10A3235F93C}"/>
              </a:ext>
            </a:extLst>
          </p:cNvPr>
          <p:cNvSpPr txBox="1"/>
          <p:nvPr/>
        </p:nvSpPr>
        <p:spPr>
          <a:xfrm>
            <a:off x="372862" y="6187736"/>
            <a:ext cx="11585359" cy="646331"/>
          </a:xfrm>
          <a:prstGeom prst="rect">
            <a:avLst/>
          </a:prstGeom>
          <a:noFill/>
        </p:spPr>
        <p:txBody>
          <a:bodyPr wrap="square" rtlCol="0">
            <a:spAutoFit/>
          </a:bodyPr>
          <a:lstStyle/>
          <a:p>
            <a:pPr algn="just"/>
            <a:r>
              <a:rPr lang="en-US" dirty="0">
                <a:latin typeface="Century" panose="02040604050505020304" pitchFamily="18" charset="0"/>
              </a:rPr>
              <a:t>This is the data after removing outliers and skewness using percentile method and power transformations methods respectively. The data looks almost normal and outliers level also reduced.</a:t>
            </a:r>
            <a:endParaRPr lang="en-IN" dirty="0">
              <a:latin typeface="Century" panose="02040604050505020304" pitchFamily="18" charset="0"/>
            </a:endParaRPr>
          </a:p>
        </p:txBody>
      </p:sp>
      <p:sp>
        <p:nvSpPr>
          <p:cNvPr id="3" name="TextBox 2">
            <a:extLst>
              <a:ext uri="{FF2B5EF4-FFF2-40B4-BE49-F238E27FC236}">
                <a16:creationId xmlns:a16="http://schemas.microsoft.com/office/drawing/2014/main" id="{E961B370-155F-4C3A-8470-7DEC7D8116F9}"/>
              </a:ext>
            </a:extLst>
          </p:cNvPr>
          <p:cNvSpPr txBox="1"/>
          <p:nvPr/>
        </p:nvSpPr>
        <p:spPr>
          <a:xfrm>
            <a:off x="1101011" y="0"/>
            <a:ext cx="10431625"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Data After Removing Skewness and Outliers</a:t>
            </a:r>
            <a:endParaRPr lang="en-IN" sz="3200" u="sng" dirty="0">
              <a:solidFill>
                <a:srgbClr val="002060"/>
              </a:solidFill>
              <a:latin typeface="Bookman Old Style" panose="02050604050505020204" pitchFamily="18" charset="0"/>
            </a:endParaRPr>
          </a:p>
        </p:txBody>
      </p:sp>
    </p:spTree>
    <p:extLst>
      <p:ext uri="{BB962C8B-B14F-4D97-AF65-F5344CB8AC3E}">
        <p14:creationId xmlns:p14="http://schemas.microsoft.com/office/powerpoint/2010/main" val="1425593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643812" y="0"/>
            <a:ext cx="11084768" cy="584775"/>
          </a:xfrm>
          <a:prstGeom prst="rect">
            <a:avLst/>
          </a:prstGeom>
          <a:noFill/>
        </p:spPr>
        <p:txBody>
          <a:bodyPr wrap="square">
            <a:spAutoFit/>
          </a:bodyPr>
          <a:lstStyle/>
          <a:p>
            <a:pPr algn="ctr"/>
            <a:r>
              <a:rPr lang="en-US" sz="3200" dirty="0">
                <a:solidFill>
                  <a:srgbClr val="002060"/>
                </a:solidFill>
                <a:latin typeface="Bookman Old Style" panose="02050604050505020204" pitchFamily="18" charset="0"/>
              </a:rPr>
              <a:t>Correlation Between Features and Label</a:t>
            </a:r>
            <a:endParaRPr lang="en-IN" sz="3200" dirty="0">
              <a:solidFill>
                <a:srgbClr val="002060"/>
              </a:solidFill>
              <a:latin typeface="Bookman Old Style" panose="02050604050505020204" pitchFamily="18" charset="0"/>
            </a:endParaRPr>
          </a:p>
        </p:txBody>
      </p:sp>
      <p:pic>
        <p:nvPicPr>
          <p:cNvPr id="12292" name="Picture 4">
            <a:extLst>
              <a:ext uri="{FF2B5EF4-FFF2-40B4-BE49-F238E27FC236}">
                <a16:creationId xmlns:a16="http://schemas.microsoft.com/office/drawing/2014/main" id="{3C72694D-3975-4D6E-AD68-189F078D80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7232" y="584775"/>
            <a:ext cx="8562975" cy="4343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F9394AB-6AD6-4D8A-8CEE-CCE2FBF79BF9}"/>
              </a:ext>
            </a:extLst>
          </p:cNvPr>
          <p:cNvSpPr txBox="1"/>
          <p:nvPr/>
        </p:nvSpPr>
        <p:spPr>
          <a:xfrm>
            <a:off x="643812" y="5103845"/>
            <a:ext cx="10935478" cy="1200329"/>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bar plot we can clearly observe the positive correlation between the label and features. Here  Total amount of recharge in main account over last 30 days is highly correlated with label compared to other features and the column Day is less correlated with the label compared to others .</a:t>
            </a:r>
            <a:endParaRPr lang="en-IN" dirty="0">
              <a:latin typeface="Century" panose="02040604050505020304" pitchFamily="18" charset="0"/>
            </a:endParaRPr>
          </a:p>
        </p:txBody>
      </p:sp>
    </p:spTree>
    <p:extLst>
      <p:ext uri="{BB962C8B-B14F-4D97-AF65-F5344CB8AC3E}">
        <p14:creationId xmlns:p14="http://schemas.microsoft.com/office/powerpoint/2010/main" val="3223616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3EFFD7-8155-4574-80D6-358FA8C642A8}"/>
              </a:ext>
            </a:extLst>
          </p:cNvPr>
          <p:cNvSpPr txBox="1"/>
          <p:nvPr/>
        </p:nvSpPr>
        <p:spPr>
          <a:xfrm>
            <a:off x="780661" y="373224"/>
            <a:ext cx="10630678"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Data Balancing</a:t>
            </a:r>
            <a:endParaRPr lang="en-IN" sz="3200" u="sng" dirty="0">
              <a:solidFill>
                <a:srgbClr val="002060"/>
              </a:solidFill>
              <a:latin typeface="Bookman Old Style" panose="02050604050505020204" pitchFamily="18" charset="0"/>
            </a:endParaRPr>
          </a:p>
        </p:txBody>
      </p:sp>
      <p:pic>
        <p:nvPicPr>
          <p:cNvPr id="1028" name="Picture 4">
            <a:extLst>
              <a:ext uri="{FF2B5EF4-FFF2-40B4-BE49-F238E27FC236}">
                <a16:creationId xmlns:a16="http://schemas.microsoft.com/office/drawing/2014/main" id="{9CCB4989-B711-482F-86DF-A68E2C8EF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661" y="1850515"/>
            <a:ext cx="6003613" cy="379740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8F9FF5C-9294-454A-BDB8-08DED1E56B0B}"/>
              </a:ext>
            </a:extLst>
          </p:cNvPr>
          <p:cNvSpPr txBox="1"/>
          <p:nvPr/>
        </p:nvSpPr>
        <p:spPr>
          <a:xfrm>
            <a:off x="7352522" y="1850515"/>
            <a:ext cx="3303038" cy="3693319"/>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Century" panose="02040604050505020304" pitchFamily="18" charset="0"/>
              </a:rPr>
              <a:t>I have used oversampling (SMOTE) method  to balance the data. The obtained output looks like this.</a:t>
            </a:r>
          </a:p>
          <a:p>
            <a:pPr marL="285750" indent="-285750" algn="just">
              <a:buFont typeface="Wingdings" panose="05000000000000000000" pitchFamily="2" charset="2"/>
              <a:buChar char="§"/>
            </a:pPr>
            <a:r>
              <a:rPr lang="en-US" b="0" i="0" dirty="0">
                <a:effectLst/>
                <a:latin typeface="Century" panose="02040604050505020304" pitchFamily="18" charset="0"/>
              </a:rPr>
              <a:t>Here we see that we have successfully resolved the class imbalance problem and now all the categories have same data ensuring that the machine learning model does not get biased towards one category.</a:t>
            </a:r>
            <a:endParaRPr lang="en-IN" dirty="0">
              <a:latin typeface="Century" panose="02040604050505020304" pitchFamily="18" charset="0"/>
            </a:endParaRPr>
          </a:p>
        </p:txBody>
      </p:sp>
    </p:spTree>
    <p:extLst>
      <p:ext uri="{BB962C8B-B14F-4D97-AF65-F5344CB8AC3E}">
        <p14:creationId xmlns:p14="http://schemas.microsoft.com/office/powerpoint/2010/main" val="514241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84775"/>
          </a:xfrm>
          <a:prstGeom prst="rect">
            <a:avLst/>
          </a:prstGeom>
          <a:noFill/>
        </p:spPr>
        <p:txBody>
          <a:bodyPr wrap="square">
            <a:spAutoFit/>
          </a:bodyPr>
          <a:lstStyle/>
          <a:p>
            <a:r>
              <a:rPr lang="en-US" sz="3200" u="sng" dirty="0">
                <a:solidFill>
                  <a:srgbClr val="002060"/>
                </a:solidFill>
                <a:latin typeface="Century" panose="02040604050505020304" pitchFamily="18" charset="0"/>
              </a:rPr>
              <a:t>Data Analysis Steps done</a:t>
            </a:r>
            <a:endParaRPr lang="en-IN" sz="3200" u="sng" dirty="0">
              <a:solidFill>
                <a:srgbClr val="002060"/>
              </a:solidFill>
              <a:latin typeface="Century" panose="020406040505050203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886408"/>
            <a:ext cx="11224726" cy="4801314"/>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removed outliers using percentile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power transformation method (yeo-</a:t>
            </a:r>
            <a:r>
              <a:rPr lang="en-US" dirty="0" err="1">
                <a:latin typeface="Century" panose="02040604050505020304" pitchFamily="18" charset="0"/>
              </a:rPr>
              <a:t>johnson</a:t>
            </a:r>
            <a:r>
              <a:rPr lang="en-US" dirty="0">
                <a:latin typeface="Century" panose="02040604050505020304" pitchFamily="18" charset="0"/>
              </a:rPr>
              <a:t>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MinMaxScalar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Balanced the data using SMOTE oversampling mechanism.</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727788" y="307910"/>
            <a:ext cx="10879494" cy="584775"/>
          </a:xfrm>
          <a:prstGeom prst="rect">
            <a:avLst/>
          </a:prstGeom>
          <a:noFill/>
        </p:spPr>
        <p:txBody>
          <a:bodyPr wrap="square" rtlCol="0">
            <a:spAutoFit/>
          </a:bodyPr>
          <a:lstStyle/>
          <a:p>
            <a:r>
              <a:rPr lang="en-US" sz="3200" dirty="0">
                <a:solidFill>
                  <a:schemeClr val="accent5">
                    <a:lumMod val="50000"/>
                  </a:schemeClr>
                </a:solidFill>
                <a:latin typeface="Bookman Old Style" panose="02050604050505020204" pitchFamily="18" charset="0"/>
              </a:rPr>
              <a:t>Assumptions:</a:t>
            </a:r>
            <a:endParaRPr lang="en-IN" sz="3200" dirty="0">
              <a:solidFill>
                <a:schemeClr val="accent5">
                  <a:lumMod val="50000"/>
                </a:schemeClr>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970318"/>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Classification type problem for which we will be using Classification algorithms to build the model and predict the defaulters level.</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and box plots I found skewness and outliers in almost all the columns. Also, based upon the analysis and visualization part we have seen some of the features having linear relation with label. So, I assumed these features helps in model building and to predict the defaulters and non-defaulters level in the organizations. Also, it helps the loan providing companies to give loan to the people who do not have sufficient credit history based on these features.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financial institutions take into consideration the features that were deemed as most important as seen in this study might help them estimate the defaulters level.</a:t>
            </a:r>
          </a:p>
          <a:p>
            <a:r>
              <a:rPr lang="en-US" dirty="0">
                <a:latin typeface="Century" panose="02040604050505020304" pitchFamily="18" charset="0"/>
              </a:rPr>
              <a:t> </a:t>
            </a:r>
            <a:endParaRPr lang="en-IN" dirty="0">
              <a:latin typeface="Century" panose="020406040505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84775"/>
          </a:xfrm>
          <a:prstGeom prst="rect">
            <a:avLst/>
          </a:prstGeom>
          <a:noFill/>
        </p:spPr>
        <p:txBody>
          <a:bodyPr wrap="square">
            <a:spAutoFit/>
          </a:bodyPr>
          <a:lstStyle/>
          <a:p>
            <a:r>
              <a:rPr lang="en-US" sz="3200" u="sng" dirty="0">
                <a:solidFill>
                  <a:srgbClr val="002060"/>
                </a:solidFill>
                <a:latin typeface="Bookman Old Style" panose="02050604050505020204" pitchFamily="18" charset="0"/>
              </a:rPr>
              <a:t>Model Building:</a:t>
            </a:r>
            <a:endParaRPr lang="en-IN" sz="3200" u="sng" dirty="0">
              <a:solidFill>
                <a:srgbClr val="002060"/>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857805"/>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Georgia" panose="02040502050405020303" pitchFamily="18" charset="0"/>
                <a:ea typeface="Calibri" panose="020F0502020204030204" pitchFamily="34" charset="0"/>
              </a:rPr>
              <a:t>In this problem </a:t>
            </a:r>
            <a:r>
              <a:rPr lang="en-IN" dirty="0">
                <a:latin typeface="Georgia" panose="02040502050405020303" pitchFamily="18" charset="0"/>
                <a:ea typeface="Calibri" panose="020F0502020204030204" pitchFamily="34" charset="0"/>
              </a:rPr>
              <a:t>label</a:t>
            </a:r>
            <a:r>
              <a:rPr lang="en-IN" sz="1800" dirty="0">
                <a:effectLst/>
                <a:latin typeface="Georgia" panose="02040502050405020303" pitchFamily="18" charset="0"/>
                <a:ea typeface="Calibri" panose="020F0502020204030204" pitchFamily="34" charset="0"/>
              </a:rPr>
              <a:t> is</a:t>
            </a:r>
            <a:r>
              <a:rPr lang="en-IN" dirty="0">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rPr>
              <a:t>our target variable which is categorical in nature </a:t>
            </a:r>
            <a:r>
              <a:rPr lang="en-IN" sz="1800" dirty="0">
                <a:effectLst/>
                <a:latin typeface="Century" panose="02040604050505020304" pitchFamily="18" charset="0"/>
                <a:ea typeface="Calibri" panose="020F0502020204030204" pitchFamily="34" charset="0"/>
              </a:rPr>
              <a:t>that </a:t>
            </a:r>
            <a:r>
              <a:rPr lang="en-IN" dirty="0">
                <a:latin typeface="Century" panose="02040604050505020304" pitchFamily="18" charset="0"/>
                <a:ea typeface="Calibri" panose="020F0502020204030204" pitchFamily="34" charset="0"/>
              </a:rPr>
              <a:t>is </a:t>
            </a:r>
            <a:r>
              <a:rPr lang="en-IN" sz="1800" dirty="0">
                <a:effectLst/>
                <a:latin typeface="Century" panose="02040604050505020304" pitchFamily="18" charset="0"/>
                <a:ea typeface="Calibri" panose="020F0502020204030204" pitchFamily="34" charset="0"/>
              </a:rPr>
              <a:t>the </a:t>
            </a:r>
            <a:r>
              <a:rPr lang="en-IN" sz="1800" dirty="0">
                <a:effectLst/>
                <a:latin typeface="Century" panose="02040604050505020304" pitchFamily="18" charset="0"/>
                <a:ea typeface="Calibri" panose="020F0502020204030204" pitchFamily="34" charset="0"/>
                <a:cs typeface="Times New Roman" panose="02020603050405020304" pitchFamily="18" charset="0"/>
              </a:rPr>
              <a:t>Label ‘1’ indicates that the loan has been paid i.e., “non-defaulter”, while, Label ‘0’ indicates that the loan has not been paid i.e., “defaulter”. </a:t>
            </a:r>
            <a:r>
              <a:rPr lang="en-IN" sz="1800" dirty="0">
                <a:effectLst/>
                <a:latin typeface="Georgia" panose="02040502050405020303" pitchFamily="18" charset="0"/>
                <a:ea typeface="Calibri" panose="020F0502020204030204" pitchFamily="34" charset="0"/>
                <a:cs typeface="Times New Roman" panose="02020603050405020304" pitchFamily="18" charset="0"/>
              </a:rPr>
              <a:t>F</a:t>
            </a:r>
            <a:r>
              <a:rPr lang="en-IN" sz="1800" dirty="0">
                <a:effectLst/>
                <a:latin typeface="Georgia" panose="02040502050405020303" pitchFamily="18" charset="0"/>
                <a:ea typeface="Calibri" panose="020F0502020204030204" pitchFamily="34" charset="0"/>
              </a:rPr>
              <a:t>rom this I can conclude that it is a </a:t>
            </a:r>
            <a:r>
              <a:rPr lang="en-IN" dirty="0">
                <a:latin typeface="Georgia" panose="02040502050405020303" pitchFamily="18" charset="0"/>
                <a:ea typeface="Calibri" panose="020F0502020204030204" pitchFamily="34" charset="0"/>
              </a:rPr>
              <a:t>C</a:t>
            </a:r>
            <a:r>
              <a:rPr lang="en-IN" sz="1800" dirty="0">
                <a:effectLst/>
                <a:latin typeface="Georgia" panose="02040502050405020303" pitchFamily="18" charset="0"/>
                <a:ea typeface="Calibri" panose="020F0502020204030204" pitchFamily="34" charset="0"/>
              </a:rPr>
              <a:t>lassification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27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Classifier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Classifier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Classifier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Classifier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Classifier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Classifier</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73737175-12D3-4007-B84E-E038228595D0}"/>
              </a:ext>
            </a:extLst>
          </p:cNvPr>
          <p:cNvSpPr txBox="1"/>
          <p:nvPr/>
        </p:nvSpPr>
        <p:spPr>
          <a:xfrm>
            <a:off x="569167" y="5635690"/>
            <a:ext cx="11224727" cy="923330"/>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ransom state and maximum R2 score and then created train test split to build the above models.</a:t>
            </a:r>
          </a:p>
          <a:p>
            <a:endParaRPr lang="en-IN" dirty="0"/>
          </a:p>
        </p:txBody>
      </p:sp>
    </p:spTree>
    <p:extLst>
      <p:ext uri="{BB962C8B-B14F-4D97-AF65-F5344CB8AC3E}">
        <p14:creationId xmlns:p14="http://schemas.microsoft.com/office/powerpoint/2010/main" val="2700718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C7D3-4BD2-442A-9F37-B66D8A70D78D}"/>
              </a:ext>
            </a:extLst>
          </p:cNvPr>
          <p:cNvSpPr txBox="1"/>
          <p:nvPr/>
        </p:nvSpPr>
        <p:spPr>
          <a:xfrm>
            <a:off x="457199" y="167952"/>
            <a:ext cx="11290041" cy="588687"/>
          </a:xfrm>
          <a:prstGeom prst="rect">
            <a:avLst/>
          </a:prstGeom>
          <a:noFill/>
        </p:spPr>
        <p:txBody>
          <a:bodyPr wrap="square">
            <a:spAutoFit/>
          </a:bodyPr>
          <a:lstStyle/>
          <a:p>
            <a:pPr marL="857250" lvl="1" indent="-400050" algn="just">
              <a:lnSpc>
                <a:spcPct val="107000"/>
              </a:lnSpc>
              <a:spcAft>
                <a:spcPts val="800"/>
              </a:spcAft>
              <a:buFont typeface="+mj-lt"/>
              <a:buAutoNum type="romanLcPeriod"/>
            </a:pPr>
            <a:r>
              <a:rPr lang="en-IN" sz="3200" u="sng"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Decision Tree Classifier</a:t>
            </a:r>
          </a:p>
        </p:txBody>
      </p:sp>
      <p:sp>
        <p:nvSpPr>
          <p:cNvPr id="7" name="Flowchart: Alternate Process 6">
            <a:extLst>
              <a:ext uri="{FF2B5EF4-FFF2-40B4-BE49-F238E27FC236}">
                <a16:creationId xmlns:a16="http://schemas.microsoft.com/office/drawing/2014/main" id="{8AEF87B6-D6AD-438A-B43D-3B23EF896AD0}"/>
              </a:ext>
            </a:extLst>
          </p:cNvPr>
          <p:cNvSpPr/>
          <p:nvPr/>
        </p:nvSpPr>
        <p:spPr>
          <a:xfrm>
            <a:off x="7296540" y="1139811"/>
            <a:ext cx="4049486" cy="5417820"/>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pitchFamily="34" charset="0"/>
              </a:rPr>
              <a:t>Created Decision Tree Classifier model and checked for its evaluation metrics and it is giving accuracy as 91.50%.</a:t>
            </a:r>
          </a:p>
          <a:p>
            <a:pPr algn="ctr"/>
            <a:endParaRPr lang="en-IN" dirty="0">
              <a:solidFill>
                <a:schemeClr val="bg1"/>
              </a:solidFill>
              <a:latin typeface="Century" panose="02040604050505020304" pitchFamily="18" charset="0"/>
            </a:endParaRPr>
          </a:p>
        </p:txBody>
      </p:sp>
      <p:pic>
        <p:nvPicPr>
          <p:cNvPr id="10" name="Picture 9">
            <a:extLst>
              <a:ext uri="{FF2B5EF4-FFF2-40B4-BE49-F238E27FC236}">
                <a16:creationId xmlns:a16="http://schemas.microsoft.com/office/drawing/2014/main" id="{548CD0CE-753C-4FB6-AE8A-A28FFBD2EA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199" y="937882"/>
            <a:ext cx="5731510" cy="2910840"/>
          </a:xfrm>
          <a:prstGeom prst="rect">
            <a:avLst/>
          </a:prstGeom>
          <a:noFill/>
          <a:ln>
            <a:noFill/>
          </a:ln>
        </p:spPr>
      </p:pic>
      <p:pic>
        <p:nvPicPr>
          <p:cNvPr id="11" name="Picture 10">
            <a:extLst>
              <a:ext uri="{FF2B5EF4-FFF2-40B4-BE49-F238E27FC236}">
                <a16:creationId xmlns:a16="http://schemas.microsoft.com/office/drawing/2014/main" id="{E57664E5-9EE9-4036-80D1-6C37C426CF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199" y="3848721"/>
            <a:ext cx="5731510" cy="2831995"/>
          </a:xfrm>
          <a:prstGeom prst="rect">
            <a:avLst/>
          </a:prstGeom>
          <a:noFill/>
          <a:ln>
            <a:noFill/>
          </a:ln>
        </p:spPr>
      </p:pic>
    </p:spTree>
    <p:extLst>
      <p:ext uri="{BB962C8B-B14F-4D97-AF65-F5344CB8AC3E}">
        <p14:creationId xmlns:p14="http://schemas.microsoft.com/office/powerpoint/2010/main" val="1706475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accent4">
                <a:lumMod val="60000"/>
                <a:lumOff val="40000"/>
              </a:schemeClr>
            </a:gs>
            <a:gs pos="0">
              <a:schemeClr val="accent1">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38D86F-0337-4A8C-AFC3-0B76075E5B49}"/>
              </a:ext>
            </a:extLst>
          </p:cNvPr>
          <p:cNvSpPr txBox="1"/>
          <p:nvPr/>
        </p:nvSpPr>
        <p:spPr>
          <a:xfrm>
            <a:off x="661481" y="77822"/>
            <a:ext cx="11029776" cy="584775"/>
          </a:xfrm>
          <a:prstGeom prst="rect">
            <a:avLst/>
          </a:prstGeom>
          <a:noFill/>
        </p:spPr>
        <p:txBody>
          <a:bodyPr wrap="square" rtlCol="0">
            <a:spAutoFit/>
          </a:bodyPr>
          <a:lstStyle/>
          <a:p>
            <a:r>
              <a:rPr lang="en-US" sz="3200" dirty="0">
                <a:solidFill>
                  <a:srgbClr val="002060"/>
                </a:solidFill>
                <a:latin typeface="Century" panose="02040604050505020304" pitchFamily="18" charset="0"/>
              </a:rPr>
              <a:t> </a:t>
            </a:r>
            <a:r>
              <a:rPr lang="en-US" sz="3200" u="sng" dirty="0">
                <a:solidFill>
                  <a:srgbClr val="002060"/>
                </a:solidFill>
                <a:latin typeface="Century" panose="02040604050505020304" pitchFamily="18" charset="0"/>
              </a:rPr>
              <a:t>ii. Random Forest Classifier:</a:t>
            </a:r>
          </a:p>
        </p:txBody>
      </p:sp>
      <p:pic>
        <p:nvPicPr>
          <p:cNvPr id="7" name="Picture 6">
            <a:extLst>
              <a:ext uri="{FF2B5EF4-FFF2-40B4-BE49-F238E27FC236}">
                <a16:creationId xmlns:a16="http://schemas.microsoft.com/office/drawing/2014/main" id="{262393AD-B052-47AA-A8A3-CA60B2340F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1176" y="883355"/>
            <a:ext cx="5731510" cy="2834640"/>
          </a:xfrm>
          <a:prstGeom prst="rect">
            <a:avLst/>
          </a:prstGeom>
          <a:noFill/>
          <a:ln>
            <a:noFill/>
          </a:ln>
        </p:spPr>
      </p:pic>
      <p:pic>
        <p:nvPicPr>
          <p:cNvPr id="8" name="Picture 7">
            <a:extLst>
              <a:ext uri="{FF2B5EF4-FFF2-40B4-BE49-F238E27FC236}">
                <a16:creationId xmlns:a16="http://schemas.microsoft.com/office/drawing/2014/main" id="{2865EEDD-8285-4D14-A03E-555FA3F192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1176" y="3717994"/>
            <a:ext cx="5731510" cy="2990715"/>
          </a:xfrm>
          <a:prstGeom prst="rect">
            <a:avLst/>
          </a:prstGeom>
          <a:noFill/>
          <a:ln>
            <a:noFill/>
          </a:ln>
        </p:spPr>
      </p:pic>
      <p:sp>
        <p:nvSpPr>
          <p:cNvPr id="9" name="Flowchart: Alternate Process 8">
            <a:extLst>
              <a:ext uri="{FF2B5EF4-FFF2-40B4-BE49-F238E27FC236}">
                <a16:creationId xmlns:a16="http://schemas.microsoft.com/office/drawing/2014/main" id="{A168054E-3BB3-422C-89BA-A7165B91E965}"/>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Random Forest Classifier model and checked for its evaluation metrics. The model giving accuracy as 95.09%</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7256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32AA04-A709-4DE6-9AB1-994D65E3C2E9}"/>
              </a:ext>
            </a:extLst>
          </p:cNvPr>
          <p:cNvSpPr txBox="1"/>
          <p:nvPr/>
        </p:nvSpPr>
        <p:spPr>
          <a:xfrm>
            <a:off x="583660" y="77193"/>
            <a:ext cx="11040893" cy="584776"/>
          </a:xfrm>
          <a:prstGeom prst="rect">
            <a:avLst/>
          </a:prstGeom>
          <a:noFill/>
        </p:spPr>
        <p:txBody>
          <a:bodyPr wrap="square" rtlCol="0">
            <a:spAutoFit/>
          </a:bodyPr>
          <a:lstStyle/>
          <a:p>
            <a:r>
              <a:rPr lang="en-US" sz="3200" dirty="0">
                <a:solidFill>
                  <a:srgbClr val="002060"/>
                </a:solidFill>
                <a:latin typeface="Bookman Old Style" panose="02050604050505020204" pitchFamily="18" charset="0"/>
              </a:rPr>
              <a:t> </a:t>
            </a:r>
            <a:r>
              <a:rPr lang="en-US" sz="3200" u="sng" dirty="0">
                <a:solidFill>
                  <a:srgbClr val="002060"/>
                </a:solidFill>
                <a:latin typeface="Bookman Old Style" panose="02050604050505020204" pitchFamily="18" charset="0"/>
              </a:rPr>
              <a:t>iii. Extra Trees Classifier: </a:t>
            </a:r>
            <a:endParaRPr lang="en-IN" sz="3200" u="sng" dirty="0">
              <a:solidFill>
                <a:srgbClr val="002060"/>
              </a:solidFill>
              <a:latin typeface="Bookman Old Style" panose="02050604050505020204" pitchFamily="18" charset="0"/>
            </a:endParaRPr>
          </a:p>
        </p:txBody>
      </p:sp>
      <p:pic>
        <p:nvPicPr>
          <p:cNvPr id="3" name="Picture 2">
            <a:extLst>
              <a:ext uri="{FF2B5EF4-FFF2-40B4-BE49-F238E27FC236}">
                <a16:creationId xmlns:a16="http://schemas.microsoft.com/office/drawing/2014/main" id="{3C2A9215-7E4A-4118-92B2-106C0472C4F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3659" y="905788"/>
            <a:ext cx="5690681" cy="2674620"/>
          </a:xfrm>
          <a:prstGeom prst="rect">
            <a:avLst/>
          </a:prstGeom>
          <a:noFill/>
          <a:ln>
            <a:noFill/>
          </a:ln>
        </p:spPr>
      </p:pic>
      <p:pic>
        <p:nvPicPr>
          <p:cNvPr id="4" name="Picture 3">
            <a:extLst>
              <a:ext uri="{FF2B5EF4-FFF2-40B4-BE49-F238E27FC236}">
                <a16:creationId xmlns:a16="http://schemas.microsoft.com/office/drawing/2014/main" id="{F03F19D1-2AFD-40E9-9434-40C68EBBBDC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3660" y="3580408"/>
            <a:ext cx="5690680" cy="3200400"/>
          </a:xfrm>
          <a:prstGeom prst="rect">
            <a:avLst/>
          </a:prstGeom>
          <a:noFill/>
          <a:ln>
            <a:noFill/>
          </a:ln>
        </p:spPr>
      </p:pic>
      <p:sp>
        <p:nvSpPr>
          <p:cNvPr id="5" name="Flowchart: Alternate Process 4">
            <a:extLst>
              <a:ext uri="{FF2B5EF4-FFF2-40B4-BE49-F238E27FC236}">
                <a16:creationId xmlns:a16="http://schemas.microsoft.com/office/drawing/2014/main" id="{1FF26D01-8F24-44AC-A280-CED8BB750F68}"/>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Extra Trees Classifier model and checked for its evaluation metrics. The model giving accuracy as 95.84%</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4508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FAA4D-CA8D-4E2B-9158-2963B785BBEC}"/>
              </a:ext>
            </a:extLst>
          </p:cNvPr>
          <p:cNvSpPr txBox="1"/>
          <p:nvPr/>
        </p:nvSpPr>
        <p:spPr>
          <a:xfrm>
            <a:off x="535021" y="341262"/>
            <a:ext cx="11118715" cy="707886"/>
          </a:xfrm>
          <a:prstGeom prst="rect">
            <a:avLst/>
          </a:prstGeom>
          <a:noFill/>
        </p:spPr>
        <p:txBody>
          <a:bodyPr wrap="square" rtlCol="0">
            <a:spAutoFit/>
          </a:bodyPr>
          <a:lstStyle/>
          <a:p>
            <a:pPr algn="ctr"/>
            <a:r>
              <a:rPr lang="en-US" sz="4000" dirty="0">
                <a:solidFill>
                  <a:srgbClr val="002060"/>
                </a:solidFill>
              </a:rPr>
              <a:t>Introduction</a:t>
            </a:r>
            <a:endParaRPr lang="en-IN" sz="4000" dirty="0">
              <a:solidFill>
                <a:srgbClr val="002060"/>
              </a:solidFill>
            </a:endParaRPr>
          </a:p>
        </p:txBody>
      </p:sp>
      <p:sp>
        <p:nvSpPr>
          <p:cNvPr id="3" name="TextBox 2">
            <a:extLst>
              <a:ext uri="{FF2B5EF4-FFF2-40B4-BE49-F238E27FC236}">
                <a16:creationId xmlns:a16="http://schemas.microsoft.com/office/drawing/2014/main" id="{75D42639-49F9-4D23-AC89-B00ED3A75D8B}"/>
              </a:ext>
            </a:extLst>
          </p:cNvPr>
          <p:cNvSpPr txBox="1"/>
          <p:nvPr/>
        </p:nvSpPr>
        <p:spPr>
          <a:xfrm>
            <a:off x="535021" y="1436915"/>
            <a:ext cx="11118715" cy="4529830"/>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dirty="0">
                <a:effectLst/>
                <a:latin typeface="Calibri" panose="020F0502020204030204" pitchFamily="34" charset="0"/>
                <a:ea typeface="Calibri" panose="020F0502020204030204" pitchFamily="34" charset="0"/>
                <a:cs typeface="Calibri" panose="020F0502020204030204" pitchFamily="34" charset="0"/>
              </a:rPr>
              <a:t>Credit defaulter risk is one of the most important risks to be managed by a financial institution. Without loan repayment there is no profit, hence the problem of credit defaulter risk management is relevant to all financial institutions involved in lending to individuals and legal entries. This is even more true with microcredit organizations who have only one product-loans. </a:t>
            </a:r>
          </a:p>
          <a:p>
            <a:pPr marL="285750" indent="-285750" algn="just">
              <a:lnSpc>
                <a:spcPct val="107000"/>
              </a:lnSpc>
              <a:spcAft>
                <a:spcPts val="800"/>
              </a:spcAft>
              <a:buFont typeface="Wingdings" panose="05000000000000000000" pitchFamily="2" charset="2"/>
              <a:buChar char="ü"/>
            </a:pPr>
            <a:r>
              <a:rPr lang="en-IN" dirty="0">
                <a:effectLst/>
                <a:latin typeface="Calibri" panose="020F0502020204030204" pitchFamily="34" charset="0"/>
                <a:ea typeface="Calibri" panose="020F0502020204030204" pitchFamily="34" charset="0"/>
                <a:cs typeface="Calibri" panose="020F0502020204030204" pitchFamily="34" charset="0"/>
              </a:rPr>
              <a:t>A Microfinance Institution (MFI) is an organization that offers financial services to low-income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marL="285750" indent="-285750" algn="just">
              <a:lnSpc>
                <a:spcPct val="107000"/>
              </a:lnSpc>
              <a:spcAft>
                <a:spcPts val="800"/>
              </a:spcAft>
              <a:buFont typeface="Wingdings" panose="05000000000000000000" pitchFamily="2" charset="2"/>
              <a:buChar char="ü"/>
            </a:pPr>
            <a:r>
              <a:rPr lang="en-IN" dirty="0">
                <a:effectLst/>
                <a:latin typeface="Calibri" panose="020F0502020204030204" pitchFamily="34" charset="0"/>
                <a:ea typeface="Calibri" panose="020F0502020204030204" pitchFamily="34" charset="0"/>
                <a:cs typeface="Calibri" panose="020F0502020204030204" pitchFamily="34"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low-income families and are very useful in such areas, the implementation of MFS has been uneven with both significant challenges and successes.</a:t>
            </a: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426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469475-BEC7-4FB7-96EA-F2CF06D39020}"/>
              </a:ext>
            </a:extLst>
          </p:cNvPr>
          <p:cNvSpPr txBox="1"/>
          <p:nvPr/>
        </p:nvSpPr>
        <p:spPr>
          <a:xfrm>
            <a:off x="856034" y="129235"/>
            <a:ext cx="10573966"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iv. Gradient Boosting Classifier:</a:t>
            </a:r>
            <a:endParaRPr lang="en-IN" sz="3200" u="sng" dirty="0">
              <a:solidFill>
                <a:srgbClr val="002060"/>
              </a:solidFill>
              <a:latin typeface="Bookman Old Style" panose="02050604050505020204" pitchFamily="18" charset="0"/>
            </a:endParaRPr>
          </a:p>
        </p:txBody>
      </p:sp>
      <p:pic>
        <p:nvPicPr>
          <p:cNvPr id="3" name="Picture 2">
            <a:extLst>
              <a:ext uri="{FF2B5EF4-FFF2-40B4-BE49-F238E27FC236}">
                <a16:creationId xmlns:a16="http://schemas.microsoft.com/office/drawing/2014/main" id="{816F77E5-A8BC-4FCF-BD4B-44A6530FF0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4865" y="714010"/>
            <a:ext cx="5631653" cy="3055620"/>
          </a:xfrm>
          <a:prstGeom prst="rect">
            <a:avLst/>
          </a:prstGeom>
          <a:noFill/>
          <a:ln>
            <a:noFill/>
          </a:ln>
        </p:spPr>
      </p:pic>
      <p:pic>
        <p:nvPicPr>
          <p:cNvPr id="4" name="Picture 3">
            <a:extLst>
              <a:ext uri="{FF2B5EF4-FFF2-40B4-BE49-F238E27FC236}">
                <a16:creationId xmlns:a16="http://schemas.microsoft.com/office/drawing/2014/main" id="{224012D7-8BA1-4ADA-9637-143C747A188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4866" y="3769629"/>
            <a:ext cx="5631652" cy="2959135"/>
          </a:xfrm>
          <a:prstGeom prst="rect">
            <a:avLst/>
          </a:prstGeom>
          <a:noFill/>
          <a:ln>
            <a:noFill/>
          </a:ln>
        </p:spPr>
      </p:pic>
      <p:sp>
        <p:nvSpPr>
          <p:cNvPr id="5" name="Flowchart: Alternate Process 4">
            <a:extLst>
              <a:ext uri="{FF2B5EF4-FFF2-40B4-BE49-F238E27FC236}">
                <a16:creationId xmlns:a16="http://schemas.microsoft.com/office/drawing/2014/main" id="{B990A9B2-C76B-492F-B27E-78CD1CD14A49}"/>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Gradient Boosting Classifier model and checked for its evaluation metrics. The model giving accuracy as 90.05%</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213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950D0A-FBF1-4E25-813B-58FC098CC765}"/>
              </a:ext>
            </a:extLst>
          </p:cNvPr>
          <p:cNvSpPr txBox="1"/>
          <p:nvPr/>
        </p:nvSpPr>
        <p:spPr>
          <a:xfrm>
            <a:off x="768486" y="77821"/>
            <a:ext cx="10593422"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v. Extreme Gradient Boosting Classifier (XGB):</a:t>
            </a:r>
            <a:endParaRPr lang="en-IN" sz="3200" u="sng" dirty="0">
              <a:solidFill>
                <a:srgbClr val="002060"/>
              </a:solidFill>
              <a:latin typeface="Bookman Old Style" panose="02050604050505020204" pitchFamily="18" charset="0"/>
            </a:endParaRPr>
          </a:p>
        </p:txBody>
      </p:sp>
      <p:pic>
        <p:nvPicPr>
          <p:cNvPr id="3" name="Picture 2">
            <a:extLst>
              <a:ext uri="{FF2B5EF4-FFF2-40B4-BE49-F238E27FC236}">
                <a16:creationId xmlns:a16="http://schemas.microsoft.com/office/drawing/2014/main" id="{B334497A-51E5-4CDC-AC14-45F8E3A6B0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5022" y="662596"/>
            <a:ext cx="5731510" cy="2971800"/>
          </a:xfrm>
          <a:prstGeom prst="rect">
            <a:avLst/>
          </a:prstGeom>
          <a:noFill/>
          <a:ln>
            <a:noFill/>
          </a:ln>
        </p:spPr>
      </p:pic>
      <p:pic>
        <p:nvPicPr>
          <p:cNvPr id="4" name="Picture 3">
            <a:extLst>
              <a:ext uri="{FF2B5EF4-FFF2-40B4-BE49-F238E27FC236}">
                <a16:creationId xmlns:a16="http://schemas.microsoft.com/office/drawing/2014/main" id="{FBAB7C81-FFAF-44D5-8CB8-846A4AFE222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5022" y="3634395"/>
            <a:ext cx="5731510" cy="3145783"/>
          </a:xfrm>
          <a:prstGeom prst="rect">
            <a:avLst/>
          </a:prstGeom>
          <a:noFill/>
          <a:ln>
            <a:noFill/>
          </a:ln>
        </p:spPr>
      </p:pic>
      <p:sp>
        <p:nvSpPr>
          <p:cNvPr id="5" name="Flowchart: Alternate Process 4">
            <a:extLst>
              <a:ext uri="{FF2B5EF4-FFF2-40B4-BE49-F238E27FC236}">
                <a16:creationId xmlns:a16="http://schemas.microsoft.com/office/drawing/2014/main" id="{26731036-A5F6-4B5A-A13B-652A50D8BA9A}"/>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Extreme Gradient Boosting Classifier model and checked for its evaluation metrics. The model giving accuracy as 95.03%</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9247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63AA6-B7D2-4519-BB53-DEF55834B16D}"/>
              </a:ext>
            </a:extLst>
          </p:cNvPr>
          <p:cNvSpPr txBox="1"/>
          <p:nvPr/>
        </p:nvSpPr>
        <p:spPr>
          <a:xfrm>
            <a:off x="904672" y="47848"/>
            <a:ext cx="10457234"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vi. Bagging Classifier:</a:t>
            </a:r>
            <a:endParaRPr lang="en-IN" sz="3200" u="sng" dirty="0">
              <a:solidFill>
                <a:srgbClr val="002060"/>
              </a:solidFill>
              <a:latin typeface="Bookman Old Style" panose="02050604050505020204" pitchFamily="18" charset="0"/>
            </a:endParaRPr>
          </a:p>
        </p:txBody>
      </p:sp>
      <p:pic>
        <p:nvPicPr>
          <p:cNvPr id="3" name="Picture 2">
            <a:extLst>
              <a:ext uri="{FF2B5EF4-FFF2-40B4-BE49-F238E27FC236}">
                <a16:creationId xmlns:a16="http://schemas.microsoft.com/office/drawing/2014/main" id="{A2BC72AE-6595-4FAF-9DA3-65C478D006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5139" y="632623"/>
            <a:ext cx="5731510" cy="3025140"/>
          </a:xfrm>
          <a:prstGeom prst="rect">
            <a:avLst/>
          </a:prstGeom>
          <a:noFill/>
          <a:ln>
            <a:noFill/>
          </a:ln>
        </p:spPr>
      </p:pic>
      <p:pic>
        <p:nvPicPr>
          <p:cNvPr id="4" name="Picture 3">
            <a:extLst>
              <a:ext uri="{FF2B5EF4-FFF2-40B4-BE49-F238E27FC236}">
                <a16:creationId xmlns:a16="http://schemas.microsoft.com/office/drawing/2014/main" id="{524ABC85-462A-4B36-961D-7B96936140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5139" y="3657763"/>
            <a:ext cx="5731510" cy="3025140"/>
          </a:xfrm>
          <a:prstGeom prst="rect">
            <a:avLst/>
          </a:prstGeom>
          <a:noFill/>
          <a:ln>
            <a:noFill/>
          </a:ln>
        </p:spPr>
      </p:pic>
      <p:sp>
        <p:nvSpPr>
          <p:cNvPr id="5" name="Flowchart: Alternate Process 4">
            <a:extLst>
              <a:ext uri="{FF2B5EF4-FFF2-40B4-BE49-F238E27FC236}">
                <a16:creationId xmlns:a16="http://schemas.microsoft.com/office/drawing/2014/main" id="{D37A5D63-64C6-48DF-AF17-8F8872D58DEC}"/>
              </a:ext>
            </a:extLst>
          </p:cNvPr>
          <p:cNvSpPr/>
          <p:nvPr/>
        </p:nvSpPr>
        <p:spPr>
          <a:xfrm>
            <a:off x="7415521" y="942257"/>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Bagging Classifier model and checked for its evaluation metrics. The model giving accuracy as 94.11%</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3654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Hyperparameter Tuning:</a:t>
            </a:r>
          </a:p>
        </p:txBody>
      </p:sp>
      <p:sp>
        <p:nvSpPr>
          <p:cNvPr id="5" name="TextBox 4">
            <a:extLst>
              <a:ext uri="{FF2B5EF4-FFF2-40B4-BE49-F238E27FC236}">
                <a16:creationId xmlns:a16="http://schemas.microsoft.com/office/drawing/2014/main" id="{B73797E5-B205-43D7-88E6-FEC43CF0D445}"/>
              </a:ext>
            </a:extLst>
          </p:cNvPr>
          <p:cNvSpPr txBox="1"/>
          <p:nvPr/>
        </p:nvSpPr>
        <p:spPr>
          <a:xfrm>
            <a:off x="625812" y="584776"/>
            <a:ext cx="10940375" cy="957121"/>
          </a:xfrm>
          <a:prstGeom prst="rect">
            <a:avLst/>
          </a:prstGeom>
          <a:noFill/>
        </p:spPr>
        <p:txBody>
          <a:bodyPr wrap="square">
            <a:spAutoFit/>
          </a:bodyPr>
          <a:lstStyle/>
          <a:p>
            <a:pPr algn="just">
              <a:lnSpc>
                <a:spcPct val="107000"/>
              </a:lnSpc>
              <a:spcAft>
                <a:spcPts val="800"/>
              </a:spcAft>
            </a:pP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From the difference between accuracy and cross validation score, Gradient Boosting Classifier has least difference compared to other models. So, we can conclude that Gradient Boosting Classifier as our best fitting model. Performed Hyperparameter tuning to increase the best model accuracy.</a:t>
            </a:r>
            <a:endParaRPr lang="en-IN" sz="1400" b="1"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7" name="Flowchart: Alternate Process 6">
            <a:extLst>
              <a:ext uri="{FF2B5EF4-FFF2-40B4-BE49-F238E27FC236}">
                <a16:creationId xmlns:a16="http://schemas.microsoft.com/office/drawing/2014/main" id="{ECF59008-D89B-45DA-82A6-35E0515D9D12}"/>
              </a:ext>
            </a:extLst>
          </p:cNvPr>
          <p:cNvSpPr/>
          <p:nvPr/>
        </p:nvSpPr>
        <p:spPr>
          <a:xfrm>
            <a:off x="7892176" y="1728152"/>
            <a:ext cx="4099249" cy="4779653"/>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I have used </a:t>
            </a:r>
            <a:r>
              <a:rPr lang="en-IN" sz="1800"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RandomizedSearchCV</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to get the best parameters of Gradient Boosting Classifier. And used all the obtained best parameters to create the accuracy of final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B9E4E7BB-4C5F-4485-ACD5-1671B33CA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65" y="1728151"/>
            <a:ext cx="7116888" cy="4983934"/>
          </a:xfrm>
          <a:prstGeom prst="rect">
            <a:avLst/>
          </a:prstGeom>
        </p:spPr>
      </p:pic>
    </p:spTree>
    <p:extLst>
      <p:ext uri="{BB962C8B-B14F-4D97-AF65-F5344CB8AC3E}">
        <p14:creationId xmlns:p14="http://schemas.microsoft.com/office/powerpoint/2010/main" val="483632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671209" y="282102"/>
            <a:ext cx="10856068"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Creating Final Model After Tuning:</a:t>
            </a:r>
            <a:endParaRPr lang="en-IN" sz="3200" u="sng" dirty="0">
              <a:solidFill>
                <a:srgbClr val="002060"/>
              </a:solidFill>
              <a:latin typeface="Bookman Old Style" panose="02050604050505020204" pitchFamily="18" charset="0"/>
            </a:endParaRPr>
          </a:p>
        </p:txBody>
      </p:sp>
      <p:pic>
        <p:nvPicPr>
          <p:cNvPr id="2050" name="Picture 2">
            <a:extLst>
              <a:ext uri="{FF2B5EF4-FFF2-40B4-BE49-F238E27FC236}">
                <a16:creationId xmlns:a16="http://schemas.microsoft.com/office/drawing/2014/main" id="{105DAD43-E620-4C88-B248-00FFA16879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091" y="3069989"/>
            <a:ext cx="4143375" cy="366155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B3B96451-65BA-46A8-98C8-3BB44C525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091" y="1009244"/>
            <a:ext cx="5646909" cy="1882303"/>
          </a:xfrm>
          <a:prstGeom prst="rect">
            <a:avLst/>
          </a:prstGeom>
        </p:spPr>
      </p:pic>
      <p:sp>
        <p:nvSpPr>
          <p:cNvPr id="15" name="Flowchart: Alternate Process 14">
            <a:extLst>
              <a:ext uri="{FF2B5EF4-FFF2-40B4-BE49-F238E27FC236}">
                <a16:creationId xmlns:a16="http://schemas.microsoft.com/office/drawing/2014/main" id="{3659C6B5-0BD4-4C96-9169-E3568C0AD8FD}"/>
              </a:ext>
            </a:extLst>
          </p:cNvPr>
          <p:cNvSpPr/>
          <p:nvPr/>
        </p:nvSpPr>
        <p:spPr>
          <a:xfrm>
            <a:off x="6731541" y="942257"/>
            <a:ext cx="4783230"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successfully incorporated the hyper parameter tuning using best parameters of Gradient Boosting Classifier and the accuracy of the model has been increased by 5% after hyperparameter tuning and received the accuracy score as 95.04% which is very good.</a:t>
            </a:r>
          </a:p>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IN" sz="18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4486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0C642F-5BB8-4FD5-AC71-CFB758BA0FDB}"/>
              </a:ext>
            </a:extLst>
          </p:cNvPr>
          <p:cNvSpPr txBox="1"/>
          <p:nvPr/>
        </p:nvSpPr>
        <p:spPr>
          <a:xfrm>
            <a:off x="204281" y="214009"/>
            <a:ext cx="11987719" cy="584775"/>
          </a:xfrm>
          <a:prstGeom prst="rect">
            <a:avLst/>
          </a:prstGeom>
          <a:noFill/>
        </p:spPr>
        <p:txBody>
          <a:bodyPr wrap="square" rtlCol="0">
            <a:spAutoFit/>
          </a:bodyPr>
          <a:lstStyle/>
          <a:p>
            <a:r>
              <a:rPr lang="en-IN" sz="3200" u="sng" dirty="0">
                <a:solidFill>
                  <a:srgbClr val="002060"/>
                </a:solidFill>
                <a:effectLst/>
                <a:latin typeface="Bookman Old Style" panose="02050604050505020204" pitchFamily="18" charset="0"/>
                <a:ea typeface="Calibri" panose="020F0502020204030204" pitchFamily="34" charset="0"/>
              </a:rPr>
              <a:t>ROC-AUC Curve for all the models and for the best model:</a:t>
            </a:r>
            <a:endParaRPr lang="en-IN" sz="3200" u="sng" dirty="0">
              <a:solidFill>
                <a:srgbClr val="002060"/>
              </a:solidFill>
              <a:latin typeface="Bookman Old Style" panose="02050604050505020204" pitchFamily="18" charset="0"/>
            </a:endParaRPr>
          </a:p>
        </p:txBody>
      </p:sp>
      <p:pic>
        <p:nvPicPr>
          <p:cNvPr id="4" name="Picture 3">
            <a:extLst>
              <a:ext uri="{FF2B5EF4-FFF2-40B4-BE49-F238E27FC236}">
                <a16:creationId xmlns:a16="http://schemas.microsoft.com/office/drawing/2014/main" id="{A5C5CB2F-72DB-4DAB-9C82-B5DE048CD4D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6899" y="967740"/>
            <a:ext cx="4166114" cy="3137332"/>
          </a:xfrm>
          <a:prstGeom prst="rect">
            <a:avLst/>
          </a:prstGeom>
          <a:noFill/>
          <a:ln>
            <a:noFill/>
          </a:ln>
        </p:spPr>
      </p:pic>
      <p:pic>
        <p:nvPicPr>
          <p:cNvPr id="3074" name="Picture 2">
            <a:extLst>
              <a:ext uri="{FF2B5EF4-FFF2-40B4-BE49-F238E27FC236}">
                <a16:creationId xmlns:a16="http://schemas.microsoft.com/office/drawing/2014/main" id="{7B6918AF-15DB-4DA7-BAA3-2B36A71A7F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798785"/>
            <a:ext cx="4526604" cy="354947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D22162C-2492-432C-BE62-A2132CF10DBA}"/>
              </a:ext>
            </a:extLst>
          </p:cNvPr>
          <p:cNvSpPr txBox="1"/>
          <p:nvPr/>
        </p:nvSpPr>
        <p:spPr>
          <a:xfrm>
            <a:off x="726898" y="4445540"/>
            <a:ext cx="4166114" cy="369331"/>
          </a:xfrm>
          <a:prstGeom prst="rect">
            <a:avLst/>
          </a:prstGeom>
          <a:noFill/>
        </p:spPr>
        <p:txBody>
          <a:bodyPr wrap="square">
            <a:spAutoFit/>
          </a:bodyPr>
          <a:lstStyle/>
          <a:p>
            <a:pPr algn="ctr"/>
            <a:r>
              <a:rPr lang="en-IN" sz="1800" dirty="0">
                <a:effectLst/>
                <a:highlight>
                  <a:srgbClr val="FFFF00"/>
                </a:highlight>
                <a:latin typeface="Century" panose="02040604050505020304" pitchFamily="18" charset="0"/>
                <a:ea typeface="Calibri" panose="020F0502020204030204" pitchFamily="34" charset="0"/>
              </a:rPr>
              <a:t>ROC-AUC Curve for all the models</a:t>
            </a:r>
            <a:endParaRPr lang="en-IN" dirty="0">
              <a:highlight>
                <a:srgbClr val="FFFF00"/>
              </a:highlight>
              <a:latin typeface="Century" panose="02040604050505020304" pitchFamily="18" charset="0"/>
            </a:endParaRPr>
          </a:p>
        </p:txBody>
      </p:sp>
      <p:sp>
        <p:nvSpPr>
          <p:cNvPr id="9" name="TextBox 8">
            <a:extLst>
              <a:ext uri="{FF2B5EF4-FFF2-40B4-BE49-F238E27FC236}">
                <a16:creationId xmlns:a16="http://schemas.microsoft.com/office/drawing/2014/main" id="{C6446424-2664-47A7-B67D-EE7DCB3AE541}"/>
              </a:ext>
            </a:extLst>
          </p:cNvPr>
          <p:cNvSpPr txBox="1"/>
          <p:nvPr/>
        </p:nvSpPr>
        <p:spPr>
          <a:xfrm>
            <a:off x="6614809" y="4445540"/>
            <a:ext cx="4007795" cy="375552"/>
          </a:xfrm>
          <a:prstGeom prst="rect">
            <a:avLst/>
          </a:prstGeom>
          <a:noFill/>
        </p:spPr>
        <p:txBody>
          <a:bodyPr wrap="square">
            <a:spAutoFit/>
          </a:bodyPr>
          <a:lstStyle/>
          <a:p>
            <a:pPr algn="ctr">
              <a:lnSpc>
                <a:spcPct val="107000"/>
              </a:lnSpc>
              <a:spcAft>
                <a:spcPts val="800"/>
              </a:spcAft>
            </a:pPr>
            <a:r>
              <a:rPr lang="en-IN" sz="1800" dirty="0">
                <a:solidFill>
                  <a:srgbClr val="000000"/>
                </a:solidFill>
                <a:effectLst/>
                <a:highlight>
                  <a:srgbClr val="FFFF00"/>
                </a:highlight>
                <a:latin typeface="Century" panose="02040604050505020304" pitchFamily="18" charset="0"/>
                <a:ea typeface="Calibri" panose="020F0502020204030204" pitchFamily="34" charset="0"/>
                <a:cs typeface="Calibri" panose="020F0502020204030204" pitchFamily="34" charset="0"/>
              </a:rPr>
              <a:t>ROC-AUC Curve for final model</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67D1D805-457B-4A53-9EF5-6B7872CCF029}"/>
              </a:ext>
            </a:extLst>
          </p:cNvPr>
          <p:cNvSpPr txBox="1"/>
          <p:nvPr/>
        </p:nvSpPr>
        <p:spPr>
          <a:xfrm>
            <a:off x="894945" y="5214026"/>
            <a:ext cx="10466961" cy="1200329"/>
          </a:xfrm>
          <a:prstGeom prst="rect">
            <a:avLst/>
          </a:prstGeom>
          <a:noFill/>
        </p:spPr>
        <p:txBody>
          <a:bodyPr wrap="square" rtlCol="0">
            <a:spAutoFit/>
          </a:bodyPr>
          <a:lstStyle/>
          <a:p>
            <a:pPr algn="just"/>
            <a:r>
              <a:rPr lang="en-IN" sz="1800" dirty="0">
                <a:effectLst/>
                <a:latin typeface="Century" panose="02040604050505020304" pitchFamily="18" charset="0"/>
                <a:ea typeface="Calibri" panose="020F0502020204030204" pitchFamily="34" charset="0"/>
                <a:cs typeface="Calibri" panose="020F0502020204030204" pitchFamily="34" charset="0"/>
              </a:rPr>
              <a:t>I have generated the ROC Curve for all the models and for the best model and compared </a:t>
            </a:r>
            <a:r>
              <a:rPr lang="en-IN" dirty="0">
                <a:latin typeface="Century" panose="02040604050505020304" pitchFamily="18" charset="0"/>
                <a:ea typeface="Calibri" panose="020F0502020204030204" pitchFamily="34" charset="0"/>
                <a:cs typeface="Calibri" panose="020F0502020204030204" pitchFamily="34" charset="0"/>
              </a:rPr>
              <a:t>with AUC</a:t>
            </a:r>
            <a:r>
              <a:rPr lang="en-IN" sz="1800" dirty="0">
                <a:effectLst/>
                <a:latin typeface="Century" panose="02040604050505020304" pitchFamily="18" charset="0"/>
                <a:ea typeface="Calibri" panose="020F0502020204030204" pitchFamily="34" charset="0"/>
                <a:cs typeface="Calibri" panose="020F0502020204030204" pitchFamily="34" charset="0"/>
              </a:rPr>
              <a:t>. The AUC score for my final model to be of 99% which is increased after tuning the model as it can be observed from the curves.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86881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Saving The Final Model And Predictions From Saved Model</a:t>
            </a:r>
            <a:endParaRPr lang="en-IN" sz="3200" u="sng" dirty="0">
              <a:solidFill>
                <a:srgbClr val="002060"/>
              </a:solidFill>
              <a:latin typeface="Bookman Old Style" panose="02050604050505020204" pitchFamily="18" charset="0"/>
            </a:endParaRPr>
          </a:p>
        </p:txBody>
      </p:sp>
      <p:pic>
        <p:nvPicPr>
          <p:cNvPr id="4" name="Picture 3">
            <a:extLst>
              <a:ext uri="{FF2B5EF4-FFF2-40B4-BE49-F238E27FC236}">
                <a16:creationId xmlns:a16="http://schemas.microsoft.com/office/drawing/2014/main" id="{B793EC60-F6F1-45B2-87C8-E5127FDEE6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091" y="779328"/>
            <a:ext cx="9457240" cy="4016088"/>
          </a:xfrm>
          <a:prstGeom prst="rect">
            <a:avLst/>
          </a:prstGeom>
        </p:spPr>
      </p:pic>
      <p:sp>
        <p:nvSpPr>
          <p:cNvPr id="6" name="TextBox 5">
            <a:extLst>
              <a:ext uri="{FF2B5EF4-FFF2-40B4-BE49-F238E27FC236}">
                <a16:creationId xmlns:a16="http://schemas.microsoft.com/office/drawing/2014/main" id="{335AF64E-3883-400A-89DB-17929A801B52}"/>
              </a:ext>
            </a:extLst>
          </p:cNvPr>
          <p:cNvSpPr txBox="1"/>
          <p:nvPr/>
        </p:nvSpPr>
        <p:spPr>
          <a:xfrm>
            <a:off x="949091" y="5010539"/>
            <a:ext cx="10733827" cy="1477328"/>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sz="1800" dirty="0">
                <a:effectLst/>
                <a:latin typeface="Century" panose="02040604050505020304" pitchFamily="18" charset="0"/>
                <a:ea typeface="Calibri" panose="020F0502020204030204" pitchFamily="34" charset="0"/>
              </a:rPr>
              <a:t>Using classification model, we have got the predicted values for micro credit loans for defaulters and non-defaulters. From the predictions we can notice both actual values and predicted values are almost same.</a:t>
            </a:r>
            <a:endParaRPr lang="en-IN" sz="1800" dirty="0">
              <a:effectLst/>
              <a:latin typeface="Century" panose="02040604050505020304" pitchFamily="18" charset="0"/>
              <a:ea typeface="Calibri" panose="020F0502020204030204" pitchFamily="34" charset="0"/>
            </a:endParaRPr>
          </a:p>
        </p:txBody>
      </p:sp>
    </p:spTree>
    <p:extLst>
      <p:ext uri="{BB962C8B-B14F-4D97-AF65-F5344CB8AC3E}">
        <p14:creationId xmlns:p14="http://schemas.microsoft.com/office/powerpoint/2010/main" val="13497174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84776"/>
          </a:xfrm>
          <a:prstGeom prst="rect">
            <a:avLst/>
          </a:prstGeom>
          <a:noFill/>
        </p:spPr>
        <p:txBody>
          <a:bodyPr wrap="square" rtlCol="0">
            <a:spAutoFit/>
          </a:bodyPr>
          <a:lstStyle/>
          <a:p>
            <a:pPr algn="ctr"/>
            <a:r>
              <a:rPr lang="en-US" sz="3200" u="sng" dirty="0">
                <a:solidFill>
                  <a:schemeClr val="accent5">
                    <a:lumMod val="50000"/>
                  </a:schemeClr>
                </a:solidFill>
                <a:latin typeface="Bookman Old Style" panose="02050604050505020204" pitchFamily="18" charset="0"/>
              </a:rPr>
              <a:t>Conclusion:</a:t>
            </a:r>
            <a:endParaRPr lang="en-IN" sz="3200" u="sng" dirty="0">
              <a:solidFill>
                <a:schemeClr val="accent5">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158620" y="746449"/>
            <a:ext cx="12033380" cy="6130325"/>
          </a:xfrm>
          <a:prstGeom prst="rect">
            <a:avLst/>
          </a:prstGeom>
          <a:noFill/>
        </p:spPr>
        <p:txBody>
          <a:bodyPr wrap="square" rtlCol="0">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This case study aims to give an idea of applying EDA in a real business scenario. In this case study, apart from applying the techniques that we have learnt in the EDA module, we will also develop a basic understanding of risk analytics in banking and financial services and understand how data is used to minimize the risk of losing money while lending to customers.</a:t>
            </a:r>
          </a:p>
          <a:p>
            <a:pPr marL="285750" indent="-285750" algn="just">
              <a:buFont typeface="Wingdings" panose="05000000000000000000" pitchFamily="2" charset="2"/>
              <a:buChar char="ü"/>
            </a:pPr>
            <a:r>
              <a:rPr lang="en-US" b="0" i="0" dirty="0">
                <a:effectLst/>
                <a:latin typeface="Century" panose="02040604050505020304" pitchFamily="18" charset="0"/>
              </a:rPr>
              <a:t>From this dataset we were able to understand that the selection of customers for the credit to know whether they are defaulters or non-defaulters are done on the basis of different features.</a:t>
            </a:r>
          </a:p>
          <a:p>
            <a:pPr marL="285750" indent="-285750" algn="just">
              <a:buFont typeface="Wingdings" panose="05000000000000000000" pitchFamily="2" charset="2"/>
              <a:buChar char="ü"/>
            </a:pPr>
            <a:r>
              <a:rPr lang="en-US" b="0" i="0" dirty="0">
                <a:effectLst/>
                <a:latin typeface="Century" panose="02040604050505020304" pitchFamily="18" charset="0"/>
              </a:rPr>
              <a:t>First, we loaded the dataset and have done data cleaning and EDA process and pre-processing techniques like checking outliers, skewness, correlation, scaling data etc</a:t>
            </a:r>
            <a:r>
              <a:rPr lang="en-US" dirty="0">
                <a:latin typeface="Century" panose="02040604050505020304" pitchFamily="18" charset="0"/>
              </a:rPr>
              <a:t>.</a:t>
            </a:r>
            <a:r>
              <a:rPr lang="en-US" b="0" i="0" dirty="0">
                <a:effectLst/>
                <a:latin typeface="Century" panose="02040604050505020304" pitchFamily="18" charset="0"/>
              </a:rPr>
              <a:t> And got better insights from data visualization.</a:t>
            </a:r>
          </a:p>
          <a:p>
            <a:pPr marL="285750" indent="-285750" algn="just">
              <a:buFont typeface="Wingdings" panose="05000000000000000000" pitchFamily="2" charset="2"/>
              <a:buChar char="ü"/>
            </a:pPr>
            <a:r>
              <a:rPr lang="en-US" b="0" i="0" dirty="0">
                <a:effectLst/>
                <a:latin typeface="Century" panose="02040604050505020304" pitchFamily="18" charset="0"/>
              </a:rPr>
              <a:t>Then we did the model training, building the model and finding out the best model on the basis of different metrices like Accuracy Score, Cross Validation Score, </a:t>
            </a:r>
            <a:r>
              <a:rPr lang="en-US" b="0" i="0" dirty="0" err="1">
                <a:effectLst/>
                <a:latin typeface="Century" panose="02040604050505020304" pitchFamily="18" charset="0"/>
              </a:rPr>
              <a:t>roc_auc_score</a:t>
            </a:r>
            <a:r>
              <a:rPr lang="en-US" b="0" i="0" dirty="0">
                <a:effectLst/>
                <a:latin typeface="Century" panose="02040604050505020304" pitchFamily="18" charset="0"/>
              </a:rPr>
              <a:t>, precision, recall, f1score etc. We tried ensemble techniques like Random Forest Classifier, Extra Trees Classifier, Gradient Boosting Classifier, Bagging Classifier etc</a:t>
            </a:r>
            <a:r>
              <a:rPr lang="en-US" dirty="0">
                <a:latin typeface="Century" panose="02040604050505020304" pitchFamily="18" charset="0"/>
              </a:rPr>
              <a:t>.</a:t>
            </a:r>
            <a:r>
              <a:rPr lang="en-US" b="0" i="0" dirty="0">
                <a:effectLst/>
                <a:latin typeface="Century" panose="02040604050505020304" pitchFamily="18" charset="0"/>
              </a:rPr>
              <a:t> And some other models like Decision Tree Classifier &amp; XGB Classifier.</a:t>
            </a:r>
          </a:p>
          <a:p>
            <a:pPr marL="285750" indent="-285750" algn="just">
              <a:buFont typeface="Wingdings" panose="05000000000000000000" pitchFamily="2" charset="2"/>
              <a:buChar char="ü"/>
            </a:pPr>
            <a:r>
              <a:rPr lang="en-US" b="0" i="0" dirty="0">
                <a:effectLst/>
                <a:latin typeface="Century" panose="02040604050505020304" pitchFamily="18" charset="0"/>
              </a:rPr>
              <a:t>We got Gradient Boosting Classifier as the best model among all the models as it gave least difference of accuracy and cross validation score. On this basis we performed the Hyperparameter tuning to finding out the best parameter and improving the scores. The accuracy score increased after tuning. So we concluded that Gradient Boosting Classifier as the best algorithm as it was giving high accuracy and AUC after tuning.</a:t>
            </a:r>
          </a:p>
          <a:p>
            <a:pPr marL="285750" indent="-285750" algn="just">
              <a:buFont typeface="Wingdings" panose="05000000000000000000" pitchFamily="2" charset="2"/>
              <a:buChar char="ü"/>
            </a:pPr>
            <a:r>
              <a:rPr lang="en-US" b="0" i="0" dirty="0">
                <a:effectLst/>
                <a:latin typeface="Century" panose="02040604050505020304" pitchFamily="18" charset="0"/>
              </a:rPr>
              <a:t>After that we saved the model in a pickle with a filename in order to use whenever we require. Then we loaded the saved file and predicted the values.</a:t>
            </a:r>
          </a:p>
          <a:p>
            <a:pPr marL="285750" indent="-285750" algn="just">
              <a:buFont typeface="Wingdings" panose="05000000000000000000" pitchFamily="2" charset="2"/>
              <a:buChar char="ü"/>
            </a:pPr>
            <a:r>
              <a:rPr lang="en-US" b="0" i="0" dirty="0">
                <a:effectLst/>
                <a:latin typeface="Century" panose="02040604050505020304" pitchFamily="18" charset="0"/>
              </a:rPr>
              <a:t>Overall, we can say that this dataset is good for predicting the defaulters level using classification analysis and conclude that Gradient Boosting Classifier is the best working algorithm model we obtained. We can improve the data by adding some more features.</a:t>
            </a:r>
          </a:p>
          <a:p>
            <a:endParaRPr lang="en-IN" dirty="0"/>
          </a:p>
        </p:txBody>
      </p:sp>
    </p:spTree>
    <p:extLst>
      <p:ext uri="{BB962C8B-B14F-4D97-AF65-F5344CB8AC3E}">
        <p14:creationId xmlns:p14="http://schemas.microsoft.com/office/powerpoint/2010/main" val="939963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503854" y="373224"/>
            <a:ext cx="11178074" cy="707886"/>
          </a:xfrm>
          <a:prstGeom prst="rect">
            <a:avLst/>
          </a:prstGeom>
          <a:noFill/>
        </p:spPr>
        <p:txBody>
          <a:bodyPr wrap="square" rtlCol="0">
            <a:spAutoFit/>
          </a:bodyPr>
          <a:lstStyle/>
          <a:p>
            <a:pPr algn="ctr"/>
            <a:r>
              <a:rPr lang="en-US" sz="4000" b="1" dirty="0"/>
              <a:t>Problem Statement</a:t>
            </a:r>
            <a:endParaRPr lang="en-IN" sz="4000" b="1" dirty="0"/>
          </a:p>
        </p:txBody>
      </p:sp>
      <p:sp>
        <p:nvSpPr>
          <p:cNvPr id="3" name="TextBox 2">
            <a:extLst>
              <a:ext uri="{FF2B5EF4-FFF2-40B4-BE49-F238E27FC236}">
                <a16:creationId xmlns:a16="http://schemas.microsoft.com/office/drawing/2014/main" id="{CA0EF478-34CC-43C8-9A71-6B1050E78705}"/>
              </a:ext>
            </a:extLst>
          </p:cNvPr>
          <p:cNvSpPr txBox="1"/>
          <p:nvPr/>
        </p:nvSpPr>
        <p:spPr>
          <a:xfrm>
            <a:off x="587829" y="1698171"/>
            <a:ext cx="11094099" cy="3139321"/>
          </a:xfrm>
          <a:prstGeom prst="rect">
            <a:avLst/>
          </a:prstGeom>
          <a:noFill/>
        </p:spPr>
        <p:txBody>
          <a:bodyPr wrap="square" rtlCol="0">
            <a:spAutoFit/>
          </a:bodyPr>
          <a:lstStyle/>
          <a:p>
            <a:pPr algn="just"/>
            <a:r>
              <a:rPr lang="en-US" sz="18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 client  in Indonesian Telecom Industry is collaborating with an Microfinance Institution (MFI) to provide micro-credit on mobile balances to be paid back in 5 days. The Consumer is believed to be defaulter if he deviates from the path of paying back the loaned amount within the time duration of 5 days. In order to improve the selection of customers for the credit, the client wants some predictions that could help them in further investment and improvement in selection of customers. </a:t>
            </a:r>
          </a:p>
          <a:p>
            <a:pPr algn="just"/>
            <a:endParaRPr lang="en-IN" dirty="0">
              <a:latin typeface="Calibri" panose="020F0502020204030204" pitchFamily="34" charset="0"/>
              <a:ea typeface="Calibri" panose="020F0502020204030204" pitchFamily="34" charset="0"/>
              <a:cs typeface="Calibri" panose="020F0502020204030204" pitchFamily="34" charset="0"/>
            </a:endParaRPr>
          </a:p>
          <a:p>
            <a:pPr algn="just"/>
            <a:r>
              <a:rPr lang="en-IN" dirty="0">
                <a:effectLst/>
                <a:latin typeface="Calibri" panose="020F0502020204030204" pitchFamily="34" charset="0"/>
                <a:ea typeface="Calibri" panose="020F0502020204030204" pitchFamily="34" charset="0"/>
                <a:cs typeface="Calibri" panose="020F0502020204030204" pitchFamily="34" charset="0"/>
              </a:rPr>
              <a:t>        In this project we need to build a model which can be used to predict in terms of a probability for each loan transaction, whether the customer will be paying back the loaned amount within 5 days of insurance of loan. In this case, Label ‘1’ indicates that the loan has been paid i.e., “non-defaulter”, while, Label ‘0’ indicates that the loan has not been paid i.e., “defaulter”.</a:t>
            </a:r>
          </a:p>
          <a:p>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597159" y="382555"/>
            <a:ext cx="11019453" cy="707886"/>
          </a:xfrm>
          <a:prstGeom prst="rect">
            <a:avLst/>
          </a:prstGeom>
          <a:noFill/>
        </p:spPr>
        <p:txBody>
          <a:bodyPr wrap="square" rtlCol="0">
            <a:spAutoFit/>
          </a:bodyPr>
          <a:lstStyle/>
          <a:p>
            <a:pPr algn="ctr"/>
            <a:r>
              <a:rPr lang="en-US" sz="4000" dirty="0">
                <a:solidFill>
                  <a:srgbClr val="002060"/>
                </a:solidFill>
                <a:latin typeface="Bookman Old Style" panose="02050604050505020204" pitchFamily="18" charset="0"/>
              </a:rPr>
              <a:t>Problem Understanding</a:t>
            </a:r>
            <a:endParaRPr lang="en-IN" sz="4000"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382556" y="1252137"/>
            <a:ext cx="7389844" cy="5189626"/>
          </a:xfrm>
          <a:prstGeom prst="rect">
            <a:avLst/>
          </a:prstGeom>
          <a:noFill/>
        </p:spPr>
        <p:txBody>
          <a:bodyPr wrap="square" rtlCol="0">
            <a:spAutoFit/>
          </a:bodyPr>
          <a:lstStyle/>
          <a:p>
            <a:pPr algn="just">
              <a:lnSpc>
                <a:spcPct val="106000"/>
              </a:lnSpc>
              <a:spcAft>
                <a:spcPts val="900"/>
              </a:spcAft>
            </a:pPr>
            <a:r>
              <a:rPr lang="en-IN" sz="18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        </a:t>
            </a:r>
            <a:r>
              <a:rPr lang="en-IN"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The loan providing companies find it hard to give loans to the people due to their insufficient or non-existent credit history. Because of that, some consumers use it as their advantage by becoming a defaulter. Suppose you work for a consumer finance company which specialises in lending various types of loans to urban customers. You have to use EDA to analyse the patterns present in the data. This will ensure that the applicants are capable of repaying the loan are not rejected.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6000"/>
              </a:lnSpc>
              <a:spcAft>
                <a:spcPts val="1200"/>
              </a:spcAft>
            </a:pPr>
            <a:r>
              <a:rPr lang="en-IN"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When the company receives a loan application, the company has to decide for loan approval based on the applicant’s profile. Two types of risks are associated with the bank’s decision: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6000"/>
              </a:lnSpc>
              <a:spcAft>
                <a:spcPts val="1200"/>
              </a:spcAft>
              <a:buFont typeface="Wingdings" panose="05000000000000000000" pitchFamily="2" charset="2"/>
              <a:buChar char="v"/>
            </a:pPr>
            <a:r>
              <a:rPr lang="en-IN"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If the applicant is likely to repay the loan, then not approving the loan results in a loss of business to the company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6000"/>
              </a:lnSpc>
              <a:spcAft>
                <a:spcPts val="1200"/>
              </a:spcAft>
              <a:buFont typeface="Wingdings" panose="05000000000000000000" pitchFamily="2" charset="2"/>
              <a:buChar char="v"/>
            </a:pPr>
            <a:r>
              <a:rPr lang="en-IN"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If the applicant is not likely to repay the loan, i.e. he/she is likely to default, then approving the loan may lead to a financial loss for the company.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B20A15C5-63D7-4821-9721-83A223A43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203" y="4058816"/>
            <a:ext cx="4188278" cy="2599601"/>
          </a:xfrm>
          <a:prstGeom prst="rect">
            <a:avLst/>
          </a:prstGeom>
        </p:spPr>
      </p:pic>
      <p:pic>
        <p:nvPicPr>
          <p:cNvPr id="9" name="Picture 8">
            <a:extLst>
              <a:ext uri="{FF2B5EF4-FFF2-40B4-BE49-F238E27FC236}">
                <a16:creationId xmlns:a16="http://schemas.microsoft.com/office/drawing/2014/main" id="{3A07F9DA-4669-46F6-B609-F1CB16EAE1F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876203" y="1252137"/>
            <a:ext cx="4188278" cy="2806679"/>
          </a:xfrm>
          <a:prstGeom prst="rect">
            <a:avLst/>
          </a:prstGeom>
        </p:spPr>
      </p:pic>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671804" y="253827"/>
            <a:ext cx="10748865" cy="584775"/>
          </a:xfrm>
          <a:prstGeom prst="rect">
            <a:avLst/>
          </a:prstGeom>
          <a:noFill/>
        </p:spPr>
        <p:txBody>
          <a:bodyPr wrap="square" rtlCol="0">
            <a:spAutoFit/>
          </a:bodyPr>
          <a:lstStyle/>
          <a:p>
            <a:r>
              <a:rPr lang="en-US" sz="3200" b="1" dirty="0">
                <a:solidFill>
                  <a:srgbClr val="002060"/>
                </a:solidFill>
              </a:rPr>
              <a:t>What is Microcredit Loan?</a:t>
            </a:r>
            <a:endParaRPr lang="en-IN" sz="3200" b="1" dirty="0">
              <a:solidFill>
                <a:srgbClr val="002060"/>
              </a:solidFill>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671804" y="1215003"/>
            <a:ext cx="6867331" cy="2308324"/>
          </a:xfrm>
          <a:prstGeom prst="rect">
            <a:avLst/>
          </a:prstGeom>
          <a:noFill/>
        </p:spPr>
        <p:txBody>
          <a:bodyPr wrap="square" rtlCol="0">
            <a:spAutoFit/>
          </a:bodyPr>
          <a:lstStyle/>
          <a:p>
            <a:pPr marL="285750" indent="-285750" algn="just">
              <a:buFont typeface="Wingdings" panose="05000000000000000000" pitchFamily="2" charset="2"/>
              <a:buChar char="v"/>
            </a:pPr>
            <a:r>
              <a:rPr lang="en-US" b="0" i="0" dirty="0">
                <a:effectLst/>
                <a:latin typeface="Calibri" panose="020F0502020204030204" pitchFamily="34" charset="0"/>
                <a:cs typeface="Calibri" panose="020F0502020204030204" pitchFamily="34" charset="0"/>
              </a:rPr>
              <a:t>Microcredit is a common form of microfinance that involves </a:t>
            </a:r>
            <a:r>
              <a:rPr lang="en-US" b="1" i="0" dirty="0">
                <a:effectLst/>
                <a:latin typeface="Calibri" panose="020F0502020204030204" pitchFamily="34" charset="0"/>
                <a:cs typeface="Calibri" panose="020F0502020204030204" pitchFamily="34" charset="0"/>
              </a:rPr>
              <a:t>an extremely small loan given to an individual to help them become self-employed or grow a small business</a:t>
            </a:r>
            <a:r>
              <a:rPr lang="en-US" b="0" i="0" dirty="0">
                <a:effectLst/>
                <a:latin typeface="Calibri" panose="020F0502020204030204" pitchFamily="34" charset="0"/>
                <a:cs typeface="Calibri" panose="020F0502020204030204" pitchFamily="34" charset="0"/>
              </a:rPr>
              <a:t>. These borrowers tend to be low-income individuals, especially from less developed countries (LDCs). Microcredit is also known as </a:t>
            </a:r>
            <a:r>
              <a:rPr lang="en-US" dirty="0">
                <a:latin typeface="Calibri" panose="020F0502020204030204" pitchFamily="34" charset="0"/>
                <a:cs typeface="Calibri" panose="020F0502020204030204" pitchFamily="34" charset="0"/>
              </a:rPr>
              <a:t>“</a:t>
            </a:r>
            <a:r>
              <a:rPr lang="en-US" b="0" i="0" dirty="0">
                <a:effectLst/>
                <a:latin typeface="Calibri" panose="020F0502020204030204" pitchFamily="34" charset="0"/>
                <a:cs typeface="Calibri" panose="020F0502020204030204" pitchFamily="34" charset="0"/>
              </a:rPr>
              <a:t>microlending” or “microloan</a:t>
            </a:r>
            <a:r>
              <a:rPr lang="en-US" dirty="0">
                <a:latin typeface="Calibri" panose="020F0502020204030204" pitchFamily="34" charset="0"/>
                <a:cs typeface="Calibri" panose="020F0502020204030204" pitchFamily="34" charset="0"/>
              </a:rPr>
              <a:t>”.</a:t>
            </a:r>
          </a:p>
          <a:p>
            <a:pPr marL="285750" indent="-285750" algn="just">
              <a:buFont typeface="Wingdings" panose="05000000000000000000" pitchFamily="2" charset="2"/>
              <a:buChar char="v"/>
            </a:pPr>
            <a:r>
              <a:rPr lang="en-US" b="0" i="0" dirty="0">
                <a:effectLst/>
                <a:latin typeface="Calibri" panose="020F0502020204030204" pitchFamily="34" charset="0"/>
                <a:cs typeface="Calibri" panose="020F0502020204030204" pitchFamily="34" charset="0"/>
              </a:rPr>
              <a:t>It aims to support and kickstart entrepreneurs who are unable to obtain the financial backing needed to start a small business or capitalize on an idea.</a:t>
            </a:r>
          </a:p>
        </p:txBody>
      </p:sp>
      <p:pic>
        <p:nvPicPr>
          <p:cNvPr id="5" name="Picture 4">
            <a:extLst>
              <a:ext uri="{FF2B5EF4-FFF2-40B4-BE49-F238E27FC236}">
                <a16:creationId xmlns:a16="http://schemas.microsoft.com/office/drawing/2014/main" id="{0BB719EB-758C-4BE5-AAA1-3C7EC08107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6590" y="653143"/>
            <a:ext cx="4422709" cy="3565037"/>
          </a:xfrm>
          <a:prstGeom prst="rect">
            <a:avLst/>
          </a:prstGeom>
        </p:spPr>
      </p:pic>
      <p:pic>
        <p:nvPicPr>
          <p:cNvPr id="7" name="Picture 6">
            <a:extLst>
              <a:ext uri="{FF2B5EF4-FFF2-40B4-BE49-F238E27FC236}">
                <a16:creationId xmlns:a16="http://schemas.microsoft.com/office/drawing/2014/main" id="{C1F0359E-ABB4-4CCA-8340-F69E309295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7240" y="653143"/>
            <a:ext cx="2121408" cy="1414272"/>
          </a:xfrm>
          <a:prstGeom prst="rect">
            <a:avLst/>
          </a:prstGeom>
        </p:spPr>
      </p:pic>
      <p:pic>
        <p:nvPicPr>
          <p:cNvPr id="16" name="Picture 15">
            <a:extLst>
              <a:ext uri="{FF2B5EF4-FFF2-40B4-BE49-F238E27FC236}">
                <a16:creationId xmlns:a16="http://schemas.microsoft.com/office/drawing/2014/main" id="{34717787-F41E-49AB-8CCE-5A6C5A0694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00" y="4272676"/>
            <a:ext cx="4124067" cy="2585324"/>
          </a:xfrm>
          <a:prstGeom prst="rect">
            <a:avLst/>
          </a:prstGeom>
        </p:spPr>
      </p:pic>
      <p:sp>
        <p:nvSpPr>
          <p:cNvPr id="18" name="TextBox 17">
            <a:extLst>
              <a:ext uri="{FF2B5EF4-FFF2-40B4-BE49-F238E27FC236}">
                <a16:creationId xmlns:a16="http://schemas.microsoft.com/office/drawing/2014/main" id="{18FB61CC-8B61-49A5-90F4-83CEF07800ED}"/>
              </a:ext>
            </a:extLst>
          </p:cNvPr>
          <p:cNvSpPr txBox="1"/>
          <p:nvPr/>
        </p:nvSpPr>
        <p:spPr>
          <a:xfrm>
            <a:off x="4357396" y="4560893"/>
            <a:ext cx="7389846" cy="1661993"/>
          </a:xfrm>
          <a:prstGeom prst="rect">
            <a:avLst/>
          </a:prstGeom>
          <a:noFill/>
        </p:spPr>
        <p:txBody>
          <a:bodyPr wrap="square">
            <a:spAutoFit/>
          </a:bodyPr>
          <a:lstStyle/>
          <a:p>
            <a:pPr algn="just"/>
            <a:r>
              <a:rPr lang="en-US" sz="2800" b="1" dirty="0">
                <a:latin typeface="Calibri" panose="020F0502020204030204" pitchFamily="34" charset="0"/>
                <a:cs typeface="Calibri" panose="020F0502020204030204" pitchFamily="34" charset="0"/>
              </a:rPr>
              <a:t>Defaulting on Loans: </a:t>
            </a:r>
          </a:p>
          <a:p>
            <a:pPr marL="285750" indent="-285750" algn="just">
              <a:buFont typeface="Wingdings" panose="05000000000000000000" pitchFamily="2" charset="2"/>
              <a:buChar char="v"/>
            </a:pPr>
            <a:r>
              <a:rPr lang="en-US" b="0" i="0" dirty="0">
                <a:effectLst/>
                <a:latin typeface="Calibri" panose="020F0502020204030204" pitchFamily="34" charset="0"/>
                <a:cs typeface="Calibri" panose="020F0502020204030204" pitchFamily="34" charset="0"/>
              </a:rPr>
              <a:t>Defaulting on a loan essentially means you've stopped making payments on a loan or credit card according to the account's terms. In general, defaulting on a loan can damage your credit and threaten your overall financial health.</a:t>
            </a:r>
            <a:endParaRPr lang="en-IN"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A92C9-6321-41D7-80AD-F7DE24516A6D}"/>
              </a:ext>
            </a:extLst>
          </p:cNvPr>
          <p:cNvSpPr txBox="1"/>
          <p:nvPr/>
        </p:nvSpPr>
        <p:spPr>
          <a:xfrm>
            <a:off x="139959" y="335902"/>
            <a:ext cx="12052041" cy="584775"/>
          </a:xfrm>
          <a:prstGeom prst="rect">
            <a:avLst/>
          </a:prstGeom>
          <a:noFill/>
        </p:spPr>
        <p:txBody>
          <a:bodyPr wrap="square" rtlCol="0">
            <a:spAutoFit/>
          </a:bodyPr>
          <a:lstStyle/>
          <a:p>
            <a:r>
              <a:rPr lang="en-US" sz="3200" b="1" dirty="0">
                <a:solidFill>
                  <a:srgbClr val="002060"/>
                </a:solidFill>
              </a:rPr>
              <a:t>Benefits of Microfinance Institutions and Microcredit loans</a:t>
            </a:r>
            <a:endParaRPr lang="en-IN" sz="3200" b="1" dirty="0">
              <a:solidFill>
                <a:srgbClr val="002060"/>
              </a:solidFill>
            </a:endParaRPr>
          </a:p>
        </p:txBody>
      </p:sp>
      <p:sp>
        <p:nvSpPr>
          <p:cNvPr id="3" name="TextBox 2">
            <a:extLst>
              <a:ext uri="{FF2B5EF4-FFF2-40B4-BE49-F238E27FC236}">
                <a16:creationId xmlns:a16="http://schemas.microsoft.com/office/drawing/2014/main" id="{2FE96399-0CB2-42EF-8EEE-192CC1551196}"/>
              </a:ext>
            </a:extLst>
          </p:cNvPr>
          <p:cNvSpPr txBox="1"/>
          <p:nvPr/>
        </p:nvSpPr>
        <p:spPr>
          <a:xfrm>
            <a:off x="475861" y="1455576"/>
            <a:ext cx="5935098" cy="4524315"/>
          </a:xfrm>
          <a:prstGeom prst="rect">
            <a:avLst/>
          </a:prstGeom>
          <a:noFill/>
        </p:spPr>
        <p:txBody>
          <a:bodyPr wrap="square" rtlCol="0">
            <a:spAutoFit/>
          </a:bodyPr>
          <a:lstStyle/>
          <a:p>
            <a:pPr marL="285750" indent="-285750" algn="just">
              <a:buFont typeface="Wingdings" panose="05000000000000000000" pitchFamily="2" charset="2"/>
              <a:buChar char="§"/>
            </a:pPr>
            <a:r>
              <a:rPr lang="en-US" b="0" i="0" dirty="0">
                <a:effectLst/>
                <a:latin typeface="Calibri" panose="020F0502020204030204" pitchFamily="34" charset="0"/>
                <a:cs typeface="Calibri" panose="020F0502020204030204" pitchFamily="34" charset="0"/>
              </a:rPr>
              <a:t>Microfinance institutions offer basi</a:t>
            </a:r>
            <a:r>
              <a:rPr lang="en-US" dirty="0">
                <a:latin typeface="Calibri" panose="020F0502020204030204" pitchFamily="34" charset="0"/>
                <a:cs typeface="Calibri" panose="020F0502020204030204" pitchFamily="34" charset="0"/>
              </a:rPr>
              <a:t>c financial services like savings, insurance and loans to unprivileged people. </a:t>
            </a:r>
            <a:r>
              <a:rPr lang="en-US" b="0" i="0" dirty="0">
                <a:effectLst/>
                <a:latin typeface="Calibri" panose="020F0502020204030204" pitchFamily="34" charset="0"/>
                <a:cs typeface="Calibri" panose="020F0502020204030204" pitchFamily="34" charset="0"/>
              </a:rPr>
              <a:t>Savings help families build assets to finance school fees, improve homes (e.g., install power or running water) and achieve goals. </a:t>
            </a:r>
            <a:endParaRPr lang="en-US"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
            </a:pPr>
            <a:r>
              <a:rPr lang="en-US" b="0" i="0" dirty="0">
                <a:effectLst/>
                <a:latin typeface="Calibri" panose="020F0502020204030204" pitchFamily="34" charset="0"/>
                <a:cs typeface="Calibri" panose="020F0502020204030204" pitchFamily="34" charset="0"/>
              </a:rPr>
              <a:t>Small loans enable entrepreneurs to start or expand micro, small and medium enterprises.</a:t>
            </a:r>
          </a:p>
          <a:p>
            <a:pPr marL="285750" indent="-285750" algn="just">
              <a:buFont typeface="Wingdings" panose="05000000000000000000" pitchFamily="2" charset="2"/>
              <a:buChar char="§"/>
            </a:pPr>
            <a:r>
              <a:rPr lang="en-US" b="0" i="0" dirty="0">
                <a:effectLst/>
                <a:latin typeface="Calibri" panose="020F0502020204030204" pitchFamily="34" charset="0"/>
                <a:cs typeface="Calibri" panose="020F0502020204030204" pitchFamily="34" charset="0"/>
              </a:rPr>
              <a:t>Insurance products can offset the cost of medical care.</a:t>
            </a:r>
          </a:p>
          <a:p>
            <a:pPr algn="just"/>
            <a:endParaRPr lang="en-US" b="0" i="0" dirty="0">
              <a:effectLst/>
              <a:latin typeface="Calibri" panose="020F0502020204030204" pitchFamily="34" charset="0"/>
              <a:cs typeface="Calibri" panose="020F0502020204030204" pitchFamily="34" charset="0"/>
            </a:endParaRPr>
          </a:p>
          <a:p>
            <a:pPr algn="just"/>
            <a:endParaRPr lang="en-US" b="0" i="0" dirty="0">
              <a:effectLst/>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
            </a:pPr>
            <a:r>
              <a:rPr lang="en-US" b="0" i="0" dirty="0">
                <a:effectLst/>
                <a:latin typeface="Calibri" panose="020F0502020204030204" pitchFamily="34" charset="0"/>
                <a:cs typeface="Calibri" panose="020F0502020204030204" pitchFamily="34" charset="0"/>
              </a:rPr>
              <a:t>Microcredit also empowers women since they are the major beneficiaries.</a:t>
            </a:r>
          </a:p>
          <a:p>
            <a:pPr marL="285750" indent="-285750" algn="just">
              <a:buFont typeface="Wingdings" panose="05000000000000000000" pitchFamily="2" charset="2"/>
              <a:buChar char="§"/>
            </a:pPr>
            <a:r>
              <a:rPr lang="en-US" dirty="0">
                <a:latin typeface="Calibri" panose="020F0502020204030204" pitchFamily="34" charset="0"/>
                <a:cs typeface="Calibri" panose="020F0502020204030204" pitchFamily="34" charset="0"/>
              </a:rPr>
              <a:t>Microcredit provides property alleviation programs which provides funds, materials for people with no income or work opportunities</a:t>
            </a:r>
          </a:p>
          <a:p>
            <a:endParaRPr lang="en-IN" dirty="0">
              <a:latin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5F75DD56-31B5-4CA7-96FF-0FE6A3592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2152" y="827371"/>
            <a:ext cx="4618653" cy="33354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250129B-89AA-434B-A1C7-D6DC068075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0958" y="4256081"/>
            <a:ext cx="5781041" cy="2457450"/>
          </a:xfrm>
          <a:prstGeom prst="rect">
            <a:avLst/>
          </a:prstGeom>
        </p:spPr>
      </p:pic>
    </p:spTree>
    <p:extLst>
      <p:ext uri="{BB962C8B-B14F-4D97-AF65-F5344CB8AC3E}">
        <p14:creationId xmlns:p14="http://schemas.microsoft.com/office/powerpoint/2010/main" val="2551010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508000" y="294640"/>
            <a:ext cx="11247120" cy="861774"/>
          </a:xfrm>
          <a:prstGeom prst="rect">
            <a:avLst/>
          </a:prstGeom>
          <a:noFill/>
        </p:spPr>
        <p:txBody>
          <a:bodyPr wrap="square" rtlCol="0">
            <a:spAutoFit/>
          </a:bodyPr>
          <a:lstStyle/>
          <a:p>
            <a:pPr algn="ctr"/>
            <a:r>
              <a:rPr lang="en-US" sz="3200" b="1" dirty="0">
                <a:solidFill>
                  <a:srgbClr val="002060"/>
                </a:solidFill>
              </a:rPr>
              <a:t>Data Analysis and Model Building Flowchart</a:t>
            </a:r>
            <a:endParaRPr lang="en-IN" sz="3200" b="1" dirty="0">
              <a:solidFill>
                <a:srgbClr val="002060"/>
              </a:solidFill>
            </a:endParaRPr>
          </a:p>
          <a:p>
            <a:endParaRPr lang="en-IN" b="1"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1701084" y="1035407"/>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4168293" y="1416407"/>
            <a:ext cx="634482"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5146750" y="1037158"/>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613959" y="1461701"/>
            <a:ext cx="667661"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id="{F643177A-4A3B-4D6B-9D2E-88F2192ED748}"/>
              </a:ext>
            </a:extLst>
          </p:cNvPr>
          <p:cNvSpPr/>
          <p:nvPr/>
        </p:nvSpPr>
        <p:spPr>
          <a:xfrm>
            <a:off x="8625596" y="103540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Arrow: Right 16">
            <a:extLst>
              <a:ext uri="{FF2B5EF4-FFF2-40B4-BE49-F238E27FC236}">
                <a16:creationId xmlns:a16="http://schemas.microsoft.com/office/drawing/2014/main" id="{AF7EF058-49A7-48CF-8A68-51D390EF96B2}"/>
              </a:ext>
            </a:extLst>
          </p:cNvPr>
          <p:cNvSpPr/>
          <p:nvPr/>
        </p:nvSpPr>
        <p:spPr>
          <a:xfrm>
            <a:off x="4146417" y="5421705"/>
            <a:ext cx="667661"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1646138" y="5040705"/>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625596" y="2989224"/>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607632" y="3364515"/>
            <a:ext cx="667661" cy="45720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5101135" y="2998876"/>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4168293" y="3364515"/>
            <a:ext cx="634482" cy="45720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Flowchart: Alternate Process 24">
            <a:extLst>
              <a:ext uri="{FF2B5EF4-FFF2-40B4-BE49-F238E27FC236}">
                <a16:creationId xmlns:a16="http://schemas.microsoft.com/office/drawing/2014/main" id="{79CD2769-69D5-4A56-98E8-09B8EA44A207}"/>
              </a:ext>
            </a:extLst>
          </p:cNvPr>
          <p:cNvSpPr/>
          <p:nvPr/>
        </p:nvSpPr>
        <p:spPr>
          <a:xfrm>
            <a:off x="1649142" y="2989224"/>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Arrow: Down 25">
            <a:extLst>
              <a:ext uri="{FF2B5EF4-FFF2-40B4-BE49-F238E27FC236}">
                <a16:creationId xmlns:a16="http://schemas.microsoft.com/office/drawing/2014/main" id="{8698FB53-B832-453A-9B2A-06BBE89FAB57}"/>
              </a:ext>
            </a:extLst>
          </p:cNvPr>
          <p:cNvSpPr/>
          <p:nvPr/>
        </p:nvSpPr>
        <p:spPr>
          <a:xfrm>
            <a:off x="2504448" y="4310281"/>
            <a:ext cx="458236" cy="617681"/>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480902" y="2282889"/>
            <a:ext cx="458236" cy="617681"/>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5154309" y="5040705"/>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Hyperparameter  Tuning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658809" y="5421705"/>
            <a:ext cx="667661"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8662122" y="5040705"/>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AUC-ROC Curve &amp; Saving model</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473332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559837" y="307910"/>
            <a:ext cx="11112759" cy="584775"/>
          </a:xfrm>
          <a:prstGeom prst="rect">
            <a:avLst/>
          </a:prstGeom>
          <a:noFill/>
        </p:spPr>
        <p:txBody>
          <a:bodyPr wrap="square" rtlCol="0">
            <a:spAutoFit/>
          </a:bodyPr>
          <a:lstStyle/>
          <a:p>
            <a:r>
              <a:rPr lang="en-US" sz="3200" b="1" dirty="0">
                <a:solidFill>
                  <a:srgbClr val="002060"/>
                </a:solidFill>
              </a:rPr>
              <a:t>Exploratory Data Analysis (EDA) Steps</a:t>
            </a:r>
            <a:endParaRPr lang="en-IN" sz="3200" b="1" dirty="0">
              <a:solidFill>
                <a:srgbClr val="002060"/>
              </a:solidFill>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662473" y="1240971"/>
            <a:ext cx="11112759" cy="5363007"/>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Importing necessary libraries and importing dataset as a data frame.</a:t>
            </a:r>
          </a:p>
          <a:p>
            <a:pPr algn="just"/>
            <a:endParaRPr lang="en-US" dirty="0"/>
          </a:p>
          <a:p>
            <a:pPr marL="285750" indent="-285750" algn="just">
              <a:buFont typeface="Wingdings" panose="05000000000000000000" pitchFamily="2" charset="2"/>
              <a:buChar char="Ø"/>
            </a:pPr>
            <a:r>
              <a:rPr lang="en-IN" dirty="0">
                <a:effectLst/>
                <a:ea typeface="Calibri" panose="020F0502020204030204" pitchFamily="34" charset="0"/>
                <a:cs typeface="Times New Roman" panose="02020603050405020304" pitchFamily="18" charset="0"/>
              </a:rPr>
              <a:t>Checked some statistical information like shape, number of unique values present, info, finding zero values etc.</a:t>
            </a:r>
          </a:p>
          <a:p>
            <a:pPr algn="just"/>
            <a:endParaRPr lang="en-IN" dirty="0">
              <a:effectLst/>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dirty="0">
                <a:cs typeface="Times New Roman" panose="02020603050405020304" pitchFamily="18" charset="0"/>
              </a:rPr>
              <a:t>Dropped some columns containing more than 90% of zero values assuming they won’t create skewness in later part.</a:t>
            </a:r>
          </a:p>
          <a:p>
            <a:pPr algn="just"/>
            <a:endParaRPr lang="en-IN" dirty="0">
              <a:cs typeface="Times New Roman" panose="02020603050405020304" pitchFamily="18" charset="0"/>
            </a:endParaRPr>
          </a:p>
          <a:p>
            <a:pPr marL="285750" indent="-285750" algn="just">
              <a:buFont typeface="Wingdings" panose="05000000000000000000" pitchFamily="2" charset="2"/>
              <a:buChar char="Ø"/>
            </a:pPr>
            <a:r>
              <a:rPr lang="en-IN" dirty="0">
                <a:cs typeface="Times New Roman" panose="02020603050405020304" pitchFamily="18" charset="0"/>
              </a:rPr>
              <a:t>Dataset was free from null values that is I found no missing values.</a:t>
            </a:r>
          </a:p>
          <a:p>
            <a:pPr algn="just"/>
            <a:endParaRPr lang="en-IN" dirty="0">
              <a:cs typeface="Times New Roman" panose="02020603050405020304" pitchFamily="18" charset="0"/>
            </a:endParaRPr>
          </a:p>
          <a:p>
            <a:pPr marL="285750" indent="-285750" algn="just">
              <a:buFont typeface="Wingdings" panose="05000000000000000000" pitchFamily="2" charset="2"/>
              <a:buChar char="Ø"/>
            </a:pPr>
            <a:r>
              <a:rPr lang="en-IN" dirty="0">
                <a:cs typeface="Times New Roman" panose="02020603050405020304" pitchFamily="18" charset="0"/>
              </a:rPr>
              <a:t>Extracted Day, Month and Year features from </a:t>
            </a:r>
            <a:r>
              <a:rPr lang="en-IN" dirty="0" err="1">
                <a:cs typeface="Times New Roman" panose="02020603050405020304" pitchFamily="18" charset="0"/>
              </a:rPr>
              <a:t>pdate</a:t>
            </a:r>
            <a:r>
              <a:rPr lang="en-IN" dirty="0">
                <a:cs typeface="Times New Roman" panose="02020603050405020304" pitchFamily="18" charset="0"/>
              </a:rPr>
              <a:t> column.</a:t>
            </a:r>
          </a:p>
          <a:p>
            <a:pPr algn="just"/>
            <a:endParaRPr lang="en-IN" dirty="0">
              <a:cs typeface="Times New Roman" panose="02020603050405020304" pitchFamily="18" charset="0"/>
            </a:endParaRPr>
          </a:p>
          <a:p>
            <a:pPr marL="285750" indent="-285750" algn="just">
              <a:buFont typeface="Wingdings" panose="05000000000000000000" pitchFamily="2" charset="2"/>
              <a:buChar char="Ø"/>
            </a:pPr>
            <a:r>
              <a:rPr lang="en-IN" dirty="0">
                <a:cs typeface="Times New Roman" panose="02020603050405020304" pitchFamily="18" charset="0"/>
              </a:rPr>
              <a:t>Found some negative/invalid values while checking the statistical summary of the dataset so, converted them into positive by using absolute command.</a:t>
            </a:r>
          </a:p>
          <a:p>
            <a:pPr algn="just"/>
            <a:endParaRPr lang="en-IN" dirty="0">
              <a:cs typeface="Times New Roman" panose="02020603050405020304" pitchFamily="18" charset="0"/>
            </a:endParaRPr>
          </a:p>
          <a:p>
            <a:pPr marL="285750" indent="-285750" algn="just">
              <a:buFont typeface="Wingdings" panose="05000000000000000000" pitchFamily="2" charset="2"/>
              <a:buChar char="Ø"/>
            </a:pPr>
            <a:r>
              <a:rPr lang="en-IN" dirty="0">
                <a:cs typeface="Times New Roman" panose="02020603050405020304" pitchFamily="18" charset="0"/>
              </a:rPr>
              <a:t>Visualizing the features using univariate and bivariate analysis. Univariate analysis is the simplest form of analysing the data. “Uni” means “one”, visualizing the data using one variable. Bivariate analysis is another form of analysing the data. “Bi” means “two”, visualizing the data using 2 variables.</a:t>
            </a:r>
          </a:p>
          <a:p>
            <a:pPr marL="285750" indent="-285750">
              <a:buFont typeface="Wingdings" panose="05000000000000000000" pitchFamily="2" charset="2"/>
              <a:buChar char="Ø"/>
            </a:pPr>
            <a:endParaRPr lang="en-IN" sz="1850" dirty="0">
              <a:cs typeface="Times New Roman" panose="02020603050405020304" pitchFamily="18" charset="0"/>
            </a:endParaRPr>
          </a:p>
          <a:p>
            <a:pPr marL="285750" indent="-285750">
              <a:buFont typeface="Wingdings" panose="05000000000000000000" pitchFamily="2" charset="2"/>
              <a:buChar char="Ø"/>
            </a:pPr>
            <a:endParaRPr lang="en-IN" dirty="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577</TotalTime>
  <Words>4091</Words>
  <Application>Microsoft Office PowerPoint</Application>
  <PresentationFormat>Widescreen</PresentationFormat>
  <Paragraphs>192</Paragraphs>
  <Slides>37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Bookman Old Style</vt:lpstr>
      <vt:lpstr>Calibri</vt:lpstr>
      <vt:lpstr>Calibri Light</vt:lpstr>
      <vt:lpstr>Century</vt:lpstr>
      <vt:lpstr>Courier New</vt:lpstr>
      <vt:lpstr>Georgia</vt:lpstr>
      <vt:lpstr>Helvetica Neue</vt:lpstr>
      <vt:lpstr>Wingdings</vt:lpstr>
      <vt:lpstr>Wood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jaspreet rathod</cp:lastModifiedBy>
  <cp:revision>1</cp:revision>
  <dcterms:created xsi:type="dcterms:W3CDTF">2021-10-24T08:35:25Z</dcterms:created>
  <dcterms:modified xsi:type="dcterms:W3CDTF">2021-11-25T12:19:20Z</dcterms:modified>
</cp:coreProperties>
</file>