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70" r:id="rId6"/>
    <p:sldId id="271" r:id="rId7"/>
    <p:sldId id="260" r:id="rId8"/>
    <p:sldId id="263" r:id="rId9"/>
    <p:sldId id="261" r:id="rId10"/>
    <p:sldId id="265" r:id="rId11"/>
    <p:sldId id="264" r:id="rId12"/>
    <p:sldId id="266" r:id="rId13"/>
    <p:sldId id="267" r:id="rId14"/>
    <p:sldId id="268" r:id="rId15"/>
    <p:sldId id="269"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98B4F585-8791-43BC-9B41-6F1E24E7111D}" type="datetimeFigureOut">
              <a:rPr lang="en-IN" smtClean="0"/>
              <a:t>02-05-2024</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FC601CF-8EBE-4EF7-93F4-C4800F9BEFD4}" type="slidenum">
              <a:rPr lang="en-IN" smtClean="0"/>
              <a:t>‹#›</a:t>
            </a:fld>
            <a:endParaRPr lang="en-IN"/>
          </a:p>
        </p:txBody>
      </p:sp>
    </p:spTree>
    <p:extLst>
      <p:ext uri="{BB962C8B-B14F-4D97-AF65-F5344CB8AC3E}">
        <p14:creationId xmlns:p14="http://schemas.microsoft.com/office/powerpoint/2010/main" val="299113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B4F585-8791-43BC-9B41-6F1E24E7111D}"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88635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B4F585-8791-43BC-9B41-6F1E24E7111D}"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125218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B4F585-8791-43BC-9B41-6F1E24E7111D}"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1102926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4F585-8791-43BC-9B41-6F1E24E7111D}"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1723091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B4F585-8791-43BC-9B41-6F1E24E7111D}"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158964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B4F585-8791-43BC-9B41-6F1E24E7111D}"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115779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4F585-8791-43BC-9B41-6F1E24E7111D}"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1989273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4F585-8791-43BC-9B41-6F1E24E7111D}"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104468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4F585-8791-43BC-9B41-6F1E24E7111D}" type="datetimeFigureOut">
              <a:rPr lang="en-IN" smtClean="0"/>
              <a:t>02-05-2024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356914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4F585-8791-43BC-9B41-6F1E24E7111D}" type="datetimeFigureOut">
              <a:rPr lang="en-IN" smtClean="0"/>
              <a:t>02-05-2024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422176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B4F585-8791-43BC-9B41-6F1E24E7111D}"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267111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4F585-8791-43BC-9B41-6F1E24E7111D}"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397206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B4F585-8791-43BC-9B41-6F1E24E7111D}"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5187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4F585-8791-43BC-9B41-6F1E24E7111D}"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126002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B4F585-8791-43BC-9B41-6F1E24E7111D}"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106299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B4F585-8791-43BC-9B41-6F1E24E7111D}"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C601CF-8EBE-4EF7-93F4-C4800F9BEFD4}" type="slidenum">
              <a:rPr lang="en-IN" smtClean="0"/>
              <a:t>‹#›</a:t>
            </a:fld>
            <a:endParaRPr lang="en-IN"/>
          </a:p>
        </p:txBody>
      </p:sp>
    </p:spTree>
    <p:extLst>
      <p:ext uri="{BB962C8B-B14F-4D97-AF65-F5344CB8AC3E}">
        <p14:creationId xmlns:p14="http://schemas.microsoft.com/office/powerpoint/2010/main" val="211210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8B4F585-8791-43BC-9B41-6F1E24E7111D}" type="datetimeFigureOut">
              <a:rPr lang="en-IN" smtClean="0"/>
              <a:t>02-05-2024</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C601CF-8EBE-4EF7-93F4-C4800F9BEFD4}" type="slidenum">
              <a:rPr lang="en-IN" smtClean="0"/>
              <a:t>‹#›</a:t>
            </a:fld>
            <a:endParaRPr lang="en-IN"/>
          </a:p>
        </p:txBody>
      </p:sp>
    </p:spTree>
    <p:extLst>
      <p:ext uri="{BB962C8B-B14F-4D97-AF65-F5344CB8AC3E}">
        <p14:creationId xmlns:p14="http://schemas.microsoft.com/office/powerpoint/2010/main" val="1197168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7285-0A1B-771B-0B5C-5D24508E79F3}"/>
              </a:ext>
            </a:extLst>
          </p:cNvPr>
          <p:cNvSpPr>
            <a:spLocks noGrp="1"/>
          </p:cNvSpPr>
          <p:nvPr>
            <p:ph type="ctrTitle"/>
          </p:nvPr>
        </p:nvSpPr>
        <p:spPr>
          <a:xfrm>
            <a:off x="476581" y="213360"/>
            <a:ext cx="5409537" cy="893984"/>
          </a:xfrm>
        </p:spPr>
        <p:txBody>
          <a:bodyPr>
            <a:normAutofit/>
          </a:bodyPr>
          <a:lstStyle/>
          <a:p>
            <a:r>
              <a:rPr lang="en-IN" sz="3600" dirty="0">
                <a:latin typeface="Britannic Bold" panose="020B0903060703020204" pitchFamily="34" charset="0"/>
              </a:rPr>
              <a:t>LOCAL</a:t>
            </a:r>
            <a:r>
              <a:rPr lang="en-IN" sz="3600" dirty="0">
                <a:solidFill>
                  <a:schemeClr val="tx1">
                    <a:lumMod val="95000"/>
                    <a:lumOff val="5000"/>
                  </a:schemeClr>
                </a:solidFill>
                <a:latin typeface="Britannic Bold" panose="020B0903060703020204" pitchFamily="34" charset="0"/>
              </a:rPr>
              <a:t> </a:t>
            </a:r>
            <a:r>
              <a:rPr lang="en-IN" sz="3600" dirty="0">
                <a:solidFill>
                  <a:schemeClr val="tx2">
                    <a:lumMod val="40000"/>
                    <a:lumOff val="60000"/>
                  </a:schemeClr>
                </a:solidFill>
                <a:latin typeface="Britannic Bold" panose="020B0903060703020204" pitchFamily="34" charset="0"/>
              </a:rPr>
              <a:t>CHEMIST</a:t>
            </a:r>
            <a:r>
              <a:rPr lang="en-IN" sz="3600" dirty="0">
                <a:solidFill>
                  <a:schemeClr val="tx1">
                    <a:lumMod val="95000"/>
                    <a:lumOff val="5000"/>
                  </a:schemeClr>
                </a:solidFill>
                <a:latin typeface="Britannic Bold" panose="020B0903060703020204" pitchFamily="34" charset="0"/>
              </a:rPr>
              <a:t> </a:t>
            </a:r>
            <a:r>
              <a:rPr lang="en-IN" sz="3600" dirty="0">
                <a:latin typeface="Britannic Bold" panose="020B0903060703020204" pitchFamily="34" charset="0"/>
              </a:rPr>
              <a:t>APP`</a:t>
            </a:r>
          </a:p>
        </p:txBody>
      </p:sp>
      <p:sp>
        <p:nvSpPr>
          <p:cNvPr id="3" name="Subtitle 2">
            <a:extLst>
              <a:ext uri="{FF2B5EF4-FFF2-40B4-BE49-F238E27FC236}">
                <a16:creationId xmlns:a16="http://schemas.microsoft.com/office/drawing/2014/main" id="{4702A33E-14BF-D69A-C074-249169BC73F9}"/>
              </a:ext>
            </a:extLst>
          </p:cNvPr>
          <p:cNvSpPr>
            <a:spLocks noGrp="1"/>
          </p:cNvSpPr>
          <p:nvPr>
            <p:ph type="subTitle" idx="1"/>
          </p:nvPr>
        </p:nvSpPr>
        <p:spPr>
          <a:xfrm>
            <a:off x="575144" y="1036224"/>
            <a:ext cx="2221064" cy="397468"/>
          </a:xfrm>
        </p:spPr>
        <p:txBody>
          <a:bodyPr>
            <a:normAutofit/>
          </a:bodyPr>
          <a:lstStyle/>
          <a:p>
            <a:r>
              <a:rPr lang="en-IN" sz="2000" dirty="0">
                <a:latin typeface="Bahnschrift" panose="020B0502040204020203" pitchFamily="34" charset="0"/>
              </a:rPr>
              <a:t>(USING TKINTER)</a:t>
            </a:r>
          </a:p>
        </p:txBody>
      </p:sp>
      <p:pic>
        <p:nvPicPr>
          <p:cNvPr id="1026" name="Picture 2" descr="6,400+ Pharmacy Cartoon Stock Photos, Pictures &amp; Royalty-Free Images -  iStock | Pharmacy cartoon vector">
            <a:extLst>
              <a:ext uri="{FF2B5EF4-FFF2-40B4-BE49-F238E27FC236}">
                <a16:creationId xmlns:a16="http://schemas.microsoft.com/office/drawing/2014/main" id="{2FBAC571-DE3F-F8A4-A817-81D7ED1AF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681163"/>
            <a:ext cx="5829300" cy="34956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0F94BF-1D6D-2296-B590-F859AAAF2B45}"/>
              </a:ext>
            </a:extLst>
          </p:cNvPr>
          <p:cNvSpPr txBox="1"/>
          <p:nvPr/>
        </p:nvSpPr>
        <p:spPr>
          <a:xfrm>
            <a:off x="575144" y="5621774"/>
            <a:ext cx="3617294" cy="646331"/>
          </a:xfrm>
          <a:prstGeom prst="rect">
            <a:avLst/>
          </a:prstGeom>
          <a:noFill/>
        </p:spPr>
        <p:txBody>
          <a:bodyPr wrap="square">
            <a:spAutoFit/>
          </a:bodyPr>
          <a:lstStyle/>
          <a:p>
            <a:r>
              <a:rPr lang="en-IN" dirty="0">
                <a:solidFill>
                  <a:schemeClr val="tx2">
                    <a:lumMod val="40000"/>
                    <a:lumOff val="60000"/>
                  </a:schemeClr>
                </a:solidFill>
                <a:latin typeface="Bahnschrift" panose="020B0502040204020203" pitchFamily="34" charset="0"/>
              </a:rPr>
              <a:t>Submitted</a:t>
            </a:r>
            <a:r>
              <a:rPr lang="en-IN" dirty="0">
                <a:latin typeface="Bahnschrift" panose="020B0502040204020203" pitchFamily="34" charset="0"/>
              </a:rPr>
              <a:t> </a:t>
            </a:r>
            <a:r>
              <a:rPr lang="en-IN" dirty="0">
                <a:solidFill>
                  <a:schemeClr val="tx2">
                    <a:lumMod val="40000"/>
                    <a:lumOff val="60000"/>
                  </a:schemeClr>
                </a:solidFill>
                <a:latin typeface="Bahnschrift" panose="020B0502040204020203" pitchFamily="34" charset="0"/>
              </a:rPr>
              <a:t>By:</a:t>
            </a:r>
            <a:r>
              <a:rPr lang="en-IN" dirty="0">
                <a:solidFill>
                  <a:schemeClr val="bg1">
                    <a:lumMod val="95000"/>
                  </a:schemeClr>
                </a:solidFill>
                <a:latin typeface="Bahnschrift" panose="020B0502040204020203" pitchFamily="34" charset="0"/>
              </a:rPr>
              <a:t> Jaspreet Kaur</a:t>
            </a:r>
          </a:p>
          <a:p>
            <a:r>
              <a:rPr lang="en-IN" sz="1800" dirty="0">
                <a:solidFill>
                  <a:schemeClr val="bg1">
                    <a:lumMod val="95000"/>
                  </a:schemeClr>
                </a:solidFill>
                <a:latin typeface="Bahnschrift" panose="020B0502040204020203" pitchFamily="34" charset="0"/>
              </a:rPr>
              <a:t>R</a:t>
            </a:r>
            <a:r>
              <a:rPr lang="en-IN" dirty="0">
                <a:solidFill>
                  <a:schemeClr val="bg1">
                    <a:lumMod val="95000"/>
                  </a:schemeClr>
                </a:solidFill>
                <a:latin typeface="Bahnschrift" panose="020B0502040204020203" pitchFamily="34" charset="0"/>
              </a:rPr>
              <a:t>oll no: 12101188</a:t>
            </a:r>
            <a:endParaRPr lang="en-IN" sz="1800" dirty="0">
              <a:solidFill>
                <a:schemeClr val="bg1">
                  <a:lumMod val="95000"/>
                </a:schemeClr>
              </a:solidFill>
              <a:latin typeface="Bahnschrift" panose="020B0502040204020203" pitchFamily="34" charset="0"/>
            </a:endParaRPr>
          </a:p>
        </p:txBody>
      </p:sp>
    </p:spTree>
    <p:extLst>
      <p:ext uri="{BB962C8B-B14F-4D97-AF65-F5344CB8AC3E}">
        <p14:creationId xmlns:p14="http://schemas.microsoft.com/office/powerpoint/2010/main" val="97041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3FB3-2111-0061-40FB-3EF908997A97}"/>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SCREENSHOTS OF APPLICATION </a:t>
            </a:r>
            <a:endParaRPr lang="en-IN" dirty="0"/>
          </a:p>
        </p:txBody>
      </p:sp>
      <p:pic>
        <p:nvPicPr>
          <p:cNvPr id="7" name="Content Placeholder 6">
            <a:extLst>
              <a:ext uri="{FF2B5EF4-FFF2-40B4-BE49-F238E27FC236}">
                <a16:creationId xmlns:a16="http://schemas.microsoft.com/office/drawing/2014/main" id="{DDF349C9-CB65-5F51-28DD-17137EA59F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299" y="2337684"/>
            <a:ext cx="10209475" cy="4285753"/>
          </a:xfrm>
        </p:spPr>
      </p:pic>
    </p:spTree>
    <p:extLst>
      <p:ext uri="{BB962C8B-B14F-4D97-AF65-F5344CB8AC3E}">
        <p14:creationId xmlns:p14="http://schemas.microsoft.com/office/powerpoint/2010/main" val="355933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057D-345C-0115-C52E-48353EF0893D}"/>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SCREENSHOTS OF APPLICATION </a:t>
            </a:r>
            <a:endParaRPr lang="en-IN" dirty="0"/>
          </a:p>
        </p:txBody>
      </p:sp>
      <p:pic>
        <p:nvPicPr>
          <p:cNvPr id="5" name="Content Placeholder 4">
            <a:extLst>
              <a:ext uri="{FF2B5EF4-FFF2-40B4-BE49-F238E27FC236}">
                <a16:creationId xmlns:a16="http://schemas.microsoft.com/office/drawing/2014/main" id="{A94F05F3-1942-B8D6-00FC-71F5C7B591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277" y="2354580"/>
            <a:ext cx="8270403" cy="4062122"/>
          </a:xfrm>
        </p:spPr>
      </p:pic>
    </p:spTree>
    <p:extLst>
      <p:ext uri="{BB962C8B-B14F-4D97-AF65-F5344CB8AC3E}">
        <p14:creationId xmlns:p14="http://schemas.microsoft.com/office/powerpoint/2010/main" val="385110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18E0-3A59-4B36-2EEC-42EFA8DD677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SCREENSHOTS OF APPLICATION </a:t>
            </a:r>
            <a:endParaRPr lang="en-IN" dirty="0"/>
          </a:p>
        </p:txBody>
      </p:sp>
      <p:pic>
        <p:nvPicPr>
          <p:cNvPr id="5" name="Content Placeholder 4">
            <a:extLst>
              <a:ext uri="{FF2B5EF4-FFF2-40B4-BE49-F238E27FC236}">
                <a16:creationId xmlns:a16="http://schemas.microsoft.com/office/drawing/2014/main" id="{EF0DB06F-D0BA-4BF6-3CC0-95839501FD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180" y="2603500"/>
            <a:ext cx="9105899" cy="3804920"/>
          </a:xfrm>
        </p:spPr>
      </p:pic>
    </p:spTree>
    <p:extLst>
      <p:ext uri="{BB962C8B-B14F-4D97-AF65-F5344CB8AC3E}">
        <p14:creationId xmlns:p14="http://schemas.microsoft.com/office/powerpoint/2010/main" val="269008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5F70-EE99-5481-0801-73E535BC259B}"/>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SCREENSHOTS OF APPLICATION </a:t>
            </a:r>
            <a:endParaRPr lang="en-IN" dirty="0"/>
          </a:p>
        </p:txBody>
      </p:sp>
      <p:pic>
        <p:nvPicPr>
          <p:cNvPr id="5" name="Content Placeholder 4">
            <a:extLst>
              <a:ext uri="{FF2B5EF4-FFF2-40B4-BE49-F238E27FC236}">
                <a16:creationId xmlns:a16="http://schemas.microsoft.com/office/drawing/2014/main" id="{0F4879C1-4EC1-1FB7-4553-9C8C5E26E5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700" y="2603500"/>
            <a:ext cx="9585959" cy="4041140"/>
          </a:xfrm>
        </p:spPr>
      </p:pic>
    </p:spTree>
    <p:extLst>
      <p:ext uri="{BB962C8B-B14F-4D97-AF65-F5344CB8AC3E}">
        <p14:creationId xmlns:p14="http://schemas.microsoft.com/office/powerpoint/2010/main" val="2444099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972F-29A5-17C1-DC7C-1897ACF1658C}"/>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SCREENSHOTS OF APPLICATION </a:t>
            </a:r>
            <a:endParaRPr lang="en-IN" dirty="0"/>
          </a:p>
        </p:txBody>
      </p:sp>
      <p:pic>
        <p:nvPicPr>
          <p:cNvPr id="5" name="Content Placeholder 4">
            <a:extLst>
              <a:ext uri="{FF2B5EF4-FFF2-40B4-BE49-F238E27FC236}">
                <a16:creationId xmlns:a16="http://schemas.microsoft.com/office/drawing/2014/main" id="{D9CBF482-AEE1-5088-36AE-6CA6E58B7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03500"/>
            <a:ext cx="8651985" cy="4018280"/>
          </a:xfrm>
        </p:spPr>
      </p:pic>
    </p:spTree>
    <p:extLst>
      <p:ext uri="{BB962C8B-B14F-4D97-AF65-F5344CB8AC3E}">
        <p14:creationId xmlns:p14="http://schemas.microsoft.com/office/powerpoint/2010/main" val="212577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81F7-5137-CFCE-811A-7A445634E484}"/>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SCREENSHOTS OF APPLICATION </a:t>
            </a:r>
            <a:endParaRPr lang="en-IN" dirty="0"/>
          </a:p>
        </p:txBody>
      </p:sp>
      <p:pic>
        <p:nvPicPr>
          <p:cNvPr id="5" name="Content Placeholder 4">
            <a:extLst>
              <a:ext uri="{FF2B5EF4-FFF2-40B4-BE49-F238E27FC236}">
                <a16:creationId xmlns:a16="http://schemas.microsoft.com/office/drawing/2014/main" id="{2A431838-AD03-246F-F3E1-3E83E39F8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660" y="2603500"/>
            <a:ext cx="8732520" cy="3873500"/>
          </a:xfrm>
        </p:spPr>
      </p:pic>
    </p:spTree>
    <p:extLst>
      <p:ext uri="{BB962C8B-B14F-4D97-AF65-F5344CB8AC3E}">
        <p14:creationId xmlns:p14="http://schemas.microsoft.com/office/powerpoint/2010/main" val="417702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3DA427-BB15-8306-A74B-EC6A22B674DC}"/>
              </a:ext>
            </a:extLst>
          </p:cNvPr>
          <p:cNvSpPr txBox="1"/>
          <p:nvPr/>
        </p:nvSpPr>
        <p:spPr>
          <a:xfrm>
            <a:off x="599440" y="468868"/>
            <a:ext cx="6096000" cy="646331"/>
          </a:xfrm>
          <a:prstGeom prst="rect">
            <a:avLst/>
          </a:prstGeom>
          <a:noFill/>
        </p:spPr>
        <p:txBody>
          <a:bodyPr wrap="square">
            <a:spAutoFit/>
          </a:bodyPr>
          <a:lstStyle/>
          <a:p>
            <a:r>
              <a:rPr lang="en-IN" sz="3600" dirty="0">
                <a:solidFill>
                  <a:schemeClr val="bg1"/>
                </a:solidFill>
                <a:latin typeface="Britannic Bold" panose="020B0903060703020204" pitchFamily="34" charset="0"/>
              </a:rPr>
              <a:t>LOCAL</a:t>
            </a:r>
            <a:r>
              <a:rPr lang="en-IN" sz="3600" dirty="0">
                <a:solidFill>
                  <a:schemeClr val="tx1">
                    <a:lumMod val="95000"/>
                    <a:lumOff val="5000"/>
                  </a:schemeClr>
                </a:solidFill>
                <a:latin typeface="Britannic Bold" panose="020B0903060703020204" pitchFamily="34" charset="0"/>
              </a:rPr>
              <a:t> </a:t>
            </a:r>
            <a:r>
              <a:rPr lang="en-IN" sz="3600" dirty="0">
                <a:solidFill>
                  <a:schemeClr val="tx2">
                    <a:lumMod val="40000"/>
                    <a:lumOff val="60000"/>
                  </a:schemeClr>
                </a:solidFill>
                <a:latin typeface="Britannic Bold" panose="020B0903060703020204" pitchFamily="34" charset="0"/>
              </a:rPr>
              <a:t>CHEMIST</a:t>
            </a:r>
            <a:r>
              <a:rPr lang="en-IN" sz="3600" dirty="0">
                <a:solidFill>
                  <a:schemeClr val="tx1">
                    <a:lumMod val="95000"/>
                    <a:lumOff val="5000"/>
                  </a:schemeClr>
                </a:solidFill>
                <a:latin typeface="Britannic Bold" panose="020B0903060703020204" pitchFamily="34" charset="0"/>
              </a:rPr>
              <a:t> </a:t>
            </a:r>
            <a:r>
              <a:rPr lang="en-IN" sz="3600" dirty="0">
                <a:solidFill>
                  <a:schemeClr val="bg1"/>
                </a:solidFill>
                <a:latin typeface="Britannic Bold" panose="020B0903060703020204" pitchFamily="34" charset="0"/>
              </a:rPr>
              <a:t>APP</a:t>
            </a:r>
            <a:endParaRPr lang="en-IN" sz="3600" dirty="0">
              <a:solidFill>
                <a:schemeClr val="bg1"/>
              </a:solidFill>
            </a:endParaRPr>
          </a:p>
        </p:txBody>
      </p:sp>
      <p:sp>
        <p:nvSpPr>
          <p:cNvPr id="7" name="TextBox 6">
            <a:extLst>
              <a:ext uri="{FF2B5EF4-FFF2-40B4-BE49-F238E27FC236}">
                <a16:creationId xmlns:a16="http://schemas.microsoft.com/office/drawing/2014/main" id="{D894DF89-C1C6-F31E-2224-CB02A156C588}"/>
              </a:ext>
            </a:extLst>
          </p:cNvPr>
          <p:cNvSpPr txBox="1"/>
          <p:nvPr/>
        </p:nvSpPr>
        <p:spPr>
          <a:xfrm>
            <a:off x="599440" y="961311"/>
            <a:ext cx="6096000" cy="523220"/>
          </a:xfrm>
          <a:prstGeom prst="rect">
            <a:avLst/>
          </a:prstGeom>
          <a:noFill/>
        </p:spPr>
        <p:txBody>
          <a:bodyPr wrap="square">
            <a:spAutoFit/>
          </a:bodyPr>
          <a:lstStyle/>
          <a:p>
            <a:r>
              <a:rPr lang="en-IN" sz="2800" dirty="0">
                <a:solidFill>
                  <a:schemeClr val="tx2">
                    <a:lumMod val="40000"/>
                    <a:lumOff val="60000"/>
                  </a:schemeClr>
                </a:solidFill>
                <a:latin typeface="Bahnschrift" panose="020B0502040204020203" pitchFamily="34" charset="0"/>
              </a:rPr>
              <a:t>(USING </a:t>
            </a:r>
            <a:r>
              <a:rPr lang="en-IN" sz="2800" dirty="0">
                <a:solidFill>
                  <a:schemeClr val="bg1"/>
                </a:solidFill>
                <a:latin typeface="Bahnschrift" panose="020B0502040204020203" pitchFamily="34" charset="0"/>
              </a:rPr>
              <a:t>TKINTER</a:t>
            </a:r>
            <a:r>
              <a:rPr lang="en-IN" sz="2800" dirty="0">
                <a:solidFill>
                  <a:schemeClr val="tx2">
                    <a:lumMod val="40000"/>
                    <a:lumOff val="60000"/>
                  </a:schemeClr>
                </a:solidFill>
                <a:latin typeface="Bahnschrift" panose="020B0502040204020203" pitchFamily="34" charset="0"/>
              </a:rPr>
              <a:t>)</a:t>
            </a:r>
          </a:p>
        </p:txBody>
      </p:sp>
      <p:pic>
        <p:nvPicPr>
          <p:cNvPr id="6146" name="Picture 2" descr="Premium Vector | Advertising banner online pharmacy app cartoon.">
            <a:extLst>
              <a:ext uri="{FF2B5EF4-FFF2-40B4-BE49-F238E27FC236}">
                <a16:creationId xmlns:a16="http://schemas.microsoft.com/office/drawing/2014/main" id="{0AD814DC-67BF-46C1-D7F7-2E9D8CD1A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960" y="2316480"/>
            <a:ext cx="5559284" cy="4419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ank You Cartoon Images - Free Download on Freepik">
            <a:extLst>
              <a:ext uri="{FF2B5EF4-FFF2-40B4-BE49-F238E27FC236}">
                <a16:creationId xmlns:a16="http://schemas.microsoft.com/office/drawing/2014/main" id="{8E54A58D-622C-A785-C882-DDE6E29E8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6599" y="4526280"/>
            <a:ext cx="2326005" cy="232600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08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0721-9221-8EF9-2699-688CE58A3DA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1A700E12-AAAC-4550-BE70-23949031B632}"/>
              </a:ext>
            </a:extLst>
          </p:cNvPr>
          <p:cNvSpPr>
            <a:spLocks noGrp="1"/>
          </p:cNvSpPr>
          <p:nvPr>
            <p:ph idx="1"/>
          </p:nvPr>
        </p:nvSpPr>
        <p:spPr>
          <a:xfrm>
            <a:off x="1162769" y="2603500"/>
            <a:ext cx="8825659" cy="3416300"/>
          </a:xfrm>
        </p:spPr>
        <p:txBody>
          <a:bodyPr>
            <a:normAutofit lnSpcReduction="10000"/>
          </a:bodyPr>
          <a:lstStyle/>
          <a:p>
            <a:r>
              <a:rPr lang="en-IN" sz="3200" b="1" dirty="0">
                <a:solidFill>
                  <a:schemeClr val="tx2">
                    <a:lumMod val="60000"/>
                    <a:lumOff val="40000"/>
                  </a:schemeClr>
                </a:solidFill>
                <a:latin typeface="Bahnschrift" panose="020B0502040204020203" pitchFamily="34" charset="0"/>
              </a:rPr>
              <a:t>INTRODUCTION</a:t>
            </a:r>
          </a:p>
          <a:p>
            <a:r>
              <a:rPr lang="en-IN" sz="3200" b="1" dirty="0">
                <a:solidFill>
                  <a:schemeClr val="tx2">
                    <a:lumMod val="60000"/>
                    <a:lumOff val="40000"/>
                  </a:schemeClr>
                </a:solidFill>
                <a:latin typeface="Bahnschrift" panose="020B0502040204020203" pitchFamily="34" charset="0"/>
              </a:rPr>
              <a:t>SOFTWARE </a:t>
            </a:r>
          </a:p>
          <a:p>
            <a:r>
              <a:rPr lang="en-IN" sz="3200" b="1" dirty="0">
                <a:solidFill>
                  <a:schemeClr val="tx2">
                    <a:lumMod val="60000"/>
                    <a:lumOff val="40000"/>
                  </a:schemeClr>
                </a:solidFill>
                <a:latin typeface="Bahnschrift" panose="020B0502040204020203" pitchFamily="34" charset="0"/>
              </a:rPr>
              <a:t>PROGRAMMING LANGUAGE USED</a:t>
            </a:r>
          </a:p>
          <a:p>
            <a:r>
              <a:rPr lang="en-IN" sz="3200" b="1" dirty="0">
                <a:solidFill>
                  <a:schemeClr val="tx2">
                    <a:lumMod val="60000"/>
                    <a:lumOff val="40000"/>
                  </a:schemeClr>
                </a:solidFill>
                <a:latin typeface="Bahnschrift" panose="020B0502040204020203" pitchFamily="34" charset="0"/>
              </a:rPr>
              <a:t>ABOUT PROJECT</a:t>
            </a:r>
          </a:p>
          <a:p>
            <a:r>
              <a:rPr lang="en-IN" sz="3200" b="1" dirty="0">
                <a:solidFill>
                  <a:schemeClr val="tx2">
                    <a:lumMod val="60000"/>
                    <a:lumOff val="40000"/>
                  </a:schemeClr>
                </a:solidFill>
                <a:latin typeface="Bahnschrift" panose="020B0502040204020203" pitchFamily="34" charset="0"/>
              </a:rPr>
              <a:t>SYSTEM REQUIREMENTS </a:t>
            </a:r>
          </a:p>
          <a:p>
            <a:r>
              <a:rPr lang="en-IN" sz="3200" b="1" dirty="0">
                <a:solidFill>
                  <a:schemeClr val="tx2">
                    <a:lumMod val="60000"/>
                    <a:lumOff val="40000"/>
                  </a:schemeClr>
                </a:solidFill>
                <a:latin typeface="Bahnschrift" panose="020B0502040204020203" pitchFamily="34" charset="0"/>
              </a:rPr>
              <a:t>SCREENSHOT OF THE APPLICATION </a:t>
            </a:r>
          </a:p>
        </p:txBody>
      </p:sp>
      <p:pic>
        <p:nvPicPr>
          <p:cNvPr id="2050" name="Picture 2" descr="Why Animation Is the Hottest Trend in Content Marketing">
            <a:extLst>
              <a:ext uri="{FF2B5EF4-FFF2-40B4-BE49-F238E27FC236}">
                <a16:creationId xmlns:a16="http://schemas.microsoft.com/office/drawing/2014/main" id="{1BAF1134-C921-82F7-B4C7-AE8138153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462" y="4425524"/>
            <a:ext cx="3720818" cy="209296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31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1938-947B-7BCC-93C6-44229203636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EFBE7C2-2221-3DBA-0D0E-191A8BAE22CA}"/>
              </a:ext>
            </a:extLst>
          </p:cNvPr>
          <p:cNvSpPr>
            <a:spLocks noGrp="1"/>
          </p:cNvSpPr>
          <p:nvPr>
            <p:ph idx="1"/>
          </p:nvPr>
        </p:nvSpPr>
        <p:spPr>
          <a:xfrm>
            <a:off x="749570" y="2474290"/>
            <a:ext cx="9378403" cy="3852959"/>
          </a:xfrm>
        </p:spPr>
        <p:txBody>
          <a:bodyPr>
            <a:normAutofit fontScale="70000" lnSpcReduction="20000"/>
          </a:bodyPr>
          <a:lstStyle/>
          <a:p>
            <a:r>
              <a:rPr lang="en-US" dirty="0"/>
              <a:t>-	Managing our health can be a daunting task, especially when it comes to keeping track of medications and their costs. That’s why we’ve developed a local chemist app with a built-in billing system that calculates the total price of your medicines, making it easier than ever to manage your healthcare expenses.</a:t>
            </a:r>
          </a:p>
          <a:p>
            <a:pPr marL="0" indent="0">
              <a:buNone/>
            </a:pPr>
            <a:endParaRPr lang="en-US" dirty="0"/>
          </a:p>
          <a:p>
            <a:r>
              <a:rPr lang="en-US" dirty="0"/>
              <a:t>-	Our app is designed to connect you with local chemists, providing a seamless and hassle-free way to purchase your medications. With features such as real-time inventory updates, prescription management, and secure payment options, our app takes the stress out of managing your health.</a:t>
            </a:r>
          </a:p>
          <a:p>
            <a:pPr marL="0" indent="0">
              <a:buNone/>
            </a:pPr>
            <a:r>
              <a:rPr lang="en-US" dirty="0"/>
              <a:t>	</a:t>
            </a:r>
          </a:p>
          <a:p>
            <a:r>
              <a:rPr lang="en-US" dirty="0"/>
              <a:t>-	But our app isn’t just about convenience. It’s also about transparency. Our billing system provides a clear and detailed breakdown of the costs of your medications, allowing you to make informed decisions about your healthcare. And with features such as automatic receipt generation and expense tracking, managing your healthcare expenses has never been easier.</a:t>
            </a:r>
          </a:p>
          <a:p>
            <a:pPr marL="0" indent="0">
              <a:buNone/>
            </a:pPr>
            <a:r>
              <a:rPr lang="en-US" dirty="0"/>
              <a:t>	</a:t>
            </a:r>
          </a:p>
          <a:p>
            <a:r>
              <a:rPr lang="en-US" dirty="0"/>
              <a:t>-	We believe that technology has the power to improve our lives, and our local chemist app with a billing system that calculates the total price of medicines is just one example of how we’re making that happen. Join us on our journey to revolutionize healthcare and discover the benefits of a connected community.</a:t>
            </a:r>
          </a:p>
          <a:p>
            <a:endParaRPr lang="en-US" dirty="0"/>
          </a:p>
          <a:p>
            <a:endParaRPr lang="en-IN" dirty="0"/>
          </a:p>
        </p:txBody>
      </p:sp>
      <p:pic>
        <p:nvPicPr>
          <p:cNvPr id="3074" name="Picture 2" descr="Medicine, pharmacy, hospital set of medicines with labels. The concept of  medical subjects. Vector illustration in cartoon style. 10810331 Vector Art  at Vecteezy">
            <a:extLst>
              <a:ext uri="{FF2B5EF4-FFF2-40B4-BE49-F238E27FC236}">
                <a16:creationId xmlns:a16="http://schemas.microsoft.com/office/drawing/2014/main" id="{6BA1BFC4-A872-5C41-B57B-062F6BAA2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974" y="5384182"/>
            <a:ext cx="2064026" cy="14738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016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F527-419C-B3B6-465B-97484388479F}"/>
              </a:ext>
            </a:extLst>
          </p:cNvPr>
          <p:cNvSpPr>
            <a:spLocks noGrp="1"/>
          </p:cNvSpPr>
          <p:nvPr>
            <p:ph type="title"/>
          </p:nvPr>
        </p:nvSpPr>
        <p:spPr>
          <a:xfrm>
            <a:off x="1154954" y="973669"/>
            <a:ext cx="8825659" cy="706964"/>
          </a:xfrm>
        </p:spPr>
        <p:txBody>
          <a:bodyPr/>
          <a:lstStyle/>
          <a:p>
            <a:pPr algn="ctr"/>
            <a:r>
              <a:rPr lang="en-IN" b="1" dirty="0">
                <a:latin typeface="Times New Roman" panose="02020603050405020304" pitchFamily="18" charset="0"/>
                <a:cs typeface="Times New Roman" panose="02020603050405020304" pitchFamily="18" charset="0"/>
              </a:rPr>
              <a:t>SOFTWARE</a:t>
            </a:r>
          </a:p>
        </p:txBody>
      </p:sp>
      <p:sp>
        <p:nvSpPr>
          <p:cNvPr id="3" name="Content Placeholder 2">
            <a:extLst>
              <a:ext uri="{FF2B5EF4-FFF2-40B4-BE49-F238E27FC236}">
                <a16:creationId xmlns:a16="http://schemas.microsoft.com/office/drawing/2014/main" id="{76FCF27D-8619-68D9-4922-665ED2E5B21E}"/>
              </a:ext>
            </a:extLst>
          </p:cNvPr>
          <p:cNvSpPr>
            <a:spLocks noGrp="1"/>
          </p:cNvSpPr>
          <p:nvPr>
            <p:ph idx="1"/>
          </p:nvPr>
        </p:nvSpPr>
        <p:spPr/>
        <p:txBody>
          <a:bodyPr/>
          <a:lstStyle/>
          <a:p>
            <a:r>
              <a:rPr lang="en-IN" dirty="0"/>
              <a:t>Jupyter notebook is an open source web application that you can use to create and share documents that contain live code equations visualisation and text the name Jupiter comes from the course plot programming languages that it puts Julia Python and R Jupiter ships with the python kernel which allows you to write your programme in python.</a:t>
            </a:r>
          </a:p>
          <a:p>
            <a:r>
              <a:rPr lang="en-IN" dirty="0"/>
              <a:t>Python is an treated high level children purpose programming language python’s design to philosophy emphasises code reliability with its notable use of significant identity</a:t>
            </a:r>
          </a:p>
        </p:txBody>
      </p:sp>
      <p:pic>
        <p:nvPicPr>
          <p:cNvPr id="4098" name="Picture 2" descr="3D Python Programming Language Logo 12697295 PNG">
            <a:extLst>
              <a:ext uri="{FF2B5EF4-FFF2-40B4-BE49-F238E27FC236}">
                <a16:creationId xmlns:a16="http://schemas.microsoft.com/office/drawing/2014/main" id="{C2169F1B-5851-A096-6996-748950201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174" y="1972628"/>
            <a:ext cx="1261744" cy="126174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w to Install Jupyter Notebook on a Server? | Mickaël Lalande">
            <a:extLst>
              <a:ext uri="{FF2B5EF4-FFF2-40B4-BE49-F238E27FC236}">
                <a16:creationId xmlns:a16="http://schemas.microsoft.com/office/drawing/2014/main" id="{8CF14B1A-9B89-A3B7-764B-BA4E0C619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1663" y="4988560"/>
            <a:ext cx="2666271" cy="179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10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21AF-1F7C-D94D-1651-E37EF993623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PROGRAMMING LANGUAGE USED</a:t>
            </a:r>
            <a:endParaRPr lang="en-IN" dirty="0"/>
          </a:p>
        </p:txBody>
      </p:sp>
      <p:sp>
        <p:nvSpPr>
          <p:cNvPr id="3" name="Content Placeholder 2">
            <a:extLst>
              <a:ext uri="{FF2B5EF4-FFF2-40B4-BE49-F238E27FC236}">
                <a16:creationId xmlns:a16="http://schemas.microsoft.com/office/drawing/2014/main" id="{845F44CD-B2C7-5FAF-9868-24871068349F}"/>
              </a:ext>
            </a:extLst>
          </p:cNvPr>
          <p:cNvSpPr>
            <a:spLocks noGrp="1"/>
          </p:cNvSpPr>
          <p:nvPr>
            <p:ph idx="1"/>
          </p:nvPr>
        </p:nvSpPr>
        <p:spPr/>
        <p:txBody>
          <a:bodyPr/>
          <a:lstStyle/>
          <a:p>
            <a:r>
              <a:rPr lang="en-IN" dirty="0"/>
              <a:t>PYTHON : </a:t>
            </a:r>
            <a:r>
              <a:rPr lang="en-US" b="0" i="0">
                <a:solidFill>
                  <a:srgbClr val="111111"/>
                </a:solidFill>
                <a:effectLst/>
                <a:latin typeface="-apple-system"/>
              </a:rPr>
              <a:t>Python is known for its clear syntax, rich ecosystem of libraries and frameworks, and broad applicability in areas like web development, data analysis, machine learning, artificial intelligence, scientific computing, and more.</a:t>
            </a:r>
            <a:r>
              <a:rPr lang="en-IN"/>
              <a:t>   </a:t>
            </a:r>
            <a:endParaRPr lang="en-IN" dirty="0"/>
          </a:p>
          <a:p>
            <a:endParaRPr lang="en-IN" dirty="0"/>
          </a:p>
          <a:p>
            <a:r>
              <a:rPr lang="en-IN" dirty="0"/>
              <a:t>TKINTER  : </a:t>
            </a:r>
            <a:r>
              <a:rPr lang="en-US" b="0" i="0" dirty="0" err="1">
                <a:solidFill>
                  <a:srgbClr val="111111"/>
                </a:solidFill>
                <a:effectLst/>
                <a:latin typeface="-apple-system"/>
              </a:rPr>
              <a:t>Tkinter</a:t>
            </a:r>
            <a:r>
              <a:rPr lang="en-US" b="0" i="0" dirty="0">
                <a:solidFill>
                  <a:srgbClr val="111111"/>
                </a:solidFill>
                <a:effectLst/>
                <a:latin typeface="-apple-system"/>
              </a:rPr>
              <a:t> is a standard Python library for creating graphical user interfaces      (GUI). It’s simple and very effective for small-to-medium-sized projects. </a:t>
            </a:r>
            <a:endParaRPr lang="en-IN" dirty="0"/>
          </a:p>
          <a:p>
            <a:pPr marL="0" indent="0">
              <a:buNone/>
            </a:pPr>
            <a:endParaRPr lang="en-IN" dirty="0"/>
          </a:p>
        </p:txBody>
      </p:sp>
    </p:spTree>
    <p:extLst>
      <p:ext uri="{BB962C8B-B14F-4D97-AF65-F5344CB8AC3E}">
        <p14:creationId xmlns:p14="http://schemas.microsoft.com/office/powerpoint/2010/main" val="671742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1348-AE12-BC44-3F4E-55C0B5C0A625}"/>
              </a:ext>
            </a:extLst>
          </p:cNvPr>
          <p:cNvSpPr>
            <a:spLocks noGrp="1"/>
          </p:cNvSpPr>
          <p:nvPr>
            <p:ph type="title"/>
          </p:nvPr>
        </p:nvSpPr>
        <p:spPr/>
        <p:txBody>
          <a:bodyPr/>
          <a:lstStyle/>
          <a:p>
            <a:pPr algn="ctr"/>
            <a:r>
              <a:rPr lang="en-IN" dirty="0"/>
              <a:t>       ABOUT PROJECT</a:t>
            </a:r>
          </a:p>
        </p:txBody>
      </p:sp>
      <p:sp>
        <p:nvSpPr>
          <p:cNvPr id="3" name="Content Placeholder 2">
            <a:extLst>
              <a:ext uri="{FF2B5EF4-FFF2-40B4-BE49-F238E27FC236}">
                <a16:creationId xmlns:a16="http://schemas.microsoft.com/office/drawing/2014/main" id="{E6C72049-D3F1-CF6D-F42D-7FADDA7E8AF3}"/>
              </a:ext>
            </a:extLst>
          </p:cNvPr>
          <p:cNvSpPr>
            <a:spLocks noGrp="1"/>
          </p:cNvSpPr>
          <p:nvPr>
            <p:ph idx="1"/>
          </p:nvPr>
        </p:nvSpPr>
        <p:spPr/>
        <p:txBody>
          <a:bodyPr/>
          <a:lstStyle/>
          <a:p>
            <a:r>
              <a:rPr lang="en-IN" dirty="0"/>
              <a:t>Local chemist app make in </a:t>
            </a:r>
            <a:r>
              <a:rPr lang="en-IN" dirty="0" err="1"/>
              <a:t>Tkinter</a:t>
            </a:r>
            <a:r>
              <a:rPr lang="en-IN" dirty="0"/>
              <a:t> .</a:t>
            </a:r>
          </a:p>
          <a:p>
            <a:r>
              <a:rPr lang="en-IN" dirty="0" err="1"/>
              <a:t>Tkinter</a:t>
            </a:r>
            <a:r>
              <a:rPr lang="en-IN" dirty="0"/>
              <a:t> is a graphical user interface  in python.</a:t>
            </a:r>
          </a:p>
          <a:p>
            <a:r>
              <a:rPr lang="en-IN" dirty="0"/>
              <a:t>In </a:t>
            </a:r>
            <a:r>
              <a:rPr lang="en-IN" dirty="0" err="1"/>
              <a:t>tkinter</a:t>
            </a:r>
            <a:r>
              <a:rPr lang="en-IN" dirty="0"/>
              <a:t> we use  Labels ,Buttons , grid  functions.</a:t>
            </a:r>
          </a:p>
          <a:p>
            <a:r>
              <a:rPr lang="en-IN" dirty="0"/>
              <a:t>Libraries are used in project is </a:t>
            </a:r>
            <a:r>
              <a:rPr lang="en-IN" dirty="0" err="1"/>
              <a:t>Tkinter</a:t>
            </a:r>
            <a:r>
              <a:rPr lang="en-IN" dirty="0"/>
              <a:t> </a:t>
            </a:r>
            <a:r>
              <a:rPr lang="en-IN"/>
              <a:t>, random ,Time. </a:t>
            </a:r>
            <a:endParaRPr lang="en-IN" dirty="0"/>
          </a:p>
          <a:p>
            <a:endParaRPr lang="en-IN" dirty="0"/>
          </a:p>
        </p:txBody>
      </p:sp>
    </p:spTree>
    <p:extLst>
      <p:ext uri="{BB962C8B-B14F-4D97-AF65-F5344CB8AC3E}">
        <p14:creationId xmlns:p14="http://schemas.microsoft.com/office/powerpoint/2010/main" val="332482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45CE-0DCF-4A23-5DD9-BA968D84856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SYSTEM REQUIREMENT </a:t>
            </a:r>
          </a:p>
        </p:txBody>
      </p:sp>
      <p:sp>
        <p:nvSpPr>
          <p:cNvPr id="3" name="Content Placeholder 2">
            <a:extLst>
              <a:ext uri="{FF2B5EF4-FFF2-40B4-BE49-F238E27FC236}">
                <a16:creationId xmlns:a16="http://schemas.microsoft.com/office/drawing/2014/main" id="{CD789BD4-D137-67E9-9587-77A50DEFD52D}"/>
              </a:ext>
            </a:extLst>
          </p:cNvPr>
          <p:cNvSpPr>
            <a:spLocks noGrp="1"/>
          </p:cNvSpPr>
          <p:nvPr>
            <p:ph idx="1"/>
          </p:nvPr>
        </p:nvSpPr>
        <p:spPr/>
        <p:txBody>
          <a:bodyPr>
            <a:normAutofit lnSpcReduction="10000"/>
          </a:bodyPr>
          <a:lstStyle/>
          <a:p>
            <a:pPr marL="0" indent="0">
              <a:buNone/>
            </a:pPr>
            <a:r>
              <a:rPr lang="en-IN" sz="2400" b="1" dirty="0">
                <a:latin typeface="Times New Roman" panose="02020603050405020304" pitchFamily="18" charset="0"/>
                <a:cs typeface="Times New Roman" panose="02020603050405020304" pitchFamily="18" charset="0"/>
              </a:rPr>
              <a:t>Hardware Requirements: </a:t>
            </a:r>
          </a:p>
          <a:p>
            <a:pPr>
              <a:buAutoNum type="arabicParenR"/>
            </a:pPr>
            <a:r>
              <a:rPr lang="en-IN" sz="2000" b="1" dirty="0"/>
              <a:t>Processor</a:t>
            </a:r>
            <a:r>
              <a:rPr lang="en-IN" sz="2000" dirty="0"/>
              <a:t> – Core i5</a:t>
            </a:r>
          </a:p>
          <a:p>
            <a:pPr>
              <a:buAutoNum type="arabicParenR"/>
            </a:pPr>
            <a:r>
              <a:rPr lang="en-IN" sz="2000" b="1" dirty="0"/>
              <a:t>RAM</a:t>
            </a:r>
            <a:r>
              <a:rPr lang="en-IN" sz="2000" dirty="0"/>
              <a:t> –  8GB </a:t>
            </a:r>
          </a:p>
          <a:p>
            <a:pPr>
              <a:buAutoNum type="arabicParenR"/>
            </a:pPr>
            <a:r>
              <a:rPr lang="en-IN" sz="2000" b="1" dirty="0"/>
              <a:t>SSD</a:t>
            </a:r>
            <a:r>
              <a:rPr lang="en-IN" sz="2000" dirty="0"/>
              <a:t> – 512 GB</a:t>
            </a:r>
          </a:p>
          <a:p>
            <a:pPr marL="0" indent="0">
              <a:buNone/>
            </a:pPr>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Software Requirements:</a:t>
            </a:r>
          </a:p>
          <a:p>
            <a:pPr marL="457200" indent="-457200">
              <a:buAutoNum type="arabicParenR"/>
            </a:pPr>
            <a:r>
              <a:rPr lang="en-IN" sz="2000" b="1" dirty="0">
                <a:latin typeface="Times New Roman" panose="02020603050405020304" pitchFamily="18" charset="0"/>
                <a:cs typeface="Times New Roman" panose="02020603050405020304" pitchFamily="18" charset="0"/>
              </a:rPr>
              <a:t>Operating System – </a:t>
            </a:r>
            <a:r>
              <a:rPr lang="en-IN" sz="2000" dirty="0">
                <a:latin typeface="Times New Roman" panose="02020603050405020304" pitchFamily="18" charset="0"/>
                <a:cs typeface="Times New Roman" panose="02020603050405020304" pitchFamily="18" charset="0"/>
              </a:rPr>
              <a:t>Microsoft Windows 11</a:t>
            </a:r>
          </a:p>
          <a:p>
            <a:pPr marL="457200" indent="-457200">
              <a:buAutoNum type="arabicParenR"/>
            </a:pPr>
            <a:r>
              <a:rPr lang="en-IN" sz="2000" b="1" dirty="0">
                <a:latin typeface="Times New Roman" panose="02020603050405020304" pitchFamily="18" charset="0"/>
                <a:cs typeface="Times New Roman" panose="02020603050405020304" pitchFamily="18" charset="0"/>
              </a:rPr>
              <a:t>Front-End – </a:t>
            </a:r>
            <a:r>
              <a:rPr lang="en-IN" sz="2000" dirty="0">
                <a:latin typeface="Times New Roman" panose="02020603050405020304" pitchFamily="18" charset="0"/>
                <a:cs typeface="Times New Roman" panose="02020603050405020304" pitchFamily="18" charset="0"/>
              </a:rPr>
              <a:t>Jupyter Notebook </a:t>
            </a:r>
          </a:p>
          <a:p>
            <a:pPr marL="457200" indent="-457200">
              <a:buAutoNum type="arabicParenR"/>
            </a:pPr>
            <a:r>
              <a:rPr lang="en-IN" sz="2000" b="1" dirty="0">
                <a:latin typeface="Times New Roman" panose="02020603050405020304" pitchFamily="18" charset="0"/>
                <a:cs typeface="Times New Roman" panose="02020603050405020304" pitchFamily="18" charset="0"/>
              </a:rPr>
              <a:t>Python</a:t>
            </a:r>
          </a:p>
          <a:p>
            <a:pPr>
              <a:buAutoNum type="arabicParenR"/>
            </a:pPr>
            <a:endParaRPr lang="en-IN" sz="2000" dirty="0"/>
          </a:p>
        </p:txBody>
      </p:sp>
      <p:pic>
        <p:nvPicPr>
          <p:cNvPr id="5124" name="Picture 4" descr="Premium Vector | Computer system password conceptual illustration |  Conceptual illustration, Computer system, Conceptual">
            <a:extLst>
              <a:ext uri="{FF2B5EF4-FFF2-40B4-BE49-F238E27FC236}">
                <a16:creationId xmlns:a16="http://schemas.microsoft.com/office/drawing/2014/main" id="{A53130AA-2091-5F33-F47C-8A1A6B45F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2320" y="5284206"/>
            <a:ext cx="2519680" cy="157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32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FE-66A1-308B-93E4-8A29AED4C68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SCREENSHOTS OF APPLICATION </a:t>
            </a:r>
            <a:endParaRPr lang="en-IN" dirty="0"/>
          </a:p>
        </p:txBody>
      </p:sp>
      <p:pic>
        <p:nvPicPr>
          <p:cNvPr id="9" name="Content Placeholder 8">
            <a:extLst>
              <a:ext uri="{FF2B5EF4-FFF2-40B4-BE49-F238E27FC236}">
                <a16:creationId xmlns:a16="http://schemas.microsoft.com/office/drawing/2014/main" id="{0C34FE3E-31A7-6455-1C10-30CF84A0B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324" y="2534731"/>
            <a:ext cx="9780105" cy="3954196"/>
          </a:xfrm>
        </p:spPr>
      </p:pic>
    </p:spTree>
    <p:extLst>
      <p:ext uri="{BB962C8B-B14F-4D97-AF65-F5344CB8AC3E}">
        <p14:creationId xmlns:p14="http://schemas.microsoft.com/office/powerpoint/2010/main" val="256139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3C56-308B-A0A9-C1B4-E19DCBBD9BA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SCREENSHOTS OF APPLICATION </a:t>
            </a:r>
          </a:p>
        </p:txBody>
      </p:sp>
      <p:pic>
        <p:nvPicPr>
          <p:cNvPr id="5" name="Content Placeholder 4">
            <a:extLst>
              <a:ext uri="{FF2B5EF4-FFF2-40B4-BE49-F238E27FC236}">
                <a16:creationId xmlns:a16="http://schemas.microsoft.com/office/drawing/2014/main" id="{CEEA6F92-F64B-958B-8381-5BE40587A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228" y="2475663"/>
            <a:ext cx="10400305" cy="4235238"/>
          </a:xfrm>
        </p:spPr>
      </p:pic>
    </p:spTree>
    <p:extLst>
      <p:ext uri="{BB962C8B-B14F-4D97-AF65-F5344CB8AC3E}">
        <p14:creationId xmlns:p14="http://schemas.microsoft.com/office/powerpoint/2010/main" val="2084453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1013</TotalTime>
  <Words>518</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Bahnschrift</vt:lpstr>
      <vt:lpstr>Britannic Bold</vt:lpstr>
      <vt:lpstr>Century Gothic</vt:lpstr>
      <vt:lpstr>Times New Roman</vt:lpstr>
      <vt:lpstr>Wingdings 3</vt:lpstr>
      <vt:lpstr>Ion Boardroom</vt:lpstr>
      <vt:lpstr>LOCAL CHEMIST APP`</vt:lpstr>
      <vt:lpstr>Content</vt:lpstr>
      <vt:lpstr>INTRODUCTION</vt:lpstr>
      <vt:lpstr>SOFTWARE</vt:lpstr>
      <vt:lpstr>PROGRAMMING LANGUAGE USED</vt:lpstr>
      <vt:lpstr>       ABOUT PROJECT</vt:lpstr>
      <vt:lpstr>SYSTEM REQUIREMENT </vt:lpstr>
      <vt:lpstr>SCREENSHOTS OF APPLICATION </vt:lpstr>
      <vt:lpstr>SCREENSHOTS OF APPLICATION </vt:lpstr>
      <vt:lpstr>SCREENSHOTS OF APPLICATION </vt:lpstr>
      <vt:lpstr>SCREENSHOTS OF APPLICATION </vt:lpstr>
      <vt:lpstr>SCREENSHOTS OF APPLICATION </vt:lpstr>
      <vt:lpstr>SCREENSHOTS OF APPLICATION </vt:lpstr>
      <vt:lpstr>SCREENSHOTS OF APPLICATION </vt:lpstr>
      <vt:lpstr>SCREENSHOTS OF APPLICATION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CHEMIST APP</dc:title>
  <dc:creator>BAKINDERJIT</dc:creator>
  <cp:lastModifiedBy>Jaspreet Kaur</cp:lastModifiedBy>
  <cp:revision>13</cp:revision>
  <dcterms:created xsi:type="dcterms:W3CDTF">2023-07-17T05:15:41Z</dcterms:created>
  <dcterms:modified xsi:type="dcterms:W3CDTF">2024-05-02T10:33:11Z</dcterms:modified>
</cp:coreProperties>
</file>