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95" r:id="rId4"/>
    <p:sldId id="280" r:id="rId5"/>
    <p:sldId id="281" r:id="rId6"/>
    <p:sldId id="290" r:id="rId7"/>
    <p:sldId id="294" r:id="rId8"/>
    <p:sldId id="289" r:id="rId9"/>
    <p:sldId id="283" r:id="rId10"/>
    <p:sldId id="288" r:id="rId11"/>
    <p:sldId id="291" r:id="rId12"/>
    <p:sldId id="284" r:id="rId13"/>
    <p:sldId id="292" r:id="rId14"/>
    <p:sldId id="28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49AF8A-FD03-4A55-9C06-8C88BE29A501}" v="2" dt="2023-08-01T06:54:49.37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preet Kaur" userId="3b16da9b9d1274ce" providerId="LiveId" clId="{8849AF8A-FD03-4A55-9C06-8C88BE29A501}"/>
    <pc:docChg chg="custSel modSld sldOrd">
      <pc:chgData name="Jaspreet Kaur" userId="3b16da9b9d1274ce" providerId="LiveId" clId="{8849AF8A-FD03-4A55-9C06-8C88BE29A501}" dt="2023-08-01T07:20:25.329" v="980"/>
      <pc:docMkLst>
        <pc:docMk/>
      </pc:docMkLst>
      <pc:sldChg chg="ord">
        <pc:chgData name="Jaspreet Kaur" userId="3b16da9b9d1274ce" providerId="LiveId" clId="{8849AF8A-FD03-4A55-9C06-8C88BE29A501}" dt="2023-08-01T07:19:30.332" v="976"/>
        <pc:sldMkLst>
          <pc:docMk/>
          <pc:sldMk cId="2903841477" sldId="283"/>
        </pc:sldMkLst>
      </pc:sldChg>
      <pc:sldChg chg="ord">
        <pc:chgData name="Jaspreet Kaur" userId="3b16da9b9d1274ce" providerId="LiveId" clId="{8849AF8A-FD03-4A55-9C06-8C88BE29A501}" dt="2023-08-01T07:19:20.099" v="974"/>
        <pc:sldMkLst>
          <pc:docMk/>
          <pc:sldMk cId="2886474736" sldId="284"/>
        </pc:sldMkLst>
      </pc:sldChg>
      <pc:sldChg chg="modSp mod ord">
        <pc:chgData name="Jaspreet Kaur" userId="3b16da9b9d1274ce" providerId="LiveId" clId="{8849AF8A-FD03-4A55-9C06-8C88BE29A501}" dt="2023-08-01T06:40:16.788" v="815"/>
        <pc:sldMkLst>
          <pc:docMk/>
          <pc:sldMk cId="1600494506" sldId="288"/>
        </pc:sldMkLst>
        <pc:spChg chg="mod">
          <ac:chgData name="Jaspreet Kaur" userId="3b16da9b9d1274ce" providerId="LiveId" clId="{8849AF8A-FD03-4A55-9C06-8C88BE29A501}" dt="2023-08-01T06:29:24.395" v="184" actId="20577"/>
          <ac:spMkLst>
            <pc:docMk/>
            <pc:sldMk cId="1600494506" sldId="288"/>
            <ac:spMk id="19" creationId="{270C77AB-7E91-84A6-3E62-DAB80E1E4481}"/>
          </ac:spMkLst>
        </pc:spChg>
        <pc:spChg chg="mod">
          <ac:chgData name="Jaspreet Kaur" userId="3b16da9b9d1274ce" providerId="LiveId" clId="{8849AF8A-FD03-4A55-9C06-8C88BE29A501}" dt="2023-08-01T06:29:32.060" v="185" actId="313"/>
          <ac:spMkLst>
            <pc:docMk/>
            <pc:sldMk cId="1600494506" sldId="288"/>
            <ac:spMk id="20" creationId="{15DD9AC8-4A5F-70DB-AA68-C461059D81A1}"/>
          </ac:spMkLst>
        </pc:spChg>
        <pc:spChg chg="mod">
          <ac:chgData name="Jaspreet Kaur" userId="3b16da9b9d1274ce" providerId="LiveId" clId="{8849AF8A-FD03-4A55-9C06-8C88BE29A501}" dt="2023-08-01T06:30:38.105" v="280" actId="20577"/>
          <ac:spMkLst>
            <pc:docMk/>
            <pc:sldMk cId="1600494506" sldId="288"/>
            <ac:spMk id="24" creationId="{A3BF8E55-B2B9-104D-F277-08902534735D}"/>
          </ac:spMkLst>
        </pc:spChg>
        <pc:spChg chg="mod">
          <ac:chgData name="Jaspreet Kaur" userId="3b16da9b9d1274ce" providerId="LiveId" clId="{8849AF8A-FD03-4A55-9C06-8C88BE29A501}" dt="2023-08-01T06:32:37.459" v="388" actId="20577"/>
          <ac:spMkLst>
            <pc:docMk/>
            <pc:sldMk cId="1600494506" sldId="288"/>
            <ac:spMk id="25" creationId="{BCE9DA14-62AB-A857-6387-1F5D330B3F36}"/>
          </ac:spMkLst>
        </pc:spChg>
        <pc:spChg chg="mod">
          <ac:chgData name="Jaspreet Kaur" userId="3b16da9b9d1274ce" providerId="LiveId" clId="{8849AF8A-FD03-4A55-9C06-8C88BE29A501}" dt="2023-08-01T06:34:53.537" v="502" actId="20577"/>
          <ac:spMkLst>
            <pc:docMk/>
            <pc:sldMk cId="1600494506" sldId="288"/>
            <ac:spMk id="26" creationId="{710CB940-D45B-59F1-06E5-9CC94100EF05}"/>
          </ac:spMkLst>
        </pc:spChg>
        <pc:spChg chg="mod">
          <ac:chgData name="Jaspreet Kaur" userId="3b16da9b9d1274ce" providerId="LiveId" clId="{8849AF8A-FD03-4A55-9C06-8C88BE29A501}" dt="2023-08-01T06:39:10.951" v="811" actId="20577"/>
          <ac:spMkLst>
            <pc:docMk/>
            <pc:sldMk cId="1600494506" sldId="288"/>
            <ac:spMk id="27" creationId="{A0DA38E3-68A2-4FF9-022B-BA0DF832B1DB}"/>
          </ac:spMkLst>
        </pc:spChg>
        <pc:spChg chg="mod">
          <ac:chgData name="Jaspreet Kaur" userId="3b16da9b9d1274ce" providerId="LiveId" clId="{8849AF8A-FD03-4A55-9C06-8C88BE29A501}" dt="2023-08-01T06:39:03.709" v="810" actId="20577"/>
          <ac:spMkLst>
            <pc:docMk/>
            <pc:sldMk cId="1600494506" sldId="288"/>
            <ac:spMk id="28" creationId="{B72BD1AE-7290-BA6E-18FB-8181C0D13E7C}"/>
          </ac:spMkLst>
        </pc:spChg>
      </pc:sldChg>
      <pc:sldChg chg="modSp mod ord">
        <pc:chgData name="Jaspreet Kaur" userId="3b16da9b9d1274ce" providerId="LiveId" clId="{8849AF8A-FD03-4A55-9C06-8C88BE29A501}" dt="2023-08-01T06:40:07.137" v="813"/>
        <pc:sldMkLst>
          <pc:docMk/>
          <pc:sldMk cId="2502887943" sldId="289"/>
        </pc:sldMkLst>
        <pc:spChg chg="mod">
          <ac:chgData name="Jaspreet Kaur" userId="3b16da9b9d1274ce" providerId="LiveId" clId="{8849AF8A-FD03-4A55-9C06-8C88BE29A501}" dt="2023-08-01T06:23:45.205" v="28" actId="20577"/>
          <ac:spMkLst>
            <pc:docMk/>
            <pc:sldMk cId="2502887943" sldId="289"/>
            <ac:spMk id="7" creationId="{330A5BFC-C134-C072-C14D-9E51A94C8E7E}"/>
          </ac:spMkLst>
        </pc:spChg>
        <pc:spChg chg="mod">
          <ac:chgData name="Jaspreet Kaur" userId="3b16da9b9d1274ce" providerId="LiveId" clId="{8849AF8A-FD03-4A55-9C06-8C88BE29A501}" dt="2023-08-01T06:23:56.631" v="45" actId="20577"/>
          <ac:spMkLst>
            <pc:docMk/>
            <pc:sldMk cId="2502887943" sldId="289"/>
            <ac:spMk id="56" creationId="{42027341-30B3-44DB-373E-60B96EBF2043}"/>
          </ac:spMkLst>
        </pc:spChg>
        <pc:spChg chg="mod">
          <ac:chgData name="Jaspreet Kaur" userId="3b16da9b9d1274ce" providerId="LiveId" clId="{8849AF8A-FD03-4A55-9C06-8C88BE29A501}" dt="2023-08-01T06:24:10.449" v="65" actId="20577"/>
          <ac:spMkLst>
            <pc:docMk/>
            <pc:sldMk cId="2502887943" sldId="289"/>
            <ac:spMk id="57" creationId="{49B99446-8DB8-EAE8-ADEB-8E02F160B106}"/>
          </ac:spMkLst>
        </pc:spChg>
        <pc:spChg chg="mod">
          <ac:chgData name="Jaspreet Kaur" userId="3b16da9b9d1274ce" providerId="LiveId" clId="{8849AF8A-FD03-4A55-9C06-8C88BE29A501}" dt="2023-08-01T06:24:42.067" v="92" actId="20577"/>
          <ac:spMkLst>
            <pc:docMk/>
            <pc:sldMk cId="2502887943" sldId="289"/>
            <ac:spMk id="58" creationId="{4F1381C5-2C37-6542-2CC4-2EBF6B0C41D4}"/>
          </ac:spMkLst>
        </pc:spChg>
        <pc:spChg chg="mod">
          <ac:chgData name="Jaspreet Kaur" userId="3b16da9b9d1274ce" providerId="LiveId" clId="{8849AF8A-FD03-4A55-9C06-8C88BE29A501}" dt="2023-08-01T06:24:54.380" v="113" actId="20577"/>
          <ac:spMkLst>
            <pc:docMk/>
            <pc:sldMk cId="2502887943" sldId="289"/>
            <ac:spMk id="59" creationId="{9348E88D-CFB1-4BF1-41EC-723BBD602AF2}"/>
          </ac:spMkLst>
        </pc:spChg>
      </pc:sldChg>
      <pc:sldChg chg="modSp mod ord">
        <pc:chgData name="Jaspreet Kaur" userId="3b16da9b9d1274ce" providerId="LiveId" clId="{8849AF8A-FD03-4A55-9C06-8C88BE29A501}" dt="2023-08-01T07:18:53.086" v="972" actId="688"/>
        <pc:sldMkLst>
          <pc:docMk/>
          <pc:sldMk cId="3170280394" sldId="290"/>
        </pc:sldMkLst>
        <pc:spChg chg="mod">
          <ac:chgData name="Jaspreet Kaur" userId="3b16da9b9d1274ce" providerId="LiveId" clId="{8849AF8A-FD03-4A55-9C06-8C88BE29A501}" dt="2023-08-01T07:18:53.086" v="972" actId="688"/>
          <ac:spMkLst>
            <pc:docMk/>
            <pc:sldMk cId="3170280394" sldId="290"/>
            <ac:spMk id="12" creationId="{CE3C1BFF-2275-1E7D-0604-E6F5CFEC01F6}"/>
          </ac:spMkLst>
        </pc:spChg>
      </pc:sldChg>
      <pc:sldChg chg="modSp mod ord">
        <pc:chgData name="Jaspreet Kaur" userId="3b16da9b9d1274ce" providerId="LiveId" clId="{8849AF8A-FD03-4A55-9C06-8C88BE29A501}" dt="2023-08-01T07:17:10.871" v="971" actId="1076"/>
        <pc:sldMkLst>
          <pc:docMk/>
          <pc:sldMk cId="249904479" sldId="291"/>
        </pc:sldMkLst>
        <pc:spChg chg="mod">
          <ac:chgData name="Jaspreet Kaur" userId="3b16da9b9d1274ce" providerId="LiveId" clId="{8849AF8A-FD03-4A55-9C06-8C88BE29A501}" dt="2023-08-01T07:17:10.871" v="971" actId="1076"/>
          <ac:spMkLst>
            <pc:docMk/>
            <pc:sldMk cId="249904479" sldId="291"/>
            <ac:spMk id="4" creationId="{03745CA7-A767-9133-8871-800B16D5D722}"/>
          </ac:spMkLst>
        </pc:spChg>
      </pc:sldChg>
      <pc:sldChg chg="modSp mod ord">
        <pc:chgData name="Jaspreet Kaur" userId="3b16da9b9d1274ce" providerId="LiveId" clId="{8849AF8A-FD03-4A55-9C06-8C88BE29A501}" dt="2023-08-01T06:58:11.341" v="968" actId="21"/>
        <pc:sldMkLst>
          <pc:docMk/>
          <pc:sldMk cId="94818171" sldId="292"/>
        </pc:sldMkLst>
        <pc:spChg chg="mod">
          <ac:chgData name="Jaspreet Kaur" userId="3b16da9b9d1274ce" providerId="LiveId" clId="{8849AF8A-FD03-4A55-9C06-8C88BE29A501}" dt="2023-08-01T06:58:11.341" v="968" actId="21"/>
          <ac:spMkLst>
            <pc:docMk/>
            <pc:sldMk cId="94818171" sldId="292"/>
            <ac:spMk id="3" creationId="{2BE8FDE3-DBA4-6A04-C75D-E56FE92EF368}"/>
          </ac:spMkLst>
        </pc:spChg>
      </pc:sldChg>
      <pc:sldChg chg="modSp mod">
        <pc:chgData name="Jaspreet Kaur" userId="3b16da9b9d1274ce" providerId="LiveId" clId="{8849AF8A-FD03-4A55-9C06-8C88BE29A501}" dt="2023-08-01T06:56:12.332" v="965" actId="20577"/>
        <pc:sldMkLst>
          <pc:docMk/>
          <pc:sldMk cId="1003962426" sldId="293"/>
        </pc:sldMkLst>
        <pc:spChg chg="mod">
          <ac:chgData name="Jaspreet Kaur" userId="3b16da9b9d1274ce" providerId="LiveId" clId="{8849AF8A-FD03-4A55-9C06-8C88BE29A501}" dt="2023-08-01T06:56:12.332" v="965" actId="20577"/>
          <ac:spMkLst>
            <pc:docMk/>
            <pc:sldMk cId="1003962426" sldId="293"/>
            <ac:spMk id="3" creationId="{B787DFD8-D262-D485-B1F2-817C5A0928C5}"/>
          </ac:spMkLst>
        </pc:spChg>
      </pc:sldChg>
      <pc:sldChg chg="addSp delSp modSp ord">
        <pc:chgData name="Jaspreet Kaur" userId="3b16da9b9d1274ce" providerId="LiveId" clId="{8849AF8A-FD03-4A55-9C06-8C88BE29A501}" dt="2023-08-01T07:20:25.329" v="980"/>
        <pc:sldMkLst>
          <pc:docMk/>
          <pc:sldMk cId="1081255084" sldId="294"/>
        </pc:sldMkLst>
        <pc:spChg chg="del">
          <ac:chgData name="Jaspreet Kaur" userId="3b16da9b9d1274ce" providerId="LiveId" clId="{8849AF8A-FD03-4A55-9C06-8C88BE29A501}" dt="2023-07-31T12:17:56.569" v="0" actId="931"/>
          <ac:spMkLst>
            <pc:docMk/>
            <pc:sldMk cId="1081255084" sldId="294"/>
            <ac:spMk id="6" creationId="{A76B4429-4A62-CB06-860E-81923038C834}"/>
          </ac:spMkLst>
        </pc:spChg>
        <pc:picChg chg="add mod">
          <ac:chgData name="Jaspreet Kaur" userId="3b16da9b9d1274ce" providerId="LiveId" clId="{8849AF8A-FD03-4A55-9C06-8C88BE29A501}" dt="2023-07-31T12:17:56.569" v="0" actId="931"/>
          <ac:picMkLst>
            <pc:docMk/>
            <pc:sldMk cId="1081255084" sldId="294"/>
            <ac:picMk id="21" creationId="{617000B8-CCB5-1C9C-A04C-5D4EE4667B6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www.toppr.com/guides/essays/childrens-day-essay/"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mailto:jaspreethanjhra@gmail.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hyperlink" Target="https://www.scaler.com/topics/time-module-in-python/"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191069" y="979714"/>
            <a:ext cx="5597839" cy="830425"/>
          </a:xfrm>
        </p:spPr>
        <p:txBody>
          <a:bodyPr/>
          <a:lstStyle/>
          <a:p>
            <a:r>
              <a:rPr lang="en-US" dirty="0"/>
              <a:t>Snake game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021495" y="2493698"/>
            <a:ext cx="3755696" cy="2115623"/>
          </a:xfrm>
        </p:spPr>
        <p:txBody>
          <a:bodyPr/>
          <a:lstStyle/>
          <a:p>
            <a:r>
              <a:rPr lang="en-US" dirty="0"/>
              <a:t>Presented by: Jaspreet Kaur</a:t>
            </a:r>
          </a:p>
          <a:p>
            <a:r>
              <a:rPr lang="en-US" dirty="0"/>
              <a:t>(12101188)</a:t>
            </a:r>
          </a:p>
          <a:p>
            <a:endParaRPr lang="en-US" dirty="0"/>
          </a:p>
          <a:p>
            <a:r>
              <a:rPr lang="en-US" dirty="0"/>
              <a:t>Guided by: Mr. Dilip Singh</a:t>
            </a:r>
          </a:p>
          <a:p>
            <a:r>
              <a:rPr lang="en-US" dirty="0"/>
              <a:t>(Trainer)</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PLAN FOR PRODUCT LAUNCH </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import</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It imports libraries such as </a:t>
            </a:r>
            <a:r>
              <a:rPr lang="en-US" dirty="0" err="1"/>
              <a:t>pygame</a:t>
            </a:r>
            <a:r>
              <a:rPr lang="en-US" dirty="0"/>
              <a:t> and random for termination</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initialize</a:t>
            </a:r>
          </a:p>
          <a:p>
            <a:endParaRPr lang="en-US" dirty="0"/>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It initialize its speed, fps, positions of snake and food.</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It creates user defines functions for display score earned while playing game.</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Building </a:t>
            </a:r>
            <a:r>
              <a:rPr lang="en-US" dirty="0" err="1"/>
              <a:t>udf</a:t>
            </a:r>
            <a:r>
              <a:rPr lang="en-US" dirty="0"/>
              <a:t> scenario when the snake shall hits the wall or eat itself and GAME IS OVER.</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Create the main function for entire Snake Game and game is Ready to Play.</a:t>
            </a:r>
          </a:p>
        </p:txBody>
      </p:sp>
    </p:spTree>
    <p:extLst>
      <p:ext uri="{BB962C8B-B14F-4D97-AF65-F5344CB8AC3E}">
        <p14:creationId xmlns:p14="http://schemas.microsoft.com/office/powerpoint/2010/main" val="160049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 </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2743200"/>
            <a:ext cx="3328416" cy="3657600"/>
          </a:xfrm>
        </p:spPr>
        <p:txBody>
          <a:bodyPr/>
          <a:lstStyle/>
          <a:p>
            <a:r>
              <a:rPr lang="en-US" dirty="0"/>
              <a:t>CONCLUSION</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992124" y="3778899"/>
            <a:ext cx="2770632" cy="2761860"/>
          </a:xfrm>
        </p:spPr>
        <p:txBody>
          <a:bodyPr/>
          <a:lstStyle/>
          <a:p>
            <a:r>
              <a:rPr lang="en-IN" spc="10" dirty="0">
                <a:effectLst/>
                <a:ea typeface="Times New Roman" panose="02020603050405020304" pitchFamily="18" charset="0"/>
              </a:rPr>
              <a:t>The Snake game in Python is controlled with the four direction buttons on our keyboard concerning the direction in which the snake runs with the clear goal of eating maximum food and eventually scoring maximum points until the snake strikes the wall or itself. </a:t>
            </a:r>
            <a:endParaRPr lang="en-US"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443984" y="2743200"/>
            <a:ext cx="3328416" cy="3657600"/>
          </a:xfrm>
        </p:spPr>
        <p:txBody>
          <a:bodyPr/>
          <a:lstStyle/>
          <a:p>
            <a:r>
              <a:rPr lang="en-US" dirty="0"/>
              <a:t>FUTURE SCOPE</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722876" y="3778899"/>
            <a:ext cx="2770632" cy="2521317"/>
          </a:xfrm>
        </p:spPr>
        <p:txBody>
          <a:bodyPr/>
          <a:lstStyle/>
          <a:p>
            <a:r>
              <a:rPr lang="en-US" dirty="0"/>
              <a:t>Visualize quality intellectual capital</a:t>
            </a:r>
          </a:p>
          <a:p>
            <a:r>
              <a:rPr lang="en-US" dirty="0"/>
              <a:t>Engage worldwide methodologies with web-enabled technologies</a:t>
            </a:r>
          </a:p>
          <a:p>
            <a:pPr marL="342900" lvl="0" indent="-342900" algn="just" fontAlgn="base">
              <a:spcAft>
                <a:spcPts val="1500"/>
              </a:spcAft>
              <a:buFont typeface="Symbol" panose="05050102010706020507" pitchFamily="18" charset="2"/>
              <a:buChar char=""/>
            </a:pPr>
            <a:r>
              <a:rPr lang="en-IN" dirty="0">
                <a:effectLst/>
                <a:ea typeface="Calibri" panose="020F0502020204030204" pitchFamily="34" charset="0"/>
              </a:rPr>
              <a:t>It can be made with good graphics</a:t>
            </a:r>
            <a:r>
              <a:rPr lang="en-IN" dirty="0">
                <a:ea typeface="Calibri" panose="020F0502020204030204" pitchFamily="34" charset="0"/>
              </a:rPr>
              <a:t>. </a:t>
            </a:r>
            <a:r>
              <a:rPr lang="en-IN" dirty="0">
                <a:effectLst/>
                <a:ea typeface="Calibri" panose="020F0502020204030204" pitchFamily="34" charset="0"/>
              </a:rPr>
              <a:t>We can add more options like Top scores and player profile</a:t>
            </a:r>
            <a:r>
              <a:rPr lang="en-IN" dirty="0">
                <a:ea typeface="Calibri" panose="020F0502020204030204" pitchFamily="34" charset="0"/>
              </a:rPr>
              <a:t>. </a:t>
            </a:r>
            <a:r>
              <a:rPr lang="en-IN" dirty="0">
                <a:effectLst/>
                <a:ea typeface="Calibri" panose="020F0502020204030204" pitchFamily="34" charset="0"/>
              </a:rPr>
              <a:t>We can add multiplayer option</a:t>
            </a:r>
            <a:endParaRPr lang="en-IN" dirty="0">
              <a:effectLst/>
              <a:ea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125159" y="2743200"/>
            <a:ext cx="3328416" cy="3557016"/>
          </a:xfrm>
        </p:spPr>
        <p:txBody>
          <a:bodyPr/>
          <a:lstStyle/>
          <a:p>
            <a:r>
              <a:rPr lang="en-US" dirty="0"/>
              <a:t>REFERENCES</a:t>
            </a: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YOU TUBE WEBSITE</a:t>
            </a:r>
          </a:p>
          <a:p>
            <a:r>
              <a:rPr lang="en-US" dirty="0"/>
              <a:t>TRAINING LECTURES</a:t>
            </a:r>
          </a:p>
          <a:p>
            <a:r>
              <a:rPr lang="en-US" dirty="0"/>
              <a:t>PYGAME Website</a:t>
            </a:r>
          </a:p>
          <a:p>
            <a:endParaRPr lang="en-US" dirty="0"/>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result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4" name="Content Placeholder 3">
            <a:extLst>
              <a:ext uri="{FF2B5EF4-FFF2-40B4-BE49-F238E27FC236}">
                <a16:creationId xmlns:a16="http://schemas.microsoft.com/office/drawing/2014/main" id="{40473DD2-28C5-CD54-EBAD-CA83ECE25CEB}"/>
              </a:ext>
            </a:extLst>
          </p:cNvPr>
          <p:cNvSpPr>
            <a:spLocks noGrp="1"/>
          </p:cNvSpPr>
          <p:nvPr>
            <p:ph sz="half" idx="1"/>
          </p:nvPr>
        </p:nvSpPr>
        <p:spPr/>
        <p:txBody>
          <a:bodyPr/>
          <a:lstStyle/>
          <a:p>
            <a:pPr marL="0" indent="0">
              <a:buNone/>
            </a:pPr>
            <a:r>
              <a:rPr lang="en-IN" sz="1800" spc="10" dirty="0">
                <a:solidFill>
                  <a:schemeClr val="accent3">
                    <a:lumMod val="50000"/>
                  </a:schemeClr>
                </a:solidFill>
                <a:effectLst/>
                <a:ea typeface="Times New Roman" panose="02020603050405020304" pitchFamily="18" charset="0"/>
              </a:rPr>
              <a:t>The Snake game in Python is controlled with the four direction buttons on our keyboard concerning the direction in which the snake runs with the clear goal of eating maximum food and eventually scoring maximum points until the snake strikes the wall or itself. It's recommended to refresh the pre-requisites section before you start to build the snake game in Python. While building any game all the scenario that may arise while playing the game needs to be handled and hence we provided the algorithm before jumping into the coding part where the foundation of the logical flow of the snake game in Python was laid out.</a:t>
            </a:r>
            <a:endParaRPr lang="en-IN" sz="1800" dirty="0">
              <a:solidFill>
                <a:schemeClr val="accent3">
                  <a:lumMod val="50000"/>
                </a:schemeClr>
              </a:solidFill>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2886474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621793" y="731520"/>
            <a:ext cx="7653528" cy="817362"/>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89249" y="1548882"/>
            <a:ext cx="8369559" cy="4851918"/>
          </a:xfrm>
        </p:spPr>
        <p:txBody>
          <a:bodyPr/>
          <a:lstStyle/>
          <a:p>
            <a:pPr marL="228600" algn="just"/>
            <a:r>
              <a:rPr lang="en-IN" sz="1800" dirty="0">
                <a:solidFill>
                  <a:schemeClr val="accent3">
                    <a:lumMod val="50000"/>
                  </a:schemeClr>
                </a:solidFill>
                <a:effectLst/>
                <a:latin typeface="Bahnschrift SemiCondensed" panose="020B0502040204020203" pitchFamily="34" charset="0"/>
                <a:ea typeface="Calibri" panose="020F0502020204030204" pitchFamily="34" charset="0"/>
              </a:rPr>
              <a:t>Today, in this busy chaotic schedule where we had lost our once personality in this adulthood Lets get back those Golden days of childhood full of enjoyment, never ending </a:t>
            </a:r>
            <a:r>
              <a:rPr lang="en-IN" sz="1800" dirty="0" err="1">
                <a:solidFill>
                  <a:schemeClr val="accent3">
                    <a:lumMod val="50000"/>
                  </a:schemeClr>
                </a:solidFill>
                <a:effectLst/>
                <a:latin typeface="Bahnschrift SemiCondensed" panose="020B0502040204020203" pitchFamily="34" charset="0"/>
                <a:ea typeface="Calibri" panose="020F0502020204030204" pitchFamily="34" charset="0"/>
              </a:rPr>
              <a:t>chatterings</a:t>
            </a:r>
            <a:r>
              <a:rPr lang="en-IN" sz="1800" dirty="0">
                <a:solidFill>
                  <a:schemeClr val="accent3">
                    <a:lumMod val="50000"/>
                  </a:schemeClr>
                </a:solidFill>
                <a:effectLst/>
                <a:latin typeface="Bahnschrift SemiCondensed" panose="020B0502040204020203" pitchFamily="34" charset="0"/>
                <a:ea typeface="Calibri" panose="020F0502020204030204" pitchFamily="34" charset="0"/>
              </a:rPr>
              <a:t>, </a:t>
            </a:r>
            <a:r>
              <a:rPr lang="en-IN" sz="1800" spc="-15" dirty="0">
                <a:solidFill>
                  <a:schemeClr val="accent3">
                    <a:lumMod val="50000"/>
                  </a:schemeClr>
                </a:solidFill>
                <a:effectLst/>
                <a:latin typeface="Bahnschrift SemiCondensed" panose="020B0502040204020203" pitchFamily="34" charset="0"/>
                <a:ea typeface="Times New Roman" panose="02020603050405020304" pitchFamily="18" charset="0"/>
              </a:rPr>
              <a:t>Childhood is the most fun and memorable time in anyone’s life. It’s the first stage of life which we enjoy in whatever way we like. Besides, this is the time that shapes up the future. The parents love and care for their children and the children to the same too. Moreover, it’s the golden period of life in which we can teach children everything. The </a:t>
            </a:r>
            <a:r>
              <a:rPr lang="en-IN" sz="1800" u="none" strike="noStrike" spc="-15" dirty="0">
                <a:solidFill>
                  <a:schemeClr val="accent3">
                    <a:lumMod val="50000"/>
                  </a:schemeClr>
                </a:solidFill>
                <a:effectLst/>
                <a:latin typeface="Bahnschrift SemiCondensed" panose="020B0502040204020203"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memories of childhood</a:t>
            </a:r>
            <a:r>
              <a:rPr lang="en-IN" sz="1800" spc="-15" dirty="0">
                <a:solidFill>
                  <a:schemeClr val="accent3">
                    <a:lumMod val="50000"/>
                  </a:schemeClr>
                </a:solidFill>
                <a:effectLst/>
                <a:latin typeface="Bahnschrift SemiCondensed" panose="020B0502040204020203" pitchFamily="34" charset="0"/>
                <a:ea typeface="Times New Roman" panose="02020603050405020304" pitchFamily="18" charset="0"/>
              </a:rPr>
              <a:t> ultimately become the life long memory which always brings a smile on our faces. Only the grownups know the real value of childhood because the children do not understand these things. Moreover, Children’s have no worries, no stress, and they are free from the filth of worldly life. Also, when an individual collects memories of his/her childhood they give a delighted feeling.</a:t>
            </a:r>
            <a:r>
              <a:rPr lang="en-IN" sz="1800" i="1" dirty="0">
                <a:solidFill>
                  <a:schemeClr val="accent3">
                    <a:lumMod val="50000"/>
                  </a:schemeClr>
                </a:solidFill>
                <a:effectLst/>
                <a:latin typeface="Bahnschrift SemiCondensed" panose="020B0502040204020203" pitchFamily="34" charset="0"/>
                <a:ea typeface="Times New Roman" panose="02020603050405020304" pitchFamily="18" charset="0"/>
              </a:rPr>
              <a:t> Snake </a:t>
            </a:r>
            <a:r>
              <a:rPr lang="en-IN" sz="1800" dirty="0">
                <a:solidFill>
                  <a:schemeClr val="accent3">
                    <a:lumMod val="50000"/>
                  </a:schemeClr>
                </a:solidFill>
                <a:effectLst/>
                <a:latin typeface="Bahnschrift SemiCondensed" panose="020B0502040204020203" pitchFamily="34" charset="0"/>
                <a:ea typeface="Times New Roman" panose="02020603050405020304" pitchFamily="18" charset="0"/>
              </a:rPr>
              <a:t>is a classic game that requires players to assess their surroundings and find the quickest or safest route to a point. This is an excellent opportunity to learn about spatial awareness and plan ahead to your next move. The classic game is infamous for using your own success against you when you become so long that you get in your own way. </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19" y="2395728"/>
            <a:ext cx="7358121" cy="1912748"/>
          </a:xfrm>
        </p:spPr>
        <p:txBody>
          <a:bodyPr/>
          <a:lstStyle/>
          <a:p>
            <a:r>
              <a:rPr lang="en-US" dirty="0"/>
              <a:t>Children need the freedom and time to play. Play is not a luxury. Play is necessity. </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p:txBody>
          <a:bodyPr/>
          <a:lstStyle/>
          <a:p>
            <a:r>
              <a:rPr lang="en-US" dirty="0"/>
              <a:t>- Kay Redfield Jamison</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10375641" y="3209544"/>
            <a:ext cx="1222309"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Jaspreet Kaur</a:t>
            </a:r>
          </a:p>
          <a:p>
            <a:r>
              <a:rPr lang="en-US" dirty="0"/>
              <a:t>Roll no-12101188</a:t>
            </a:r>
          </a:p>
          <a:p>
            <a:r>
              <a:rPr lang="en-US" dirty="0">
                <a:hlinkClick r:id="rId2"/>
              </a:rPr>
              <a:t>jaspreethanjhra@gmail.com</a:t>
            </a:r>
            <a:endParaRPr lang="en-US" dirty="0"/>
          </a:p>
          <a:p>
            <a:r>
              <a:rPr lang="en-US" dirty="0"/>
              <a:t>B.TECH CSE (2021-2025)</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541176" y="345234"/>
            <a:ext cx="6652104" cy="802432"/>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541176" y="849086"/>
            <a:ext cx="6652104" cy="6139543"/>
          </a:xfrm>
        </p:spPr>
        <p:txBody>
          <a:bodyPr/>
          <a:lstStyle/>
          <a:p>
            <a:pPr marL="342900" indent="-342900">
              <a:buFont typeface="Arial" panose="020B0604020202020204" pitchFamily="34" charset="0"/>
              <a:buChar char="•"/>
            </a:pPr>
            <a:r>
              <a:rPr lang="en-US" dirty="0"/>
              <a:t>Abstract</a:t>
            </a:r>
          </a:p>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Primary goals</a:t>
            </a:r>
          </a:p>
          <a:p>
            <a:pPr marL="342900" indent="-342900">
              <a:buFont typeface="Arial" panose="020B0604020202020204" pitchFamily="34" charset="0"/>
              <a:buChar char="•"/>
            </a:pPr>
            <a:r>
              <a:rPr lang="en-US" dirty="0"/>
              <a:t>​System Specification</a:t>
            </a:r>
          </a:p>
          <a:p>
            <a:pPr marL="342900" indent="-342900">
              <a:buFont typeface="Arial" panose="020B0604020202020204" pitchFamily="34" charset="0"/>
              <a:buChar char="•"/>
            </a:pPr>
            <a:r>
              <a:rPr lang="en-US" dirty="0"/>
              <a:t>Pre-</a:t>
            </a:r>
            <a:r>
              <a:rPr lang="en-US" dirty="0" err="1"/>
              <a:t>Requistes</a:t>
            </a:r>
            <a:endParaRPr lang="en-US" dirty="0"/>
          </a:p>
          <a:p>
            <a:pPr marL="342900" indent="-342900">
              <a:buFont typeface="Arial" panose="020B0604020202020204" pitchFamily="34" charset="0"/>
              <a:buChar char="•"/>
            </a:pPr>
            <a:r>
              <a:rPr lang="en-US" dirty="0"/>
              <a:t>Python for Project</a:t>
            </a:r>
          </a:p>
          <a:p>
            <a:pPr marL="342900" indent="-342900">
              <a:buFont typeface="Arial" panose="020B0604020202020204" pitchFamily="34" charset="0"/>
              <a:buChar char="•"/>
            </a:pPr>
            <a:r>
              <a:rPr lang="en-US" dirty="0"/>
              <a:t>Snake Game using Python</a:t>
            </a:r>
          </a:p>
          <a:p>
            <a:pPr marL="342900" indent="-342900">
              <a:buFont typeface="Arial" panose="020B0604020202020204" pitchFamily="34" charset="0"/>
              <a:buChar char="•"/>
            </a:pPr>
            <a:r>
              <a:rPr lang="en-US" dirty="0"/>
              <a:t>Plan for Project Launch</a:t>
            </a:r>
          </a:p>
          <a:p>
            <a:pPr marL="342900" indent="-342900">
              <a:buFont typeface="Arial" panose="020B0604020202020204" pitchFamily="34" charset="0"/>
              <a:buChar char="•"/>
            </a:pPr>
            <a:r>
              <a:rPr lang="en-US" dirty="0"/>
              <a:t>How we get there</a:t>
            </a:r>
          </a:p>
          <a:p>
            <a:pPr marL="342900" indent="-342900">
              <a:buFont typeface="Arial" panose="020B0604020202020204" pitchFamily="34" charset="0"/>
              <a:buChar char="•"/>
            </a:pPr>
            <a:r>
              <a:rPr lang="en-US" dirty="0"/>
              <a:t>Result</a:t>
            </a:r>
          </a:p>
          <a:p>
            <a:pPr marL="342900" indent="-342900">
              <a:buFont typeface="Arial" panose="020B0604020202020204" pitchFamily="34" charset="0"/>
              <a:buChar char="•"/>
            </a:pPr>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03F4E-C5E2-2FAE-8F6C-246D0EC10CEF}"/>
              </a:ext>
            </a:extLst>
          </p:cNvPr>
          <p:cNvSpPr>
            <a:spLocks noGrp="1"/>
          </p:cNvSpPr>
          <p:nvPr>
            <p:ph type="title"/>
          </p:nvPr>
        </p:nvSpPr>
        <p:spPr>
          <a:xfrm>
            <a:off x="758952" y="167952"/>
            <a:ext cx="10671048" cy="821094"/>
          </a:xfrm>
        </p:spPr>
        <p:txBody>
          <a:bodyPr/>
          <a:lstStyle/>
          <a:p>
            <a:r>
              <a:rPr lang="en-IN" dirty="0"/>
              <a:t>abstract</a:t>
            </a:r>
          </a:p>
        </p:txBody>
      </p:sp>
      <p:sp>
        <p:nvSpPr>
          <p:cNvPr id="3" name="Content Placeholder 2">
            <a:extLst>
              <a:ext uri="{FF2B5EF4-FFF2-40B4-BE49-F238E27FC236}">
                <a16:creationId xmlns:a16="http://schemas.microsoft.com/office/drawing/2014/main" id="{3924C9AC-A84D-2E2A-B0A8-B7BF1A8070F0}"/>
              </a:ext>
            </a:extLst>
          </p:cNvPr>
          <p:cNvSpPr>
            <a:spLocks noGrp="1"/>
          </p:cNvSpPr>
          <p:nvPr>
            <p:ph sz="half" idx="1"/>
          </p:nvPr>
        </p:nvSpPr>
        <p:spPr>
          <a:xfrm>
            <a:off x="539496" y="1343608"/>
            <a:ext cx="11119104" cy="5194352"/>
          </a:xfrm>
        </p:spPr>
        <p:txBody>
          <a:bodyPr/>
          <a:lstStyle/>
          <a:p>
            <a:pPr>
              <a:lnSpc>
                <a:spcPct val="107000"/>
              </a:lnSpc>
              <a:spcAft>
                <a:spcPts val="800"/>
              </a:spcAft>
              <a:tabLst>
                <a:tab pos="3474720" algn="l"/>
              </a:tabLst>
            </a:pPr>
            <a:r>
              <a:rPr lang="en-IN" sz="1800" kern="100" dirty="0">
                <a:effectLst/>
                <a:ea typeface="Calibri" panose="020F0502020204030204" pitchFamily="34" charset="0"/>
                <a:cs typeface="Times New Roman" panose="02020603050405020304" pitchFamily="18" charset="0"/>
              </a:rPr>
              <a:t>Games are the structured form of play, usually undertaken for entertainment or fun, and sometimes used for educational too. Many games are also considered to be work (such as professional players of spectator sports or games) or art (such as jigsaw puzzles or games involving an artistic layout such as Mahjong, Solitaire, or some video games).</a:t>
            </a:r>
          </a:p>
          <a:p>
            <a:pPr>
              <a:lnSpc>
                <a:spcPct val="107000"/>
              </a:lnSpc>
              <a:spcAft>
                <a:spcPts val="800"/>
              </a:spcAft>
              <a:tabLst>
                <a:tab pos="3474720" algn="l"/>
              </a:tabLst>
            </a:pPr>
            <a:r>
              <a:rPr lang="en-IN" sz="1800" kern="100" dirty="0">
                <a:effectLst/>
                <a:ea typeface="Calibri" panose="020F0502020204030204" pitchFamily="34" charset="0"/>
                <a:cs typeface="Times New Roman" panose="02020603050405020304" pitchFamily="18" charset="0"/>
              </a:rPr>
              <a:t>Games are sometimes played purely for enjoyment, sometimes for achievement or reward as well. They can be played alone, in teams or online; by amateurs or by professionals. Key components of games are goals, rules and challenge and interaction. Games generally involve mental or physical stimulation, and often both. Many games help develop skills, serve as form of exercise and stimulation.</a:t>
            </a:r>
          </a:p>
          <a:p>
            <a:pPr>
              <a:lnSpc>
                <a:spcPct val="107000"/>
              </a:lnSpc>
              <a:spcAft>
                <a:spcPts val="800"/>
              </a:spcAft>
              <a:tabLst>
                <a:tab pos="3474720" algn="l"/>
              </a:tabLst>
            </a:pPr>
            <a:r>
              <a:rPr lang="en-IN" sz="1800" kern="100" dirty="0">
                <a:effectLst/>
                <a:ea typeface="Calibri" panose="020F0502020204030204" pitchFamily="34" charset="0"/>
                <a:cs typeface="Times New Roman" panose="02020603050405020304" pitchFamily="18" charset="0"/>
              </a:rPr>
              <a:t>Snake game is one of the popular arcade games of all the times. In this game the main objective of the player is to catch maximum number of foods without hitting the wall or itself. Creating a snake game can be taken as challenge for learning </a:t>
            </a:r>
            <a:r>
              <a:rPr lang="en-IN" sz="1800" kern="100" dirty="0" err="1">
                <a:effectLst/>
                <a:ea typeface="Calibri" panose="020F0502020204030204" pitchFamily="34" charset="0"/>
                <a:cs typeface="Times New Roman" panose="02020603050405020304" pitchFamily="18" charset="0"/>
              </a:rPr>
              <a:t>Pygame</a:t>
            </a:r>
            <a:r>
              <a:rPr lang="en-IN" sz="1800" kern="100" dirty="0">
                <a:effectLst/>
                <a:ea typeface="Calibri" panose="020F0502020204030204" pitchFamily="34" charset="0"/>
                <a:cs typeface="Times New Roman" panose="02020603050405020304" pitchFamily="18" charset="0"/>
              </a:rPr>
              <a:t> in AI. It is one of the best beginner-friendly projects that every programmer should challenge. </a:t>
            </a:r>
          </a:p>
          <a:p>
            <a:pPr>
              <a:lnSpc>
                <a:spcPct val="107000"/>
              </a:lnSpc>
              <a:spcAft>
                <a:spcPts val="800"/>
              </a:spcAft>
              <a:tabLst>
                <a:tab pos="3474720" algn="l"/>
              </a:tabLst>
            </a:pPr>
            <a:r>
              <a:rPr lang="en-IN" sz="1800" kern="100" dirty="0">
                <a:effectLst/>
                <a:ea typeface="Calibri" panose="020F0502020204030204" pitchFamily="34" charset="0"/>
                <a:cs typeface="Times New Roman" panose="02020603050405020304" pitchFamily="18" charset="0"/>
              </a:rPr>
              <a:t>I had used </a:t>
            </a:r>
            <a:r>
              <a:rPr lang="en-IN" sz="1800" kern="100" dirty="0" err="1">
                <a:effectLst/>
                <a:ea typeface="Calibri" panose="020F0502020204030204" pitchFamily="34" charset="0"/>
                <a:cs typeface="Times New Roman" panose="02020603050405020304" pitchFamily="18" charset="0"/>
              </a:rPr>
              <a:t>Pygame</a:t>
            </a:r>
            <a:r>
              <a:rPr lang="en-IN" sz="1800" kern="100" dirty="0">
                <a:effectLst/>
                <a:ea typeface="Calibri" panose="020F0502020204030204" pitchFamily="34" charset="0"/>
                <a:cs typeface="Times New Roman" panose="02020603050405020304" pitchFamily="18" charset="0"/>
              </a:rPr>
              <a:t> to create this Snake game. </a:t>
            </a:r>
            <a:r>
              <a:rPr lang="en-IN" sz="1800" kern="100" dirty="0" err="1">
                <a:effectLst/>
                <a:ea typeface="Calibri" panose="020F0502020204030204" pitchFamily="34" charset="0"/>
                <a:cs typeface="Times New Roman" panose="02020603050405020304" pitchFamily="18" charset="0"/>
              </a:rPr>
              <a:t>Pygame</a:t>
            </a:r>
            <a:r>
              <a:rPr lang="en-IN" sz="1800" kern="100" dirty="0">
                <a:effectLst/>
                <a:ea typeface="Calibri" panose="020F0502020204030204" pitchFamily="34" charset="0"/>
                <a:cs typeface="Times New Roman" panose="02020603050405020304" pitchFamily="18" charset="0"/>
              </a:rPr>
              <a:t> is an open-source library that is designed for making video games. It has inbuilt graphics and sound libraries. It is also beginner-friendly, and cross-platform.</a:t>
            </a:r>
          </a:p>
          <a:p>
            <a:pPr marL="0" indent="0">
              <a:lnSpc>
                <a:spcPct val="107000"/>
              </a:lnSpc>
              <a:spcAft>
                <a:spcPts val="800"/>
              </a:spcAft>
              <a:buNone/>
            </a:pPr>
            <a:br>
              <a:rPr lang="en-IN" sz="1800" dirty="0">
                <a:effectLst/>
                <a:latin typeface="Times New Roman" panose="02020603050405020304" pitchFamily="18" charset="0"/>
                <a:ea typeface="Calibri" panose="020F0502020204030204" pitchFamily="34"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7DB7F410-907B-3554-F4CB-6DE015ED2E7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989CBFC-FD85-5212-4971-E796201B26C7}"/>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84310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84171" y="1418254"/>
            <a:ext cx="7006917" cy="765110"/>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84171" y="2575249"/>
            <a:ext cx="7006917" cy="3348031"/>
          </a:xfrm>
        </p:spPr>
        <p:txBody>
          <a:bodyPr/>
          <a:lstStyle/>
          <a:p>
            <a:pPr marL="285750" indent="-285750">
              <a:buFont typeface="Arial" panose="020B0604020202020204" pitchFamily="34" charset="0"/>
              <a:buChar char="•"/>
            </a:pPr>
            <a:r>
              <a:rPr lang="en-US" dirty="0"/>
              <a:t>The concept of snake –based games was originated in1976 and there was resurgence of interest only after a variant was pre-uploaded in Nokia mobiles in 1998. </a:t>
            </a:r>
          </a:p>
          <a:p>
            <a:pPr marL="285750" indent="-285750">
              <a:buFont typeface="Arial" panose="020B0604020202020204" pitchFamily="34" charset="0"/>
              <a:buChar char="•"/>
            </a:pPr>
            <a:r>
              <a:rPr lang="en-US" dirty="0"/>
              <a:t>We all had played Snake game during our Childhood time either in Daddy’s mobile or computers. This game will never get older because it flexes Nostalgic feelings of our Childhood.</a:t>
            </a:r>
          </a:p>
          <a:p>
            <a:pPr marL="285750" indent="-285750">
              <a:buFont typeface="Arial" panose="020B0604020202020204" pitchFamily="34" charset="0"/>
              <a:buChar char="•"/>
            </a:pPr>
            <a:r>
              <a:rPr lang="en-US" dirty="0"/>
              <a:t>I had also optimized same variant using  python programming language. Snake and food has a predefined position in canvas with a specific velocity. We can control snake movement according to keys UP, DOWN, RIGHT, LEFT. </a:t>
            </a:r>
          </a:p>
          <a:p>
            <a:pPr marL="285750" indent="-285750">
              <a:buFont typeface="Arial" panose="020B0604020202020204" pitchFamily="34" charset="0"/>
              <a:buChar char="•"/>
            </a:pPr>
            <a:r>
              <a:rPr lang="en-US" dirty="0"/>
              <a:t>When head of snake collides with piece of food , food disappears and size of snake increases by one block and new food is generated at some random position in canvas.</a:t>
            </a:r>
          </a:p>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92963" y="3151321"/>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br>
              <a:rPr lang="en-US"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24539" y="4329404"/>
            <a:ext cx="6571861" cy="1156996"/>
          </a:xfrm>
        </p:spPr>
        <p:txBody>
          <a:bodyPr/>
          <a:lstStyle/>
          <a:p>
            <a:pPr algn="ctr"/>
            <a:r>
              <a:rPr lang="en-US" dirty="0">
                <a:latin typeface="Sabon Next LT" panose="02000500000000000000" pitchFamily="2" charset="0"/>
                <a:cs typeface="Sabon Next LT" panose="02000500000000000000" pitchFamily="2" charset="0"/>
              </a:rPr>
              <a:t>Revisiting our Childhood Era</a:t>
            </a:r>
          </a:p>
          <a:p>
            <a:pPr algn="ctr"/>
            <a:endParaRPr lang="en-US" dirty="0">
              <a:latin typeface="Sabon Next LT" panose="02000500000000000000" pitchFamily="2" charset="0"/>
              <a:cs typeface="Sabon Next LT" panose="02000500000000000000" pitchFamily="2" charset="0"/>
            </a:endParaRPr>
          </a:p>
          <a:p>
            <a:pPr algn="l"/>
            <a:r>
              <a:rPr lang="en-US" dirty="0">
                <a:latin typeface="Sabon Next LT" panose="02000500000000000000" pitchFamily="2" charset="0"/>
                <a:cs typeface="Sabon Next LT" panose="02000500000000000000" pitchFamily="2" charset="0"/>
              </a:rPr>
              <a:t>                  Nostalgic old memories</a:t>
            </a: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System specifications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hardware</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877312"/>
            <a:ext cx="3741928" cy="3684588"/>
          </a:xfrm>
        </p:spPr>
        <p:txBody>
          <a:bodyPr/>
          <a:lstStyle/>
          <a:p>
            <a:r>
              <a:rPr lang="en-US" dirty="0"/>
              <a:t>Device name-  Jaspreet</a:t>
            </a:r>
          </a:p>
          <a:p>
            <a:r>
              <a:rPr lang="en-US" dirty="0"/>
              <a:t>Processor- AMD Ryzen 5</a:t>
            </a:r>
          </a:p>
          <a:p>
            <a:r>
              <a:rPr lang="en-US" dirty="0"/>
              <a:t>Graphics- Radeon Graphics</a:t>
            </a:r>
          </a:p>
          <a:p>
            <a:r>
              <a:rPr lang="en-US" dirty="0"/>
              <a:t>Installed RAM- 8.00GB</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software</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Edition- Window 11</a:t>
            </a:r>
          </a:p>
          <a:p>
            <a:r>
              <a:rPr lang="en-US" dirty="0"/>
              <a:t>Installation- python</a:t>
            </a:r>
          </a:p>
          <a:p>
            <a:r>
              <a:rPr lang="en-US" dirty="0" err="1"/>
              <a:t>Jupyter</a:t>
            </a:r>
            <a:r>
              <a:rPr lang="en-US" dirty="0"/>
              <a:t> notebook</a:t>
            </a:r>
          </a:p>
          <a:p>
            <a:r>
              <a:rPr lang="en-US" dirty="0" err="1"/>
              <a:t>Pygame</a:t>
            </a:r>
            <a:r>
              <a:rPr lang="en-US" dirty="0"/>
              <a:t> module</a:t>
            </a:r>
          </a:p>
          <a:p>
            <a:endParaRPr lang="en-US" dirty="0"/>
          </a:p>
          <a:p>
            <a:endParaRPr lang="en-US" dirty="0"/>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0697-AC81-6A00-A686-FAABE0080E5C}"/>
              </a:ext>
            </a:extLst>
          </p:cNvPr>
          <p:cNvSpPr>
            <a:spLocks noGrp="1"/>
          </p:cNvSpPr>
          <p:nvPr>
            <p:ph type="title"/>
          </p:nvPr>
        </p:nvSpPr>
        <p:spPr/>
        <p:txBody>
          <a:bodyPr/>
          <a:lstStyle/>
          <a:p>
            <a:r>
              <a:rPr lang="en-IN" dirty="0"/>
              <a:t>Pre-requisites</a:t>
            </a:r>
          </a:p>
        </p:txBody>
      </p:sp>
      <p:sp>
        <p:nvSpPr>
          <p:cNvPr id="3" name="Footer Placeholder 2">
            <a:extLst>
              <a:ext uri="{FF2B5EF4-FFF2-40B4-BE49-F238E27FC236}">
                <a16:creationId xmlns:a16="http://schemas.microsoft.com/office/drawing/2014/main" id="{E460DD8F-41A0-5A43-CFF3-B30F722CA6E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BBF51BE-4BC0-4E91-BEC3-0FD3BA4CBE38}"/>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Text Placeholder 4">
            <a:extLst>
              <a:ext uri="{FF2B5EF4-FFF2-40B4-BE49-F238E27FC236}">
                <a16:creationId xmlns:a16="http://schemas.microsoft.com/office/drawing/2014/main" id="{19724F85-010C-683E-4882-68CFE3727F3F}"/>
              </a:ext>
            </a:extLst>
          </p:cNvPr>
          <p:cNvSpPr>
            <a:spLocks noGrp="1"/>
          </p:cNvSpPr>
          <p:nvPr>
            <p:ph type="body" idx="1"/>
          </p:nvPr>
        </p:nvSpPr>
        <p:spPr>
          <a:xfrm>
            <a:off x="731058" y="2491684"/>
            <a:ext cx="1920240" cy="2825173"/>
          </a:xfrm>
        </p:spPr>
        <p:txBody>
          <a:bodyPr/>
          <a:lstStyle/>
          <a:p>
            <a:r>
              <a:rPr lang="en-IN" dirty="0"/>
              <a:t>Machine learning</a:t>
            </a:r>
          </a:p>
          <a:p>
            <a:endParaRPr lang="en-IN" dirty="0"/>
          </a:p>
        </p:txBody>
      </p:sp>
      <p:pic>
        <p:nvPicPr>
          <p:cNvPr id="21" name="Picture Placeholder 20">
            <a:extLst>
              <a:ext uri="{FF2B5EF4-FFF2-40B4-BE49-F238E27FC236}">
                <a16:creationId xmlns:a16="http://schemas.microsoft.com/office/drawing/2014/main" id="{617000B8-CCB5-1C9C-A04C-5D4EE4667B68}"/>
              </a:ext>
            </a:extLst>
          </p:cNvPr>
          <p:cNvPicPr>
            <a:picLocks noGrp="1" noChangeAspect="1"/>
          </p:cNvPicPr>
          <p:nvPr>
            <p:ph type="pic" sz="quarter" idx="23"/>
          </p:nvPr>
        </p:nvPicPr>
        <p:blipFill>
          <a:blip r:embed="rId2"/>
          <a:srcRect l="21831" r="21831"/>
          <a:stretch>
            <a:fillRect/>
          </a:stretch>
        </p:blipFill>
        <p:spPr/>
      </p:pic>
      <p:sp>
        <p:nvSpPr>
          <p:cNvPr id="7" name="Text Placeholder 6">
            <a:extLst>
              <a:ext uri="{FF2B5EF4-FFF2-40B4-BE49-F238E27FC236}">
                <a16:creationId xmlns:a16="http://schemas.microsoft.com/office/drawing/2014/main" id="{4CE4203C-3A95-3494-5DEA-DE11D6776BFE}"/>
              </a:ext>
            </a:extLst>
          </p:cNvPr>
          <p:cNvSpPr>
            <a:spLocks noGrp="1"/>
          </p:cNvSpPr>
          <p:nvPr>
            <p:ph type="body" sz="quarter" idx="18"/>
          </p:nvPr>
        </p:nvSpPr>
        <p:spPr>
          <a:xfrm>
            <a:off x="731058" y="3697486"/>
            <a:ext cx="1874520" cy="1742261"/>
          </a:xfrm>
        </p:spPr>
        <p:txBody>
          <a:bodyPr/>
          <a:lstStyle/>
          <a:p>
            <a:pPr algn="l"/>
            <a:r>
              <a:rPr lang="en-IN" dirty="0"/>
              <a:t>It is application of artificial intelligence that uses techniques for computer to make decisions &amp; provides more human behaviour</a:t>
            </a:r>
          </a:p>
        </p:txBody>
      </p:sp>
      <p:sp>
        <p:nvSpPr>
          <p:cNvPr id="8" name="Text Placeholder 7">
            <a:extLst>
              <a:ext uri="{FF2B5EF4-FFF2-40B4-BE49-F238E27FC236}">
                <a16:creationId xmlns:a16="http://schemas.microsoft.com/office/drawing/2014/main" id="{AFDF567F-2458-D32A-2529-8A39E01D6B85}"/>
              </a:ext>
            </a:extLst>
          </p:cNvPr>
          <p:cNvSpPr>
            <a:spLocks noGrp="1"/>
          </p:cNvSpPr>
          <p:nvPr>
            <p:ph type="body" sz="quarter" idx="3"/>
          </p:nvPr>
        </p:nvSpPr>
        <p:spPr>
          <a:xfrm>
            <a:off x="2809470" y="2491684"/>
            <a:ext cx="2261292" cy="2825173"/>
          </a:xfrm>
        </p:spPr>
        <p:txBody>
          <a:bodyPr/>
          <a:lstStyle/>
          <a:p>
            <a:r>
              <a:rPr lang="en-IN" dirty="0"/>
              <a:t>Reinforcement learning</a:t>
            </a:r>
          </a:p>
        </p:txBody>
      </p:sp>
      <p:pic>
        <p:nvPicPr>
          <p:cNvPr id="20" name="Picture Placeholder 19">
            <a:extLst>
              <a:ext uri="{FF2B5EF4-FFF2-40B4-BE49-F238E27FC236}">
                <a16:creationId xmlns:a16="http://schemas.microsoft.com/office/drawing/2014/main" id="{2373986F-972D-1AFD-4443-8239D8CFA430}"/>
              </a:ext>
            </a:extLst>
          </p:cNvPr>
          <p:cNvPicPr>
            <a:picLocks noGrp="1" noChangeAspect="1"/>
          </p:cNvPicPr>
          <p:nvPr>
            <p:ph type="pic" sz="quarter" idx="27"/>
          </p:nvPr>
        </p:nvPicPr>
        <p:blipFill>
          <a:blip r:embed="rId3"/>
          <a:srcRect l="16652" r="16652"/>
          <a:stretch>
            <a:fillRect/>
          </a:stretch>
        </p:blipFill>
        <p:spPr/>
      </p:pic>
      <p:sp>
        <p:nvSpPr>
          <p:cNvPr id="10" name="Text Placeholder 9">
            <a:extLst>
              <a:ext uri="{FF2B5EF4-FFF2-40B4-BE49-F238E27FC236}">
                <a16:creationId xmlns:a16="http://schemas.microsoft.com/office/drawing/2014/main" id="{296F3CF6-A0DA-D85C-604C-C45027C4B503}"/>
              </a:ext>
            </a:extLst>
          </p:cNvPr>
          <p:cNvSpPr>
            <a:spLocks noGrp="1"/>
          </p:cNvSpPr>
          <p:nvPr>
            <p:ph type="body" sz="quarter" idx="19"/>
          </p:nvPr>
        </p:nvSpPr>
        <p:spPr/>
        <p:txBody>
          <a:bodyPr/>
          <a:lstStyle/>
          <a:p>
            <a:pPr algn="l"/>
            <a:r>
              <a:rPr lang="en-IN" dirty="0"/>
              <a:t>It is a type of Machine learning. Playing a game is classic problem where goal is to acquire high score.</a:t>
            </a:r>
          </a:p>
        </p:txBody>
      </p:sp>
      <p:sp>
        <p:nvSpPr>
          <p:cNvPr id="11" name="Text Placeholder 10">
            <a:extLst>
              <a:ext uri="{FF2B5EF4-FFF2-40B4-BE49-F238E27FC236}">
                <a16:creationId xmlns:a16="http://schemas.microsoft.com/office/drawing/2014/main" id="{DB9AE34C-8F27-A0F1-51B0-B4021FB5DBFA}"/>
              </a:ext>
            </a:extLst>
          </p:cNvPr>
          <p:cNvSpPr>
            <a:spLocks noGrp="1"/>
          </p:cNvSpPr>
          <p:nvPr>
            <p:ph type="body" sz="quarter" idx="13"/>
          </p:nvPr>
        </p:nvSpPr>
        <p:spPr>
          <a:xfrm>
            <a:off x="5116482" y="2491684"/>
            <a:ext cx="2011680" cy="2825173"/>
          </a:xfrm>
        </p:spPr>
        <p:txBody>
          <a:bodyPr/>
          <a:lstStyle/>
          <a:p>
            <a:r>
              <a:rPr lang="en-IN" dirty="0"/>
              <a:t>Python</a:t>
            </a:r>
          </a:p>
          <a:p>
            <a:r>
              <a:rPr lang="en-IN" dirty="0"/>
              <a:t>language</a:t>
            </a:r>
          </a:p>
        </p:txBody>
      </p:sp>
      <p:pic>
        <p:nvPicPr>
          <p:cNvPr id="23" name="Picture Placeholder 22">
            <a:extLst>
              <a:ext uri="{FF2B5EF4-FFF2-40B4-BE49-F238E27FC236}">
                <a16:creationId xmlns:a16="http://schemas.microsoft.com/office/drawing/2014/main" id="{1D4BC442-E864-E0F9-A431-CC7B5558A89D}"/>
              </a:ext>
            </a:extLst>
          </p:cNvPr>
          <p:cNvPicPr>
            <a:picLocks noGrp="1" noChangeAspect="1"/>
          </p:cNvPicPr>
          <p:nvPr>
            <p:ph type="pic" sz="quarter" idx="26"/>
          </p:nvPr>
        </p:nvPicPr>
        <p:blipFill>
          <a:blip r:embed="rId4"/>
          <a:srcRect l="25000" r="25000"/>
          <a:stretch>
            <a:fillRect/>
          </a:stretch>
        </p:blipFill>
        <p:spPr/>
      </p:pic>
      <p:sp>
        <p:nvSpPr>
          <p:cNvPr id="13" name="Text Placeholder 12">
            <a:extLst>
              <a:ext uri="{FF2B5EF4-FFF2-40B4-BE49-F238E27FC236}">
                <a16:creationId xmlns:a16="http://schemas.microsoft.com/office/drawing/2014/main" id="{F8FA0C1A-27A1-A27E-F383-0F0E5D9E1B27}"/>
              </a:ext>
            </a:extLst>
          </p:cNvPr>
          <p:cNvSpPr>
            <a:spLocks noGrp="1"/>
          </p:cNvSpPr>
          <p:nvPr>
            <p:ph type="body" sz="quarter" idx="20"/>
          </p:nvPr>
        </p:nvSpPr>
        <p:spPr>
          <a:xfrm>
            <a:off x="5162204" y="3888404"/>
            <a:ext cx="1920240" cy="1371600"/>
          </a:xfrm>
        </p:spPr>
        <p:txBody>
          <a:bodyPr/>
          <a:lstStyle/>
          <a:p>
            <a:r>
              <a:rPr lang="en-IN" dirty="0"/>
              <a:t>It is dynamically high level language. It helps in reducing burden with calculus for our project. It has pre-built libraries.</a:t>
            </a:r>
          </a:p>
        </p:txBody>
      </p:sp>
      <p:sp>
        <p:nvSpPr>
          <p:cNvPr id="14" name="Text Placeholder 13">
            <a:extLst>
              <a:ext uri="{FF2B5EF4-FFF2-40B4-BE49-F238E27FC236}">
                <a16:creationId xmlns:a16="http://schemas.microsoft.com/office/drawing/2014/main" id="{4F72FAF8-DD5A-1625-A6E7-CB1C79EF49BD}"/>
              </a:ext>
            </a:extLst>
          </p:cNvPr>
          <p:cNvSpPr>
            <a:spLocks noGrp="1"/>
          </p:cNvSpPr>
          <p:nvPr>
            <p:ph type="body" sz="quarter" idx="15"/>
          </p:nvPr>
        </p:nvSpPr>
        <p:spPr/>
        <p:txBody>
          <a:bodyPr/>
          <a:lstStyle/>
          <a:p>
            <a:r>
              <a:rPr lang="en-IN" dirty="0" err="1"/>
              <a:t>Pygame</a:t>
            </a:r>
            <a:endParaRPr lang="en-IN" dirty="0"/>
          </a:p>
          <a:p>
            <a:r>
              <a:rPr lang="en-IN" dirty="0"/>
              <a:t>module</a:t>
            </a:r>
          </a:p>
        </p:txBody>
      </p:sp>
      <p:pic>
        <p:nvPicPr>
          <p:cNvPr id="25" name="Picture Placeholder 24">
            <a:extLst>
              <a:ext uri="{FF2B5EF4-FFF2-40B4-BE49-F238E27FC236}">
                <a16:creationId xmlns:a16="http://schemas.microsoft.com/office/drawing/2014/main" id="{04993014-981B-FB91-934B-88698F7701AC}"/>
              </a:ext>
            </a:extLst>
          </p:cNvPr>
          <p:cNvPicPr>
            <a:picLocks noGrp="1" noChangeAspect="1"/>
          </p:cNvPicPr>
          <p:nvPr>
            <p:ph type="pic" sz="quarter" idx="25"/>
          </p:nvPr>
        </p:nvPicPr>
        <p:blipFill>
          <a:blip r:embed="rId5"/>
          <a:srcRect t="113" b="113"/>
          <a:stretch>
            <a:fillRect/>
          </a:stretch>
        </p:blipFill>
        <p:spPr/>
      </p:pic>
      <p:sp>
        <p:nvSpPr>
          <p:cNvPr id="16" name="Text Placeholder 15">
            <a:extLst>
              <a:ext uri="{FF2B5EF4-FFF2-40B4-BE49-F238E27FC236}">
                <a16:creationId xmlns:a16="http://schemas.microsoft.com/office/drawing/2014/main" id="{0C9CA978-7D00-9237-761D-CEAF567527A1}"/>
              </a:ext>
            </a:extLst>
          </p:cNvPr>
          <p:cNvSpPr>
            <a:spLocks noGrp="1"/>
          </p:cNvSpPr>
          <p:nvPr>
            <p:ph type="body" sz="quarter" idx="21"/>
          </p:nvPr>
        </p:nvSpPr>
        <p:spPr/>
        <p:txBody>
          <a:bodyPr/>
          <a:lstStyle/>
          <a:p>
            <a:r>
              <a:rPr lang="en-IN" dirty="0"/>
              <a:t>It is python library used for game programming. Snake game runs at this module including mathematics, logic, AI.</a:t>
            </a:r>
          </a:p>
        </p:txBody>
      </p:sp>
      <p:sp>
        <p:nvSpPr>
          <p:cNvPr id="17" name="Text Placeholder 16">
            <a:extLst>
              <a:ext uri="{FF2B5EF4-FFF2-40B4-BE49-F238E27FC236}">
                <a16:creationId xmlns:a16="http://schemas.microsoft.com/office/drawing/2014/main" id="{FEDD01A1-8A45-216C-589B-FC66B0054214}"/>
              </a:ext>
            </a:extLst>
          </p:cNvPr>
          <p:cNvSpPr>
            <a:spLocks noGrp="1"/>
          </p:cNvSpPr>
          <p:nvPr>
            <p:ph type="body" sz="quarter" idx="17"/>
          </p:nvPr>
        </p:nvSpPr>
        <p:spPr/>
        <p:txBody>
          <a:bodyPr/>
          <a:lstStyle/>
          <a:p>
            <a:r>
              <a:rPr lang="en-IN" dirty="0" err="1"/>
              <a:t>Jupyter</a:t>
            </a:r>
            <a:endParaRPr lang="en-IN" dirty="0"/>
          </a:p>
          <a:p>
            <a:r>
              <a:rPr lang="en-IN" dirty="0"/>
              <a:t>notebook</a:t>
            </a:r>
          </a:p>
        </p:txBody>
      </p:sp>
      <p:pic>
        <p:nvPicPr>
          <p:cNvPr id="27" name="Picture Placeholder 26">
            <a:extLst>
              <a:ext uri="{FF2B5EF4-FFF2-40B4-BE49-F238E27FC236}">
                <a16:creationId xmlns:a16="http://schemas.microsoft.com/office/drawing/2014/main" id="{FE581430-4378-90CD-8BEA-D77703C32252}"/>
              </a:ext>
            </a:extLst>
          </p:cNvPr>
          <p:cNvPicPr>
            <a:picLocks noGrp="1" noChangeAspect="1"/>
          </p:cNvPicPr>
          <p:nvPr>
            <p:ph type="pic" sz="quarter" idx="24"/>
          </p:nvPr>
        </p:nvPicPr>
        <p:blipFill>
          <a:blip r:embed="rId6"/>
          <a:srcRect t="7128" b="7128"/>
          <a:stretch>
            <a:fillRect/>
          </a:stretch>
        </p:blipFill>
        <p:spPr/>
      </p:pic>
      <p:sp>
        <p:nvSpPr>
          <p:cNvPr id="19" name="Text Placeholder 18">
            <a:extLst>
              <a:ext uri="{FF2B5EF4-FFF2-40B4-BE49-F238E27FC236}">
                <a16:creationId xmlns:a16="http://schemas.microsoft.com/office/drawing/2014/main" id="{BF0E8062-7AFE-5D48-4993-D3AC7B0745D4}"/>
              </a:ext>
            </a:extLst>
          </p:cNvPr>
          <p:cNvSpPr>
            <a:spLocks noGrp="1"/>
          </p:cNvSpPr>
          <p:nvPr>
            <p:ph type="body" sz="quarter" idx="22"/>
          </p:nvPr>
        </p:nvSpPr>
        <p:spPr/>
        <p:txBody>
          <a:bodyPr/>
          <a:lstStyle/>
          <a:p>
            <a:r>
              <a:rPr lang="en-IN" dirty="0"/>
              <a:t>It is an open source web application to create codes. It supports kernels and modules which are used in this project.</a:t>
            </a:r>
          </a:p>
        </p:txBody>
      </p:sp>
    </p:spTree>
    <p:extLst>
      <p:ext uri="{BB962C8B-B14F-4D97-AF65-F5344CB8AC3E}">
        <p14:creationId xmlns:p14="http://schemas.microsoft.com/office/powerpoint/2010/main" val="108125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Why python for project</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Python Libraries</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Low entry barrier</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Platform independence</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flexibility</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Good visualization</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Pre-built for applications under Machine Learning</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Easy to understand and implement without wasting too much time</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5116484" y="4745735"/>
            <a:ext cx="1993392" cy="1001921"/>
          </a:xfrm>
        </p:spPr>
        <p:txBody>
          <a:bodyPr/>
          <a:lstStyle/>
          <a:p>
            <a:pPr marL="285750" lvl="0" indent="-285750" algn="l">
              <a:buFont typeface="Arial" panose="020B0604020202020204" pitchFamily="34" charset="0"/>
              <a:buChar char="•"/>
            </a:pPr>
            <a:r>
              <a:rPr lang="en-US" dirty="0"/>
              <a:t>Compatible windows Linux, MacOS.</a:t>
            </a:r>
          </a:p>
          <a:p>
            <a:pPr marL="285750" lvl="0" indent="-285750" algn="l">
              <a:buFont typeface="Arial" panose="020B0604020202020204" pitchFamily="34" charset="0"/>
              <a:buChar char="•"/>
            </a:pPr>
            <a:r>
              <a:rPr lang="en-US" dirty="0"/>
              <a:t>Coordinate e-</a:t>
            </a:r>
            <a:br>
              <a:rPr lang="en-US" dirty="0"/>
            </a:br>
            <a:r>
              <a:rPr lang="en-US" dirty="0"/>
              <a:t>business applications</a:t>
            </a:r>
          </a:p>
          <a:p>
            <a:pPr lvl="0"/>
            <a:endParaRPr lang="en-US" dirty="0"/>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marL="285750" lvl="0" indent="-285750" algn="l">
              <a:buFont typeface="Arial" panose="020B0604020202020204" pitchFamily="34" charset="0"/>
              <a:buChar char="•"/>
            </a:pPr>
            <a:r>
              <a:rPr lang="en-US" dirty="0"/>
              <a:t>Use OOPs or scripting for program.</a:t>
            </a:r>
          </a:p>
          <a:p>
            <a:pPr marL="285750" lvl="0" indent="-285750" algn="l">
              <a:buFont typeface="Arial" panose="020B0604020202020204" pitchFamily="34" charset="0"/>
              <a:buChar char="•"/>
            </a:pPr>
            <a:r>
              <a:rPr lang="en-US" dirty="0"/>
              <a:t>Foster holistically superior methodologies</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marL="285750" lvl="0" indent="-285750" algn="l">
              <a:buFont typeface="Arial" panose="020B0604020202020204" pitchFamily="34" charset="0"/>
              <a:buChar char="•"/>
            </a:pPr>
            <a:r>
              <a:rPr lang="en-US" dirty="0"/>
              <a:t>Build </a:t>
            </a:r>
            <a:r>
              <a:rPr lang="en-US" dirty="0" err="1"/>
              <a:t>charts,histogram</a:t>
            </a:r>
            <a:r>
              <a:rPr lang="en-US" dirty="0"/>
              <a:t>.</a:t>
            </a:r>
          </a:p>
          <a:p>
            <a:pPr marL="285750" lvl="0" indent="-285750" algn="l">
              <a:buFont typeface="Arial" panose="020B0604020202020204" pitchFamily="34" charset="0"/>
              <a:buChar char="•"/>
            </a:pPr>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80537" y="111968"/>
            <a:ext cx="10671048" cy="821094"/>
          </a:xfrm>
        </p:spPr>
        <p:txBody>
          <a:bodyPr/>
          <a:lstStyle/>
          <a:p>
            <a:r>
              <a:rPr lang="en-US" dirty="0">
                <a:latin typeface="Arial Black" panose="020B0604020202020204" pitchFamily="34" charset="0"/>
                <a:cs typeface="Arial Black" panose="020B0604020202020204" pitchFamily="34" charset="0"/>
              </a:rPr>
              <a:t>Snake game using python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id="{05D8FF20-7913-C6B1-4F68-7F0DF79371A8}"/>
              </a:ext>
            </a:extLst>
          </p:cNvPr>
          <p:cNvSpPr>
            <a:spLocks noGrp="1"/>
          </p:cNvSpPr>
          <p:nvPr>
            <p:ph sz="half" idx="1"/>
          </p:nvPr>
        </p:nvSpPr>
        <p:spPr>
          <a:xfrm>
            <a:off x="539496" y="1076752"/>
            <a:ext cx="11119104" cy="5461208"/>
          </a:xfrm>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We start by importing the necessary libraries like </a:t>
            </a:r>
            <a:r>
              <a:rPr lang="en-IN" sz="1200" kern="100" dirty="0" err="1">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pygame</a:t>
            </a: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time module and random module. Then we head to defining the </a:t>
            </a:r>
            <a:r>
              <a:rPr lang="en-IN" sz="1200" kern="100" dirty="0" err="1">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snake_speed</a:t>
            </a: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as 10 and the width and height of the game window as 960 and 720 respectively.</a:t>
            </a:r>
            <a:endParaRPr lang="en-IN" sz="1100" kern="1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second step includes the initialization of the </a:t>
            </a:r>
            <a:r>
              <a:rPr lang="en-IN" sz="1200" kern="100" dirty="0" err="1">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Pygame</a:t>
            </a: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and controls the FPS (frame per second) to make the speed of the snake flexible by using the </a:t>
            </a:r>
            <a:r>
              <a:rPr lang="en-IN" sz="1200" kern="100" dirty="0" err="1">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pygame.init</a:t>
            </a: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function and implementing the </a:t>
            </a:r>
            <a:r>
              <a:rPr lang="en-IN" sz="1200" kern="100" dirty="0" err="1">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pygame.time.Clock</a:t>
            </a: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to control the frames per second.</a:t>
            </a:r>
            <a:endParaRPr lang="en-IN" sz="1100" kern="1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Then we start initializing the Snake positions, Food positions, and direction of Snake on the game window. We create the snake by assigning 5 blocks to the snake body and allocate the food for the snake in a random manner within the game window using the </a:t>
            </a:r>
            <a:r>
              <a:rPr lang="en-IN" sz="1200" kern="100" dirty="0" err="1">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random.randrange</a:t>
            </a: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(start, stop, step) function in Python. We also assign the direction to the snake at the onset of the game.</a:t>
            </a:r>
            <a:endParaRPr lang="en-IN" sz="1100" kern="1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Now we head towards, creating UDF (user defined function) for displaying the score earned while playing the snake game in Python where we start by declaring the starting score as 0, followed by creating the UDF function </a:t>
            </a:r>
            <a:r>
              <a:rPr lang="en-IN" sz="1200" kern="100" dirty="0" err="1">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score_metrics</a:t>
            </a: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for displaying the score earned inside which we are choosing the font and its related size as well.</a:t>
            </a:r>
            <a:endParaRPr lang="en-IN" sz="1100" kern="1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Our fifth step includes building the UDF - </a:t>
            </a:r>
            <a:r>
              <a:rPr lang="en-IN" sz="1200" kern="100" dirty="0" err="1">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end_gameover</a:t>
            </a: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for the scenario when the snake shall hit the wall or eat itself and the Game is OVER! We also give a 5-second wait time by implementing the sleep() function from the </a:t>
            </a:r>
            <a:r>
              <a:rPr lang="en-IN" sz="1200" u="sng"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time module in Python</a:t>
            </a: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kern="1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final step is to create the main function for the entire Snake game in Python to work where we make sure the following scenarios are checked:</a:t>
            </a:r>
            <a:endParaRPr lang="en-IN" sz="1100" kern="1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validate the keys responsible for the movement of the snake using the for loop in Python and if statements in Python.</a:t>
            </a:r>
          </a:p>
          <a:p>
            <a:pPr marL="742950" lvl="1" indent="-285750" algn="just">
              <a:buSzPts val="1000"/>
              <a:buFont typeface="Courier New" panose="02070309020205020404" pitchFamily="49" charset="0"/>
              <a:buChar char="o"/>
              <a:tabLst>
                <a:tab pos="914400" algn="l"/>
              </a:tabLst>
            </a:pPr>
            <a:r>
              <a:rPr lang="en-IN" sz="1200" dirty="0">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As we don't want our snake to move in the opposite direction that is RIGHT in our case, instantaneously we shall be implementing the if statements in Python.</a:t>
            </a:r>
          </a:p>
          <a:p>
            <a:pPr marL="742950" lvl="1" indent="-285750" algn="just">
              <a:buSzPts val="1000"/>
              <a:buFont typeface="Courier New" panose="02070309020205020404" pitchFamily="49" charset="0"/>
              <a:buChar char="o"/>
              <a:tabLst>
                <a:tab pos="914400" algn="l"/>
              </a:tabLst>
            </a:pPr>
            <a:r>
              <a:rPr lang="en-IN" sz="1200" dirty="0">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Snake body growing mechanism - When the snake and its food collide the snake body will grow for which we shall increment the score by 15 and enable the new food to be spanned.</a:t>
            </a:r>
          </a:p>
          <a:p>
            <a:pPr marL="742950" lvl="1" indent="-285750" algn="just">
              <a:buSzPts val="1000"/>
              <a:buFont typeface="Courier New" panose="02070309020205020404" pitchFamily="49" charset="0"/>
              <a:buChar char="o"/>
              <a:tabLst>
                <a:tab pos="914400" algn="l"/>
              </a:tabLst>
            </a:pPr>
            <a:r>
              <a:rPr lang="en-IN" sz="1200" dirty="0">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If the condition around the game getting 'OVER' once the snake in the snake game in Python hits the wall is validated then the </a:t>
            </a:r>
            <a:r>
              <a:rPr lang="en-IN" sz="1200" dirty="0" err="1">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end_gameover</a:t>
            </a:r>
            <a:r>
              <a:rPr lang="en-IN" sz="1200" dirty="0">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function is supposed to be called.</a:t>
            </a:r>
          </a:p>
          <a:p>
            <a:pPr marL="742950" lvl="1" indent="-285750" algn="just">
              <a:buSzPts val="1000"/>
              <a:buFont typeface="Courier New" panose="02070309020205020404" pitchFamily="49" charset="0"/>
              <a:buChar char="o"/>
              <a:tabLst>
                <a:tab pos="914400" algn="l"/>
              </a:tabLst>
            </a:pPr>
            <a:r>
              <a:rPr lang="en-IN" sz="1200" dirty="0">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If the condition around the game getting 'OVER' once the snake in the snake game in Python eats itself is validated then the </a:t>
            </a:r>
            <a:r>
              <a:rPr lang="en-IN" sz="1200" dirty="0" err="1">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end_gameover</a:t>
            </a:r>
            <a:r>
              <a:rPr lang="en-IN" sz="1200" dirty="0">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function is supposed to be called.</a:t>
            </a:r>
          </a:p>
          <a:p>
            <a:pPr marL="742950" lvl="1" indent="-285750" algn="just">
              <a:buSzPts val="1000"/>
              <a:buFont typeface="Courier New" panose="02070309020205020404" pitchFamily="49" charset="0"/>
              <a:buChar char="o"/>
              <a:tabLst>
                <a:tab pos="914400" algn="l"/>
              </a:tabLst>
            </a:pPr>
            <a:r>
              <a:rPr lang="en-IN" sz="1200" dirty="0">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Displaying the scores using the </a:t>
            </a:r>
            <a:r>
              <a:rPr lang="en-IN" sz="1200" dirty="0" err="1">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score_metrics</a:t>
            </a:r>
            <a:r>
              <a:rPr lang="en-IN" sz="1200" dirty="0">
                <a:solidFill>
                  <a:schemeClr val="accent3">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function.</a:t>
            </a:r>
          </a:p>
          <a:p>
            <a:endParaRPr lang="en-IN" dirty="0"/>
          </a:p>
        </p:txBody>
      </p:sp>
    </p:spTree>
    <p:extLst>
      <p:ext uri="{BB962C8B-B14F-4D97-AF65-F5344CB8AC3E}">
        <p14:creationId xmlns:p14="http://schemas.microsoft.com/office/powerpoint/2010/main" val="290384147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{9C857AA0-32A8-4EC9-8A44-2BEEA34CAE5C}tf78438558_win32</Template>
  <TotalTime>366</TotalTime>
  <Words>1724</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Bahnschrift SemiCondensed</vt:lpstr>
      <vt:lpstr>Calibri</vt:lpstr>
      <vt:lpstr>Courier New</vt:lpstr>
      <vt:lpstr>Sabon Next LT</vt:lpstr>
      <vt:lpstr>Symbol</vt:lpstr>
      <vt:lpstr>Times New Roman</vt:lpstr>
      <vt:lpstr>Office Theme</vt:lpstr>
      <vt:lpstr>Snake game </vt:lpstr>
      <vt:lpstr>AGENDA</vt:lpstr>
      <vt:lpstr>abstract</vt:lpstr>
      <vt:lpstr>Introduction</vt:lpstr>
      <vt:lpstr>PRIMARY GOALS </vt:lpstr>
      <vt:lpstr>System specifications </vt:lpstr>
      <vt:lpstr>Pre-requisites</vt:lpstr>
      <vt:lpstr>Why python for project</vt:lpstr>
      <vt:lpstr>Snake game using python</vt:lpstr>
      <vt:lpstr>PLAN FOR PRODUCT LAUNCH </vt:lpstr>
      <vt:lpstr>HOW WE GET THERE</vt:lpstr>
      <vt:lpstr>result</vt:lpstr>
      <vt:lpstr>SUMMARY </vt:lpstr>
      <vt:lpstr>Children need the freedom and time to play. Play is not a luxury. Play is necessity.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dc:title>
  <dc:subject/>
  <dc:creator>Jaspreet Kaur</dc:creator>
  <cp:lastModifiedBy>Jaspreet Kaur</cp:lastModifiedBy>
  <cp:revision>6</cp:revision>
  <dcterms:created xsi:type="dcterms:W3CDTF">2023-07-31T10:03:07Z</dcterms:created>
  <dcterms:modified xsi:type="dcterms:W3CDTF">2023-09-29T03:23:35Z</dcterms:modified>
</cp:coreProperties>
</file>