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62" r:id="rId6"/>
    <p:sldId id="263" r:id="rId7"/>
    <p:sldId id="271" r:id="rId8"/>
    <p:sldId id="266" r:id="rId9"/>
    <p:sldId id="267" r:id="rId10"/>
    <p:sldId id="269" r:id="rId11"/>
    <p:sldId id="270" r:id="rId12"/>
    <p:sldId id="272" r:id="rId13"/>
    <p:sldId id="273" r:id="rId14"/>
    <p:sldId id="276" r:id="rId15"/>
    <p:sldId id="277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0"/>
  </p:normalViewPr>
  <p:slideViewPr>
    <p:cSldViewPr snapToGrid="0" snapToObjects="1">
      <p:cViewPr>
        <p:scale>
          <a:sx n="106" d="100"/>
          <a:sy n="106" d="100"/>
        </p:scale>
        <p:origin x="7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mental_health/prevention/suicide/suicideprevent/en/" TargetMode="External"/><Relationship Id="rId2" Type="http://schemas.openxmlformats.org/officeDocument/2006/relationships/hyperlink" Target="https://ourworldindata.org/suici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mjopen.bmj.com/content/2/3/e000785" TargetMode="External"/><Relationship Id="rId4" Type="http://schemas.openxmlformats.org/officeDocument/2006/relationships/hyperlink" Target="https://rpubs.com/beancounter/430586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A8B6-45BD-7247-AD66-53FBA21A0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Project life 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AB2CA-AD26-3B4C-A4D6-6EFA96C47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Suicide rates in the world</a:t>
            </a:r>
          </a:p>
          <a:p>
            <a:r>
              <a:rPr lang="en-IT" dirty="0"/>
              <a:t>ID19150299 - BCU</a:t>
            </a:r>
          </a:p>
        </p:txBody>
      </p:sp>
    </p:spTree>
    <p:extLst>
      <p:ext uri="{BB962C8B-B14F-4D97-AF65-F5344CB8AC3E}">
        <p14:creationId xmlns:p14="http://schemas.microsoft.com/office/powerpoint/2010/main" val="3742182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FDA3-6CD9-924C-BAB8-C537AAEE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93" y="1117600"/>
            <a:ext cx="4989689" cy="1371600"/>
          </a:xfrm>
        </p:spPr>
        <p:txBody>
          <a:bodyPr>
            <a:noAutofit/>
          </a:bodyPr>
          <a:lstStyle/>
          <a:p>
            <a:r>
              <a:rPr lang="en-IT" sz="4300" dirty="0"/>
              <a:t>Data exploration:</a:t>
            </a:r>
            <a:br>
              <a:rPr lang="en-IT" sz="4300" dirty="0"/>
            </a:br>
            <a:r>
              <a:rPr lang="en-IT" sz="4300" dirty="0"/>
              <a:t>By sex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53152-CC08-824D-AD49-BB7E645FD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09" y="3301996"/>
            <a:ext cx="3718455" cy="2438404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/>
              <a:t>Globally, the rate of suicide was </a:t>
            </a:r>
            <a:r>
              <a:rPr lang="en-GB" sz="1800" b="1" dirty="0"/>
              <a:t>~3.5x higher for men, but</a:t>
            </a:r>
            <a:r>
              <a:rPr lang="en-GB" sz="1800" dirty="0"/>
              <a:t> during the 80’s it was just </a:t>
            </a:r>
            <a:r>
              <a:rPr lang="en-GB" sz="1800" b="1" dirty="0"/>
              <a:t>~2.7x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/>
              <a:t>Both genders declined after 1995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24A3830-A960-BA4C-957A-34BD53901E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8" y="1475242"/>
            <a:ext cx="5470525" cy="390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55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FDA3-6CD9-924C-BAB8-C537AAEE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93" y="1117600"/>
            <a:ext cx="4989689" cy="1371600"/>
          </a:xfrm>
        </p:spPr>
        <p:txBody>
          <a:bodyPr>
            <a:noAutofit/>
          </a:bodyPr>
          <a:lstStyle/>
          <a:p>
            <a:r>
              <a:rPr lang="en-IT" sz="4300" dirty="0"/>
              <a:t>Data exploration:</a:t>
            </a:r>
            <a:br>
              <a:rPr lang="en-IT" sz="4300" dirty="0"/>
            </a:br>
            <a:r>
              <a:rPr lang="en-IT" sz="4300" dirty="0"/>
              <a:t>By 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53152-CC08-824D-AD49-BB7E645FD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09" y="3301996"/>
            <a:ext cx="3718455" cy="2438404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/>
              <a:t>Globally, the probability of suicide increases with 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/>
              <a:t>Since 1995, suicide rate for everyone older than 15 has been linearly decreasing but the ‘5-14’ category remains roughly at the same level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AD0E46E-E724-1B4C-A299-E4D77549D1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8" y="1475242"/>
            <a:ext cx="5470525" cy="390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53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FDA3-6CD9-924C-BAB8-C537AAEE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93" y="1117600"/>
            <a:ext cx="4989689" cy="1371600"/>
          </a:xfrm>
        </p:spPr>
        <p:txBody>
          <a:bodyPr>
            <a:noAutofit/>
          </a:bodyPr>
          <a:lstStyle/>
          <a:p>
            <a:r>
              <a:rPr lang="en-IT" sz="4300" dirty="0"/>
              <a:t>Data exploration:</a:t>
            </a:r>
            <a:br>
              <a:rPr lang="en-IT" sz="4300" dirty="0"/>
            </a:br>
            <a:r>
              <a:rPr lang="en-IT" sz="4300" dirty="0"/>
              <a:t>country trends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53152-CC08-824D-AD49-BB7E645FD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09" y="3301996"/>
            <a:ext cx="3718455" cy="2438404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/>
              <a:t>Only countries where the suicide rate is linearly increasing/decreasing significantly has been selected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b="1" dirty="0"/>
              <a:t>~50%</a:t>
            </a:r>
            <a:r>
              <a:rPr lang="en-GB" sz="1800" dirty="0"/>
              <a:t> of all countries suicide rates are changing linearly with time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b="1" dirty="0"/>
              <a:t>~66%</a:t>
            </a:r>
            <a:r>
              <a:rPr lang="en-GB" sz="1800" dirty="0"/>
              <a:t> of these countries are </a:t>
            </a:r>
            <a:r>
              <a:rPr lang="en-GB" sz="1800" b="1" dirty="0"/>
              <a:t>decreasing</a:t>
            </a:r>
            <a:endParaRPr lang="en-GB" sz="1800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3703F52-4AB9-E748-A19F-B3BAD0C307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855" y="982663"/>
            <a:ext cx="4281090" cy="489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78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FDA3-6CD9-924C-BAB8-C537AAEE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93" y="1117600"/>
            <a:ext cx="4989689" cy="1371600"/>
          </a:xfrm>
        </p:spPr>
        <p:txBody>
          <a:bodyPr>
            <a:noAutofit/>
          </a:bodyPr>
          <a:lstStyle/>
          <a:p>
            <a:r>
              <a:rPr lang="en-IT" sz="4300" dirty="0"/>
              <a:t>Data exploration:</a:t>
            </a:r>
            <a:br>
              <a:rPr lang="en-IT" sz="4300" dirty="0"/>
            </a:br>
            <a:r>
              <a:rPr lang="en-IT" sz="4300" dirty="0"/>
              <a:t>cross referenced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53152-CC08-824D-AD49-BB7E645FD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9637" y="3301996"/>
            <a:ext cx="3718455" cy="2438404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/>
              <a:t>An increase of GDP (per capita) by a certain sum could be associated with 1 additional suicide, per 100k people, per year.</a:t>
            </a:r>
            <a:endParaRPr lang="en-GB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/>
              <a:t>There is a weak linear relationship between richer countries and an higher rates of suicide.</a:t>
            </a: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75F4049D-1F6E-CE42-BE17-C48EEE4E9F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201" y="1372066"/>
            <a:ext cx="6115669" cy="436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>
            <a:extLst>
              <a:ext uri="{FF2B5EF4-FFF2-40B4-BE49-F238E27FC236}">
                <a16:creationId xmlns:a16="http://schemas.microsoft.com/office/drawing/2014/main" id="{3E42C6AC-B8C7-BC4A-9479-351FEDD5F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201" y="1372066"/>
            <a:ext cx="5201545" cy="436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252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41E7-266F-E84B-8897-E2028446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Trending academic literature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21080-B019-344B-B8A7-B87510F44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200" dirty="0"/>
              <a:t>Suicide – Our World In Data</a:t>
            </a:r>
          </a:p>
          <a:p>
            <a:r>
              <a:rPr lang="en-GB" sz="2200" dirty="0">
                <a:hlinkClick r:id="rId2"/>
              </a:rPr>
              <a:t>https://ourworldindata.org/suicide</a:t>
            </a:r>
            <a:endParaRPr lang="en-GB" sz="2200" dirty="0"/>
          </a:p>
          <a:p>
            <a:r>
              <a:rPr lang="en-GB" sz="2200" dirty="0"/>
              <a:t>Suicide data - WHO</a:t>
            </a:r>
          </a:p>
          <a:p>
            <a:r>
              <a:rPr lang="en-GB" sz="2200" dirty="0">
                <a:hlinkClick r:id="rId3"/>
              </a:rPr>
              <a:t>https://www.who.int/mental_health/prevention/suicide/suicideprevent/en/</a:t>
            </a:r>
            <a:endParaRPr lang="en-GB" sz="2200" dirty="0"/>
          </a:p>
          <a:p>
            <a:r>
              <a:rPr lang="en-GB" sz="2200" dirty="0"/>
              <a:t>Suicide and GDP in a global world - is there a correlation?</a:t>
            </a:r>
            <a:endParaRPr lang="en-GB" sz="2200" dirty="0">
              <a:hlinkClick r:id="rId4"/>
            </a:endParaRPr>
          </a:p>
          <a:p>
            <a:r>
              <a:rPr lang="en-GB" sz="2200" dirty="0">
                <a:hlinkClick r:id="rId4"/>
              </a:rPr>
              <a:t>https://rpubs.com/beancounter/430586</a:t>
            </a:r>
            <a:endParaRPr lang="en-GB" sz="2200" dirty="0"/>
          </a:p>
          <a:p>
            <a:r>
              <a:rPr lang="en-GB" sz="2200" dirty="0"/>
              <a:t>Worldwide impact of economic cycles on suicide trends over 3 decades</a:t>
            </a:r>
          </a:p>
          <a:p>
            <a:r>
              <a:rPr lang="en-GB" sz="2200" dirty="0">
                <a:hlinkClick r:id="rId5"/>
              </a:rPr>
              <a:t>https://bmjopen.bmj.com/content/2/3/e000785</a:t>
            </a:r>
            <a:r>
              <a:rPr lang="en-GB" sz="2200" dirty="0"/>
              <a:t> 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3331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779B-F139-3B49-B9BC-4AD19C7E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Conclusions from 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D8430-BC1B-6345-87DA-0E281A989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</a:t>
            </a:r>
            <a:r>
              <a:rPr lang="en-IT" dirty="0"/>
              <a:t>ur data rappresents the suicide rates globally, per continent and even more specifically per country</a:t>
            </a:r>
          </a:p>
          <a:p>
            <a:r>
              <a:rPr lang="en-GB" dirty="0"/>
              <a:t>I</a:t>
            </a:r>
            <a:r>
              <a:rPr lang="en-IT" dirty="0"/>
              <a:t>t’s supported by famous and renomate organizzations such as WHO and OWID other than efficent data about the quantity and composition of the suicide events that </a:t>
            </a:r>
            <a:r>
              <a:rPr lang="it-IT" dirty="0"/>
              <a:t>are under </a:t>
            </a:r>
            <a:r>
              <a:rPr lang="it-IT" dirty="0" err="1"/>
              <a:t>analysis</a:t>
            </a:r>
            <a:endParaRPr lang="en-IT" dirty="0"/>
          </a:p>
          <a:p>
            <a:r>
              <a:rPr lang="en-IT" dirty="0"/>
              <a:t>We found how the composition of the suicide trends changed during the analysed time frame, with this we can explain the main changes occur</a:t>
            </a:r>
            <a:r>
              <a:rPr lang="en-GB" dirty="0"/>
              <a:t>r</a:t>
            </a:r>
            <a:r>
              <a:rPr lang="en-IT" dirty="0"/>
              <a:t>ed in the trend of suicides around the globe has evolved in these past years</a:t>
            </a:r>
          </a:p>
          <a:p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769250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E5C8-8581-9647-9994-D8AC76B5CE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A472B-7F44-AD4B-A7AD-E516092A9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21840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C130-8666-2840-B1BC-BCB676A20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22" y="1041400"/>
            <a:ext cx="7292622" cy="1371600"/>
          </a:xfrm>
        </p:spPr>
        <p:txBody>
          <a:bodyPr>
            <a:noAutofit/>
          </a:bodyPr>
          <a:lstStyle/>
          <a:p>
            <a:r>
              <a:rPr lang="en-IT" sz="4400" dirty="0"/>
              <a:t>Motivation behind</a:t>
            </a:r>
            <a:br>
              <a:rPr lang="en-IT" sz="4400" dirty="0"/>
            </a:br>
            <a:r>
              <a:rPr lang="en-IT" sz="4400" dirty="0"/>
              <a:t>chosen domain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2A793-4101-964F-9235-7A9FB7A50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4088" y="2881489"/>
            <a:ext cx="7157155" cy="2844800"/>
          </a:xfrm>
        </p:spPr>
        <p:txBody>
          <a:bodyPr>
            <a:normAutofit lnSpcReduction="10000"/>
          </a:bodyPr>
          <a:lstStyle/>
          <a:p>
            <a:r>
              <a:rPr lang="en-IT" sz="2400" dirty="0"/>
              <a:t>The question we choose to awser with this data analysis is:</a:t>
            </a:r>
          </a:p>
          <a:p>
            <a:endParaRPr lang="en-IT" sz="1000" dirty="0"/>
          </a:p>
          <a:p>
            <a:r>
              <a:rPr lang="en-IT" sz="2800" b="1" dirty="0"/>
              <a:t>How the trend of suicides around the globe has evolved in these past years?</a:t>
            </a:r>
          </a:p>
          <a:p>
            <a:endParaRPr lang="en-IT" sz="1000" b="1" dirty="0"/>
          </a:p>
          <a:p>
            <a:r>
              <a:rPr lang="en-IT" sz="2400" dirty="0"/>
              <a:t>For the anwser of this question we think that the data about the suicides all over the world will work the best.</a:t>
            </a:r>
          </a:p>
          <a:p>
            <a:endParaRPr lang="en-IT" sz="2400" i="1" dirty="0"/>
          </a:p>
          <a:p>
            <a:endParaRPr lang="en-IT" i="1" dirty="0"/>
          </a:p>
        </p:txBody>
      </p:sp>
      <p:pic>
        <p:nvPicPr>
          <p:cNvPr id="5" name="Picture 8" descr="Media Resources : Lifeline">
            <a:extLst>
              <a:ext uri="{FF2B5EF4-FFF2-40B4-BE49-F238E27FC236}">
                <a16:creationId xmlns:a16="http://schemas.microsoft.com/office/drawing/2014/main" id="{8D2684B5-2C46-2648-BCF1-A80398667EA7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3" r="848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34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8675-D8C6-BE4C-B513-329C7D2E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Goals of the chosen data science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442C-9243-3D43-A88F-389B02C97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733" y="2556932"/>
            <a:ext cx="5748863" cy="3318936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en-IT" sz="2000" dirty="0"/>
              <a:t>The aim of the project is to obtain an insight on how the number of suicide rates around the globe are moving </a:t>
            </a:r>
            <a:r>
              <a:rPr lang="en-GB" sz="2000" dirty="0"/>
              <a:t>in order to have a meaningful overview on the frequency of these events.</a:t>
            </a:r>
          </a:p>
          <a:p>
            <a:pPr marL="0" indent="0" algn="just">
              <a:buNone/>
            </a:pPr>
            <a:r>
              <a:rPr lang="en-IT" sz="2000" dirty="0"/>
              <a:t>In the beginning this insight will be obtained by an analysis on the trends created by the data with an ulterior in dept analysis with segmented data </a:t>
            </a:r>
            <a:r>
              <a:rPr lang="en-GB" sz="2000" dirty="0"/>
              <a:t>that could be cross referenced with some other indicators</a:t>
            </a:r>
            <a:r>
              <a:rPr lang="en-IT" sz="2000" dirty="0"/>
              <a:t>, this will ultimately give us the real global situation on suicide rates over these past years</a:t>
            </a:r>
            <a:r>
              <a:rPr lang="it-IT" sz="2000" dirty="0"/>
              <a:t>.</a:t>
            </a:r>
            <a:endParaRPr lang="en-IT" sz="2000" dirty="0"/>
          </a:p>
        </p:txBody>
      </p:sp>
      <p:pic>
        <p:nvPicPr>
          <p:cNvPr id="3074" name="Picture 2" descr="Understanding the Data Science Lifecycle · sudeep.co">
            <a:extLst>
              <a:ext uri="{FF2B5EF4-FFF2-40B4-BE49-F238E27FC236}">
                <a16:creationId xmlns:a16="http://schemas.microsoft.com/office/drawing/2014/main" id="{B93AD651-9839-EF46-98E2-EB1D1FA4F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23" y="2650984"/>
            <a:ext cx="3364088" cy="337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66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C31A-6699-B147-9EB2-A0BA4045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is the data collected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74579-FA50-A945-BBC2-14E8BFA47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Excel and CSV</a:t>
            </a:r>
          </a:p>
          <a:p>
            <a:r>
              <a:rPr lang="en-IT" dirty="0"/>
              <a:t>Source: </a:t>
            </a:r>
            <a:r>
              <a:rPr lang="en-GB" dirty="0"/>
              <a:t>World Bank, </a:t>
            </a:r>
            <a:r>
              <a:rPr lang="en-GB" dirty="0" err="1"/>
              <a:t>Szamil</a:t>
            </a:r>
            <a:r>
              <a:rPr lang="en-GB" dirty="0"/>
              <a:t>, United Nations Development Program and World Health Organization</a:t>
            </a:r>
            <a:endParaRPr lang="en-IT" dirty="0"/>
          </a:p>
          <a:p>
            <a:r>
              <a:rPr lang="en-IT" dirty="0"/>
              <a:t>Annual and by country and population’s generation</a:t>
            </a:r>
          </a:p>
          <a:p>
            <a:r>
              <a:rPr lang="en-IT" dirty="0"/>
              <a:t>Since 1985, 20-30 years for us</a:t>
            </a:r>
          </a:p>
          <a:p>
            <a:r>
              <a:rPr lang="en-IT" dirty="0"/>
              <a:t>Structured (discrete and </a:t>
            </a:r>
            <a:r>
              <a:rPr lang="en-GB" dirty="0"/>
              <a:t>continuous</a:t>
            </a:r>
            <a:r>
              <a:rPr lang="en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964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0DEF-27D4-544C-B9C0-E3E960C9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Main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D2963C-C2BB-A846-8021-F4703957E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429" y="2557463"/>
            <a:ext cx="7713141" cy="3317875"/>
          </a:xfrm>
        </p:spPr>
      </p:pic>
    </p:spTree>
    <p:extLst>
      <p:ext uri="{BB962C8B-B14F-4D97-AF65-F5344CB8AC3E}">
        <p14:creationId xmlns:p14="http://schemas.microsoft.com/office/powerpoint/2010/main" val="130088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447A-C2B9-CF4D-A215-3D9032CB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4E88-C521-2C4D-949F-C55E5319E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7 countries removed due to not enough data</a:t>
            </a:r>
          </a:p>
          <a:p>
            <a:r>
              <a:rPr lang="en-GB" dirty="0"/>
              <a:t>2016 data was removed due to too much missing data</a:t>
            </a:r>
          </a:p>
          <a:p>
            <a:r>
              <a:rPr lang="en-GB" dirty="0"/>
              <a:t>Human Development Index was removed due to too much missing data</a:t>
            </a:r>
          </a:p>
          <a:p>
            <a:r>
              <a:rPr lang="en-GB" dirty="0"/>
              <a:t>Continent code was added to the dataset </a:t>
            </a:r>
          </a:p>
          <a:p>
            <a:r>
              <a:rPr lang="en-GB" dirty="0"/>
              <a:t>Only a few African countries providing suicide data</a:t>
            </a:r>
          </a:p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06595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9A64ED6-1A4B-8641-97DB-12165179A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944" y="1659342"/>
            <a:ext cx="7634111" cy="45448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F1B0045-45FE-A642-8DDC-F979CD6A0DE9}"/>
              </a:ext>
            </a:extLst>
          </p:cNvPr>
          <p:cNvSpPr txBox="1"/>
          <p:nvPr/>
        </p:nvSpPr>
        <p:spPr>
          <a:xfrm>
            <a:off x="2278944" y="812800"/>
            <a:ext cx="7634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Geographical heat map of the suicide rates, Africa and Asia lack data and  7 countries have been removed due to insufficient data.</a:t>
            </a:r>
            <a:endParaRPr lang="en-IT" sz="2000" dirty="0"/>
          </a:p>
        </p:txBody>
      </p:sp>
    </p:spTree>
    <p:extLst>
      <p:ext uri="{BB962C8B-B14F-4D97-AF65-F5344CB8AC3E}">
        <p14:creationId xmlns:p14="http://schemas.microsoft.com/office/powerpoint/2010/main" val="274454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6413-F32D-3B4D-8138-2CA9D865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874" y="1175062"/>
            <a:ext cx="4124327" cy="1284893"/>
          </a:xfrm>
        </p:spPr>
        <p:txBody>
          <a:bodyPr>
            <a:normAutofit fontScale="90000"/>
          </a:bodyPr>
          <a:lstStyle/>
          <a:p>
            <a:r>
              <a:rPr lang="en-IT" sz="4800" dirty="0"/>
              <a:t>Data exploration:</a:t>
            </a:r>
            <a:br>
              <a:rPr lang="en-IT" sz="4800" dirty="0"/>
            </a:br>
            <a:r>
              <a:rPr lang="en-IT" sz="4800" dirty="0"/>
              <a:t>Global numbers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4984F-5800-0C4E-AF79-811317701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09" y="3178844"/>
            <a:ext cx="3718455" cy="2438404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/>
              <a:t>The global average was </a:t>
            </a:r>
            <a:r>
              <a:rPr lang="en-GB" sz="1800" b="1" dirty="0"/>
              <a:t>13.1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/>
              <a:t>Max suicide rate was </a:t>
            </a:r>
            <a:r>
              <a:rPr lang="en-GB" sz="1800" b="1" dirty="0"/>
              <a:t>15.3</a:t>
            </a:r>
            <a:r>
              <a:rPr lang="en-GB" sz="1800" dirty="0"/>
              <a:t> in 1995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/>
              <a:t>Decreased steadily, to </a:t>
            </a:r>
            <a:r>
              <a:rPr lang="en-GB" sz="1800" b="1" dirty="0"/>
              <a:t>11.5 </a:t>
            </a:r>
            <a:r>
              <a:rPr lang="en-GB" sz="1800" dirty="0"/>
              <a:t>in 2015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/>
              <a:t>Rates similar to pre 90’s but the limited data in the 80’s, makes hard to say if that rate really represented the global population.</a:t>
            </a:r>
          </a:p>
          <a:p>
            <a:endParaRPr lang="en-IT" sz="2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92F3C6C-525E-1C4B-85E9-E927E04A4F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8" y="1475242"/>
            <a:ext cx="5470525" cy="390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92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FDA3-6CD9-924C-BAB8-C537AAEE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93" y="1117600"/>
            <a:ext cx="4989689" cy="1371600"/>
          </a:xfrm>
        </p:spPr>
        <p:txBody>
          <a:bodyPr>
            <a:noAutofit/>
          </a:bodyPr>
          <a:lstStyle/>
          <a:p>
            <a:r>
              <a:rPr lang="en-IT" sz="4300" dirty="0"/>
              <a:t>Data exploration:</a:t>
            </a:r>
            <a:br>
              <a:rPr lang="en-IT" sz="4300" dirty="0"/>
            </a:br>
            <a:r>
              <a:rPr lang="en-IT" sz="4300" dirty="0"/>
              <a:t>By continent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53152-CC08-824D-AD49-BB7E645FD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09" y="3301996"/>
            <a:ext cx="3718455" cy="2438404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/>
              <a:t>Europe had the highest rate, but has steadily decreased since 1995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/>
              <a:t>The trendline for Africa is the result of poor data quality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/>
              <a:t>Americas and Oceania started a concerning trend near 2006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T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7BB45E3-FA78-3B4E-B3BB-D8E1C6D1DE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8" y="1475242"/>
            <a:ext cx="5470525" cy="390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128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384</TotalTime>
  <Words>714</Words>
  <Application>Microsoft Macintosh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Organic</vt:lpstr>
      <vt:lpstr>Project life cycle</vt:lpstr>
      <vt:lpstr>Motivation behind chosen domain</vt:lpstr>
      <vt:lpstr>Goals of the chosen data science project</vt:lpstr>
      <vt:lpstr>How is the data collected</vt:lpstr>
      <vt:lpstr>Main dataset</vt:lpstr>
      <vt:lpstr>Data cleaning</vt:lpstr>
      <vt:lpstr>PowerPoint Presentation</vt:lpstr>
      <vt:lpstr>Data exploration: Global numbers</vt:lpstr>
      <vt:lpstr>Data exploration: By continent</vt:lpstr>
      <vt:lpstr>Data exploration: By sex</vt:lpstr>
      <vt:lpstr>Data exploration: By age</vt:lpstr>
      <vt:lpstr>Data exploration: country trends</vt:lpstr>
      <vt:lpstr>Data exploration: cross referenced</vt:lpstr>
      <vt:lpstr>Trending academic literature</vt:lpstr>
      <vt:lpstr>Conclusions from our data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life cycle</dc:title>
  <dc:creator>Microsoft Office User</dc:creator>
  <cp:lastModifiedBy>Microsoft Office User</cp:lastModifiedBy>
  <cp:revision>32</cp:revision>
  <dcterms:created xsi:type="dcterms:W3CDTF">2020-11-12T15:14:16Z</dcterms:created>
  <dcterms:modified xsi:type="dcterms:W3CDTF">2020-11-12T21:38:25Z</dcterms:modified>
</cp:coreProperties>
</file>