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1" r:id="rId4"/>
    <p:sldId id="258" r:id="rId5"/>
    <p:sldId id="259"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989A48-1B6C-4B09-8544-B5C8541F196A}">
          <p14:sldIdLst>
            <p14:sldId id="256"/>
            <p14:sldId id="257"/>
            <p14:sldId id="261"/>
            <p14:sldId id="258"/>
            <p14:sldId id="259"/>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058CF-B04E-4773-9090-847274CEF422}" v="323" dt="2024-10-16T05:55:44.808"/>
    <p1510:client id="{EC081484-6968-4BC9-B6BC-FF35A0B4EA04}" v="335" dt="2024-10-16T03:22:01.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C49F9C8-0F17-4A87-87CF-32C5DEF4DBE7}"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A2DC1-21FF-43B0-8E61-BECC4780B9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33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9F9C8-0F17-4A87-87CF-32C5DEF4DBE7}"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265151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9F9C8-0F17-4A87-87CF-32C5DEF4DBE7}"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253820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9F9C8-0F17-4A87-87CF-32C5DEF4DBE7}"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205804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9F9C8-0F17-4A87-87CF-32C5DEF4DBE7}"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9A2DC1-21FF-43B0-8E61-BECC4780B9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47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49F9C8-0F17-4A87-87CF-32C5DEF4DBE7}"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391202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49F9C8-0F17-4A87-87CF-32C5DEF4DBE7}" type="datetimeFigureOut">
              <a:rPr lang="en-IN" smtClean="0"/>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131667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49F9C8-0F17-4A87-87CF-32C5DEF4DBE7}" type="datetimeFigureOut">
              <a:rPr lang="en-IN" smtClean="0"/>
              <a:t>16-10-2024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69698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49F9C8-0F17-4A87-87CF-32C5DEF4DBE7}" type="datetimeFigureOut">
              <a:rPr lang="en-IN" smtClean="0"/>
              <a:t>16-10-2024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10484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49F9C8-0F17-4A87-87CF-32C5DEF4DBE7}" type="datetimeFigureOut">
              <a:rPr lang="en-IN" smtClean="0"/>
              <a:t>16-10-2024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9A2DC1-21FF-43B0-8E61-BECC4780B96D}" type="slidenum">
              <a:rPr lang="en-IN" smtClean="0"/>
              <a:t>‹#›</a:t>
            </a:fld>
            <a:endParaRPr lang="en-IN"/>
          </a:p>
        </p:txBody>
      </p:sp>
    </p:spTree>
    <p:extLst>
      <p:ext uri="{BB962C8B-B14F-4D97-AF65-F5344CB8AC3E}">
        <p14:creationId xmlns:p14="http://schemas.microsoft.com/office/powerpoint/2010/main" val="36747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9F9C8-0F17-4A87-87CF-32C5DEF4DBE7}"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9A2DC1-21FF-43B0-8E61-BECC4780B96D}" type="slidenum">
              <a:rPr lang="en-IN" smtClean="0"/>
              <a:t>‹#›</a:t>
            </a:fld>
            <a:endParaRPr lang="en-IN"/>
          </a:p>
        </p:txBody>
      </p:sp>
    </p:spTree>
    <p:extLst>
      <p:ext uri="{BB962C8B-B14F-4D97-AF65-F5344CB8AC3E}">
        <p14:creationId xmlns:p14="http://schemas.microsoft.com/office/powerpoint/2010/main" val="318493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49F9C8-0F17-4A87-87CF-32C5DEF4DBE7}" type="datetimeFigureOut">
              <a:rPr lang="en-IN" smtClean="0"/>
              <a:t>16-10-2024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9A2DC1-21FF-43B0-8E61-BECC4780B96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055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Boxes On Rack In Warehouse">
            <a:extLst>
              <a:ext uri="{FF2B5EF4-FFF2-40B4-BE49-F238E27FC236}">
                <a16:creationId xmlns:a16="http://schemas.microsoft.com/office/drawing/2014/main" id="{B0E494C9-1C90-BC2E-E94E-788400EF3159}"/>
              </a:ext>
            </a:extLst>
          </p:cNvPr>
          <p:cNvPicPr>
            <a:picLocks noChangeAspect="1"/>
          </p:cNvPicPr>
          <p:nvPr/>
        </p:nvPicPr>
        <p:blipFill>
          <a:blip r:embed="rId2">
            <a:alphaModFix amt="35000"/>
          </a:blip>
          <a:srcRect t="4804" b="10926"/>
          <a:stretch/>
        </p:blipFill>
        <p:spPr>
          <a:xfrm>
            <a:off x="20" y="10"/>
            <a:ext cx="12191980" cy="6857990"/>
          </a:xfrm>
          <a:prstGeom prst="rect">
            <a:avLst/>
          </a:prstGeom>
        </p:spPr>
      </p:pic>
      <p:sp>
        <p:nvSpPr>
          <p:cNvPr id="2" name="Title 1">
            <a:extLst>
              <a:ext uri="{FF2B5EF4-FFF2-40B4-BE49-F238E27FC236}">
                <a16:creationId xmlns:a16="http://schemas.microsoft.com/office/drawing/2014/main" id="{49ADBE4F-9759-6501-209E-94664555701F}"/>
              </a:ext>
            </a:extLst>
          </p:cNvPr>
          <p:cNvSpPr>
            <a:spLocks noGrp="1"/>
          </p:cNvSpPr>
          <p:nvPr>
            <p:ph type="ctrTitle"/>
          </p:nvPr>
        </p:nvSpPr>
        <p:spPr>
          <a:xfrm>
            <a:off x="1097280" y="758952"/>
            <a:ext cx="10058400" cy="3566160"/>
          </a:xfrm>
        </p:spPr>
        <p:txBody>
          <a:bodyPr>
            <a:normAutofit/>
          </a:bodyPr>
          <a:lstStyle/>
          <a:p>
            <a:r>
              <a:rPr lang="en-IN" dirty="0">
                <a:solidFill>
                  <a:srgbClr val="FFFFFF"/>
                </a:solidFill>
              </a:rPr>
              <a:t>Factors Influencing the Sales of Walmart</a:t>
            </a:r>
          </a:p>
        </p:txBody>
      </p:sp>
      <p:sp>
        <p:nvSpPr>
          <p:cNvPr id="3" name="Subtitle 2">
            <a:extLst>
              <a:ext uri="{FF2B5EF4-FFF2-40B4-BE49-F238E27FC236}">
                <a16:creationId xmlns:a16="http://schemas.microsoft.com/office/drawing/2014/main" id="{834263DB-B9D0-941D-E6BE-829E91195D09}"/>
              </a:ext>
            </a:extLst>
          </p:cNvPr>
          <p:cNvSpPr>
            <a:spLocks noGrp="1"/>
          </p:cNvSpPr>
          <p:nvPr>
            <p:ph type="subTitle" idx="1"/>
          </p:nvPr>
        </p:nvSpPr>
        <p:spPr>
          <a:xfrm>
            <a:off x="1100051" y="4455620"/>
            <a:ext cx="10058400" cy="1143000"/>
          </a:xfrm>
        </p:spPr>
        <p:txBody>
          <a:bodyPr vert="horz" lIns="91440" tIns="45720" rIns="91440" bIns="45720" rtlCol="0">
            <a:normAutofit/>
          </a:bodyPr>
          <a:lstStyle/>
          <a:p>
            <a:r>
              <a:rPr lang="en-IN" dirty="0">
                <a:solidFill>
                  <a:srgbClr val="FFFFFF"/>
                </a:solidFill>
              </a:rPr>
              <a:t>BY: AKSHAY, JASPREET, KAVACH &amp; OMKUMAR.</a:t>
            </a:r>
          </a:p>
        </p:txBody>
      </p:sp>
      <p:cxnSp>
        <p:nvCxnSpPr>
          <p:cNvPr id="24" name="Straight Connector 23">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062181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2" name="Straight Connector 2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3" name="Picture 22" descr="Canoe on water during sunset">
            <a:extLst>
              <a:ext uri="{FF2B5EF4-FFF2-40B4-BE49-F238E27FC236}">
                <a16:creationId xmlns:a16="http://schemas.microsoft.com/office/drawing/2014/main" id="{56857D99-318F-25C7-4D40-0F5BD03047D0}"/>
              </a:ext>
            </a:extLst>
          </p:cNvPr>
          <p:cNvPicPr>
            <a:picLocks noChangeAspect="1"/>
          </p:cNvPicPr>
          <p:nvPr/>
        </p:nvPicPr>
        <p:blipFill>
          <a:blip r:embed="rId2">
            <a:duotone>
              <a:schemeClr val="bg2">
                <a:shade val="45000"/>
                <a:satMod val="135000"/>
              </a:schemeClr>
              <a:prstClr val="white"/>
            </a:duotone>
            <a:alphaModFix amt="35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2B8C2D1F-298D-01C3-33B3-F6F2E88DBC7B}"/>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THANK YOU..</a:t>
            </a:r>
          </a:p>
        </p:txBody>
      </p:sp>
      <p:cxnSp>
        <p:nvCxnSpPr>
          <p:cNvPr id="24" name="Straight Connector 23">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810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E9A513C-28F3-B793-5FB7-0C39EDF0539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300" b="1" dirty="0">
                <a:solidFill>
                  <a:srgbClr val="FFFFFF"/>
                </a:solidFill>
              </a:rPr>
              <a:t>What is the Impact of Holidays on Sales in Walmart?</a:t>
            </a:r>
          </a:p>
        </p:txBody>
      </p:sp>
      <p:sp>
        <p:nvSpPr>
          <p:cNvPr id="5" name="TextBox 4">
            <a:extLst>
              <a:ext uri="{FF2B5EF4-FFF2-40B4-BE49-F238E27FC236}">
                <a16:creationId xmlns:a16="http://schemas.microsoft.com/office/drawing/2014/main" id="{75E0303B-F092-4B81-129F-AAA5A5D10DE4}"/>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Average Sales when there is a holiday = </a:t>
            </a:r>
            <a:r>
              <a:rPr lang="en-US" sz="1500" b="1" dirty="0">
                <a:solidFill>
                  <a:srgbClr val="FFFFFF"/>
                </a:solidFill>
              </a:rPr>
              <a:t>$ 1 122,888</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1500" dirty="0">
                <a:solidFill>
                  <a:srgbClr val="FFFFFF"/>
                </a:solidFill>
              </a:rPr>
              <a:t>Average Sales when it is not a holiday = </a:t>
            </a:r>
            <a:r>
              <a:rPr lang="en-US" sz="1500" b="1" dirty="0">
                <a:solidFill>
                  <a:srgbClr val="FFFFFF"/>
                </a:solidFill>
              </a:rPr>
              <a:t>$ 1, 041, 256</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sz="2000" i="1" dirty="0">
                <a:solidFill>
                  <a:srgbClr val="FFFFFF"/>
                </a:solidFill>
              </a:rPr>
              <a:t>Holiday period shows a clear increase in sales compared to non-holiday times.</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2CC18F9F-7E19-8EAA-5045-AA44E01B6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803884" y="1846263"/>
            <a:ext cx="6034087" cy="4022725"/>
          </a:xfrm>
          <a:prstGeom prst="rect">
            <a:avLst/>
          </a:prstGeom>
          <a:noFill/>
        </p:spPr>
      </p:pic>
    </p:spTree>
    <p:extLst>
      <p:ext uri="{BB962C8B-B14F-4D97-AF65-F5344CB8AC3E}">
        <p14:creationId xmlns:p14="http://schemas.microsoft.com/office/powerpoint/2010/main" val="346889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CFB54B-CBF4-ED6D-8B44-418598996E5A}"/>
              </a:ext>
            </a:extLst>
          </p:cNvPr>
          <p:cNvPicPr>
            <a:picLocks noChangeAspect="1"/>
          </p:cNvPicPr>
          <p:nvPr/>
        </p:nvPicPr>
        <p:blipFill>
          <a:blip r:embed="rId2"/>
          <a:stretch>
            <a:fillRect/>
          </a:stretch>
        </p:blipFill>
        <p:spPr>
          <a:xfrm>
            <a:off x="345813" y="2066731"/>
            <a:ext cx="11312282" cy="2724538"/>
          </a:xfrm>
          <a:prstGeom prst="rect">
            <a:avLst/>
          </a:prstGeom>
        </p:spPr>
      </p:pic>
      <p:sp>
        <p:nvSpPr>
          <p:cNvPr id="11" name="Rectangle 1">
            <a:extLst>
              <a:ext uri="{FF2B5EF4-FFF2-40B4-BE49-F238E27FC236}">
                <a16:creationId xmlns:a16="http://schemas.microsoft.com/office/drawing/2014/main" id="{ED9BE525-7F44-4E72-F9E1-4FD6A191D29D}"/>
              </a:ext>
            </a:extLst>
          </p:cNvPr>
          <p:cNvSpPr>
            <a:spLocks noChangeArrowheads="1"/>
          </p:cNvSpPr>
          <p:nvPr/>
        </p:nvSpPr>
        <p:spPr bwMode="auto">
          <a:xfrm>
            <a:off x="533905" y="959608"/>
            <a:ext cx="72685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The table summarizes key statistical metrics for a variable name</a:t>
            </a:r>
            <a:r>
              <a:rPr lang="en-US" altLang="en-US" sz="2400" b="1" dirty="0">
                <a:latin typeface="Arial" panose="020B0604020202020204" pitchFamily="34" charset="0"/>
              </a:rPr>
              <a:t>d, Weekly sales</a:t>
            </a:r>
            <a:r>
              <a:rPr kumimoji="0" lang="en-US" altLang="en-US" sz="2400" b="1" i="0" u="none" strike="noStrike" cap="none" normalizeH="0" baseline="0" dirty="0">
                <a:ln>
                  <a:noFill/>
                </a:ln>
                <a:solidFill>
                  <a:schemeClr val="tx1"/>
                </a:solidFill>
                <a:effectLst/>
                <a:latin typeface="Arial" panose="020B0604020202020204" pitchFamily="34" charset="0"/>
              </a:rPr>
              <a:t> across two categories of a Holiday: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26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9F3FA-1FED-8D23-2B25-0EA34B6EA9F3}"/>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3600">
                <a:solidFill>
                  <a:schemeClr val="tx1">
                    <a:lumMod val="85000"/>
                    <a:lumOff val="15000"/>
                  </a:schemeClr>
                </a:solidFill>
                <a:effectLst/>
              </a:rPr>
              <a:t>What is the Correlation Between External Factors and Sales of Walmart ?</a:t>
            </a:r>
            <a:endParaRPr lang="en-US" sz="3600">
              <a:solidFill>
                <a:schemeClr val="tx1">
                  <a:lumMod val="85000"/>
                  <a:lumOff val="15000"/>
                </a:schemeClr>
              </a:solidFill>
            </a:endParaRPr>
          </a:p>
        </p:txBody>
      </p:sp>
      <p:pic>
        <p:nvPicPr>
          <p:cNvPr id="7" name="Picture 6">
            <a:extLst>
              <a:ext uri="{FF2B5EF4-FFF2-40B4-BE49-F238E27FC236}">
                <a16:creationId xmlns:a16="http://schemas.microsoft.com/office/drawing/2014/main" id="{07DA233B-8782-7573-66F8-D9462F3B5968}"/>
              </a:ext>
            </a:extLst>
          </p:cNvPr>
          <p:cNvPicPr>
            <a:picLocks noChangeAspect="1"/>
          </p:cNvPicPr>
          <p:nvPr/>
        </p:nvPicPr>
        <p:blipFill>
          <a:blip r:embed="rId2"/>
          <a:stretch>
            <a:fillRect/>
          </a:stretch>
        </p:blipFill>
        <p:spPr>
          <a:xfrm>
            <a:off x="633999" y="1793356"/>
            <a:ext cx="6912217" cy="2747605"/>
          </a:xfrm>
          <a:prstGeom prst="rect">
            <a:avLst/>
          </a:prstGeom>
        </p:spPr>
      </p:pic>
      <p:cxnSp>
        <p:nvCxnSpPr>
          <p:cNvPr id="20" name="Straight Connector 19">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2352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EF118-782C-9CB7-CC78-BEE6AFC18B4E}"/>
              </a:ext>
            </a:extLst>
          </p:cNvPr>
          <p:cNvSpPr>
            <a:spLocks noGrp="1"/>
          </p:cNvSpPr>
          <p:nvPr>
            <p:ph type="title"/>
          </p:nvPr>
        </p:nvSpPr>
        <p:spPr>
          <a:xfrm>
            <a:off x="5181601" y="634946"/>
            <a:ext cx="6368142" cy="1450757"/>
          </a:xfrm>
        </p:spPr>
        <p:txBody>
          <a:bodyPr>
            <a:normAutofit/>
          </a:bodyPr>
          <a:lstStyle/>
          <a:p>
            <a:r>
              <a:rPr lang="en-IN" sz="3000" kern="100" dirty="0">
                <a:effectLst/>
                <a:latin typeface="Calibri" panose="020F0502020204030204" pitchFamily="34" charset="0"/>
                <a:ea typeface="Calibri" panose="020F0502020204030204" pitchFamily="34" charset="0"/>
                <a:cs typeface="Times New Roman" panose="02020603050405020304" pitchFamily="18" charset="0"/>
              </a:rPr>
              <a:t>What factors contribute to the variation in sales among different stores?</a:t>
            </a:r>
            <a:br>
              <a:rPr lang="en-IN" sz="3000" kern="100">
                <a:effectLst/>
                <a:latin typeface="Calibri" panose="020F0502020204030204" pitchFamily="34" charset="0"/>
                <a:ea typeface="Calibri" panose="020F0502020204030204" pitchFamily="34" charset="0"/>
                <a:cs typeface="Times New Roman" panose="02020603050405020304" pitchFamily="18" charset="0"/>
              </a:rPr>
            </a:br>
            <a:endParaRPr lang="en-IN" sz="3000"/>
          </a:p>
        </p:txBody>
      </p:sp>
      <p:pic>
        <p:nvPicPr>
          <p:cNvPr id="8" name="Picture 7" descr="Rows of shopping trolleys">
            <a:extLst>
              <a:ext uri="{FF2B5EF4-FFF2-40B4-BE49-F238E27FC236}">
                <a16:creationId xmlns:a16="http://schemas.microsoft.com/office/drawing/2014/main" id="{ED4313F1-42E0-6334-8BAA-7FBC23D5CDC8}"/>
              </a:ext>
            </a:extLst>
          </p:cNvPr>
          <p:cNvPicPr>
            <a:picLocks noChangeAspect="1"/>
          </p:cNvPicPr>
          <p:nvPr/>
        </p:nvPicPr>
        <p:blipFill>
          <a:blip r:embed="rId2"/>
          <a:srcRect l="32377" r="20977" b="-9"/>
          <a:stretch/>
        </p:blipFill>
        <p:spPr>
          <a:xfrm>
            <a:off x="20" y="-12128"/>
            <a:ext cx="4654276" cy="6870127"/>
          </a:xfrm>
          <a:prstGeom prst="rect">
            <a:avLst/>
          </a:prstGeom>
        </p:spPr>
      </p:pic>
      <p:cxnSp>
        <p:nvCxnSpPr>
          <p:cNvPr id="16" name="Straight Connector 1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36AF3C8C-B023-5237-F799-582BB7024308}"/>
              </a:ext>
            </a:extLst>
          </p:cNvPr>
          <p:cNvSpPr>
            <a:spLocks noGrp="1"/>
          </p:cNvSpPr>
          <p:nvPr>
            <p:ph idx="1"/>
          </p:nvPr>
        </p:nvSpPr>
        <p:spPr>
          <a:xfrm>
            <a:off x="5181601" y="2198914"/>
            <a:ext cx="6368142" cy="3670180"/>
          </a:xfrm>
        </p:spPr>
        <p:txBody>
          <a:bodyPr>
            <a:normAutofit/>
          </a:bodyPr>
          <a:lstStyle/>
          <a:p>
            <a:pPr>
              <a:spcAft>
                <a:spcPts val="800"/>
              </a:spcAft>
            </a:pPr>
            <a:r>
              <a:rPr lang="en-IN" sz="1900" i="1" kern="100" dirty="0">
                <a:effectLst/>
                <a:latin typeface="Calibri" panose="020F0502020204030204" pitchFamily="34" charset="0"/>
                <a:ea typeface="Calibri" panose="020F0502020204030204" pitchFamily="34" charset="0"/>
                <a:cs typeface="Times New Roman" panose="02020603050405020304" pitchFamily="18" charset="0"/>
              </a:rPr>
              <a:t>Several factors can contribute to the variation in sales among different stores, especially in a large retail chain like Walmart. These factors typically fall into a few broad categories:</a:t>
            </a:r>
          </a:p>
          <a:p>
            <a:pPr marL="0" indent="0">
              <a:spcAft>
                <a:spcPts val="800"/>
              </a:spcAft>
              <a:buNone/>
            </a:pP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Population Density</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Areas with higher populations likely see more foot traffic and sales. </a:t>
            </a:r>
          </a:p>
          <a:p>
            <a:pPr marL="0" indent="0">
              <a:spcAft>
                <a:spcPts val="800"/>
              </a:spcAft>
              <a:buNone/>
            </a:pP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Income</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Levels</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Wealthier areas may have higher sales volumes due to greater purchasing power. </a:t>
            </a:r>
          </a:p>
          <a:p>
            <a:pPr marL="0" indent="0">
              <a:spcAft>
                <a:spcPts val="800"/>
              </a:spcAft>
              <a:buNone/>
            </a:pP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Local Economic Conditions</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Stores in regions experiencing economic difficulties may see reduced sales.</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900" dirty="0"/>
          </a:p>
        </p:txBody>
      </p:sp>
    </p:spTree>
    <p:extLst>
      <p:ext uri="{BB962C8B-B14F-4D97-AF65-F5344CB8AC3E}">
        <p14:creationId xmlns:p14="http://schemas.microsoft.com/office/powerpoint/2010/main" val="206657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6334-4789-DE28-9A73-8E03C8394C3D}"/>
              </a:ext>
            </a:extLst>
          </p:cNvPr>
          <p:cNvSpPr>
            <a:spLocks noGrp="1"/>
          </p:cNvSpPr>
          <p:nvPr>
            <p:ph type="title"/>
          </p:nvPr>
        </p:nvSpPr>
        <p:spPr>
          <a:xfrm>
            <a:off x="1097280" y="497759"/>
            <a:ext cx="10058400" cy="1221240"/>
          </a:xfrm>
        </p:spPr>
        <p:txBody>
          <a:bodyPr>
            <a:normAutofit fontScale="90000"/>
          </a:bodyPr>
          <a:lstStyle/>
          <a:p>
            <a:pPr marL="285750" indent="-285750">
              <a:buFont typeface="Arial"/>
              <a:buChar char="•"/>
            </a:pPr>
            <a:endParaRPr lang="en-US"/>
          </a:p>
          <a:p>
            <a:r>
              <a:rPr lang="en-US" sz="3800" dirty="0">
                <a:cs typeface="Calibri Light"/>
              </a:rPr>
              <a:t>Is there a significant correlation between weekly sales and temperature?</a:t>
            </a:r>
            <a:endParaRPr lang="en-US" sz="3800" dirty="0">
              <a:solidFill>
                <a:srgbClr val="000000"/>
              </a:solidFill>
              <a:cs typeface="Calibri Light"/>
            </a:endParaRPr>
          </a:p>
        </p:txBody>
      </p:sp>
      <p:pic>
        <p:nvPicPr>
          <p:cNvPr id="5" name="Content Placeholder 4" descr="A graph showing a number of blue dots&#10;&#10;Description automatically generated">
            <a:extLst>
              <a:ext uri="{FF2B5EF4-FFF2-40B4-BE49-F238E27FC236}">
                <a16:creationId xmlns:a16="http://schemas.microsoft.com/office/drawing/2014/main" id="{488FF035-D6D3-9B47-C7BA-F7E96A69B99A}"/>
              </a:ext>
            </a:extLst>
          </p:cNvPr>
          <p:cNvPicPr>
            <a:picLocks noGrp="1" noChangeAspect="1"/>
          </p:cNvPicPr>
          <p:nvPr>
            <p:ph idx="1"/>
          </p:nvPr>
        </p:nvPicPr>
        <p:blipFill>
          <a:blip r:embed="rId2"/>
          <a:stretch>
            <a:fillRect/>
          </a:stretch>
        </p:blipFill>
        <p:spPr>
          <a:xfrm>
            <a:off x="1216629" y="2028614"/>
            <a:ext cx="6028062" cy="4015648"/>
          </a:xfrm>
        </p:spPr>
      </p:pic>
      <p:pic>
        <p:nvPicPr>
          <p:cNvPr id="7" name="Picture 6" descr="A close-up of a graph&#10;&#10;Description automatically generated">
            <a:extLst>
              <a:ext uri="{FF2B5EF4-FFF2-40B4-BE49-F238E27FC236}">
                <a16:creationId xmlns:a16="http://schemas.microsoft.com/office/drawing/2014/main" id="{1C22B793-EDE3-F76F-DC26-9B5D8D806A57}"/>
              </a:ext>
            </a:extLst>
          </p:cNvPr>
          <p:cNvPicPr>
            <a:picLocks noChangeAspect="1"/>
          </p:cNvPicPr>
          <p:nvPr/>
        </p:nvPicPr>
        <p:blipFill>
          <a:blip r:embed="rId3"/>
          <a:stretch>
            <a:fillRect/>
          </a:stretch>
        </p:blipFill>
        <p:spPr>
          <a:xfrm>
            <a:off x="7600335" y="1942708"/>
            <a:ext cx="2609252" cy="1557576"/>
          </a:xfrm>
          <a:prstGeom prst="rect">
            <a:avLst/>
          </a:prstGeom>
        </p:spPr>
      </p:pic>
      <p:sp>
        <p:nvSpPr>
          <p:cNvPr id="6" name="TextBox 5">
            <a:extLst>
              <a:ext uri="{FF2B5EF4-FFF2-40B4-BE49-F238E27FC236}">
                <a16:creationId xmlns:a16="http://schemas.microsoft.com/office/drawing/2014/main" id="{57C7882D-BDC3-7165-5EC5-103708277CE9}"/>
              </a:ext>
            </a:extLst>
          </p:cNvPr>
          <p:cNvSpPr txBox="1"/>
          <p:nvPr/>
        </p:nvSpPr>
        <p:spPr>
          <a:xfrm>
            <a:off x="7600335" y="3500284"/>
            <a:ext cx="4227871" cy="2585323"/>
          </a:xfrm>
          <a:prstGeom prst="rect">
            <a:avLst/>
          </a:prstGeom>
          <a:noFill/>
        </p:spPr>
        <p:txBody>
          <a:bodyPr wrap="square" rtlCol="0">
            <a:spAutoFit/>
          </a:bodyPr>
          <a:lstStyle/>
          <a:p>
            <a:r>
              <a:rPr lang="en-US" b="1" dirty="0"/>
              <a:t>A weak negative correlation.</a:t>
            </a:r>
          </a:p>
          <a:p>
            <a:r>
              <a:rPr lang="en-US" dirty="0"/>
              <a:t>Correlation Between Weekly Sales and Temperature, Weather-related shopping habits: In colder weather, people may be less likely to go out for shopping unless necessary, potentially leading to lower foot traffic. Conversely, extreme heat may deter people from visiting stores, preferring online shopping instead.</a:t>
            </a:r>
            <a:endParaRPr lang="en-IN" dirty="0"/>
          </a:p>
        </p:txBody>
      </p:sp>
    </p:spTree>
    <p:extLst>
      <p:ext uri="{BB962C8B-B14F-4D97-AF65-F5344CB8AC3E}">
        <p14:creationId xmlns:p14="http://schemas.microsoft.com/office/powerpoint/2010/main" val="74959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Rectangle 69">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1" name="Straight Connector 70">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F46CF8-7D21-E70F-5A7D-EDAFE3B52FB5}"/>
              </a:ext>
            </a:extLst>
          </p:cNvPr>
          <p:cNvSpPr>
            <a:spLocks noGrp="1"/>
          </p:cNvSpPr>
          <p:nvPr>
            <p:ph type="title" idx="4294967295"/>
          </p:nvPr>
        </p:nvSpPr>
        <p:spPr>
          <a:xfrm>
            <a:off x="1097280" y="516835"/>
            <a:ext cx="5977937" cy="1666501"/>
          </a:xfrm>
        </p:spPr>
        <p:txBody>
          <a:bodyPr vert="horz" lIns="91440" tIns="45720" rIns="91440" bIns="45720" rtlCol="0" anchor="b">
            <a:normAutofit/>
          </a:bodyPr>
          <a:lstStyle/>
          <a:p>
            <a:r>
              <a:rPr lang="en-US" sz="4000">
                <a:solidFill>
                  <a:srgbClr val="FFFFFF"/>
                </a:solidFill>
              </a:rPr>
              <a:t>How does fuel price correlate with weekly sales?</a:t>
            </a:r>
          </a:p>
        </p:txBody>
      </p:sp>
      <p:sp>
        <p:nvSpPr>
          <p:cNvPr id="9" name="TextBox 8">
            <a:extLst>
              <a:ext uri="{FF2B5EF4-FFF2-40B4-BE49-F238E27FC236}">
                <a16:creationId xmlns:a16="http://schemas.microsoft.com/office/drawing/2014/main" id="{183C49C2-2BD2-3674-3D25-8FE9DFAE6A5B}"/>
              </a:ext>
            </a:extLst>
          </p:cNvPr>
          <p:cNvSpPr txBox="1"/>
          <p:nvPr/>
        </p:nvSpPr>
        <p:spPr>
          <a:xfrm>
            <a:off x="1097279" y="2236304"/>
            <a:ext cx="5977938" cy="365266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a:solidFill>
                  <a:srgbClr val="FFFFFF"/>
                </a:solidFill>
              </a:rPr>
              <a:t>Indirect Effects: </a:t>
            </a:r>
            <a:r>
              <a:rPr lang="en-US">
                <a:solidFill>
                  <a:srgbClr val="FFFFFF"/>
                </a:solidFill>
              </a:rPr>
              <a:t>While the data suggests no strong correlation, higher fuel prices could impact disposable income. Consumers might cut down on discretionary spending, or shop more at Walmart because it's perceived as offering low prices. </a:t>
            </a:r>
            <a:r>
              <a:rPr lang="en-US" b="1">
                <a:solidFill>
                  <a:srgbClr val="FFFFFF"/>
                </a:solidFill>
              </a:rPr>
              <a:t>Geographical Variance:</a:t>
            </a:r>
            <a:r>
              <a:rPr lang="en-US">
                <a:solidFill>
                  <a:srgbClr val="FFFFFF"/>
                </a:solidFill>
              </a:rPr>
              <a:t> In rural areas where customers rely more on cars, fuel price fluctuations might have a greater impact on their shopping behaviour compared to urban areas.</a:t>
            </a:r>
          </a:p>
        </p:txBody>
      </p:sp>
      <p:sp>
        <p:nvSpPr>
          <p:cNvPr id="74" name="Rectangle 73">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descr="A close-up of a price tag&#10;&#10;Description automatically generated">
            <a:extLst>
              <a:ext uri="{FF2B5EF4-FFF2-40B4-BE49-F238E27FC236}">
                <a16:creationId xmlns:a16="http://schemas.microsoft.com/office/drawing/2014/main" id="{7D53BBEF-6C93-C3BF-7135-D195A12B2E2E}"/>
              </a:ext>
            </a:extLst>
          </p:cNvPr>
          <p:cNvPicPr>
            <a:picLocks noChangeAspect="1"/>
          </p:cNvPicPr>
          <p:nvPr/>
        </p:nvPicPr>
        <p:blipFill>
          <a:blip r:embed="rId2"/>
          <a:stretch>
            <a:fillRect/>
          </a:stretch>
        </p:blipFill>
        <p:spPr>
          <a:xfrm>
            <a:off x="8084579" y="609662"/>
            <a:ext cx="3609294" cy="2340572"/>
          </a:xfrm>
          <a:prstGeom prst="rect">
            <a:avLst/>
          </a:prstGeom>
        </p:spPr>
      </p:pic>
      <p:sp>
        <p:nvSpPr>
          <p:cNvPr id="75" name="Rectangle 74">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showing a number of blue dots&#10;&#10;Description automatically generated">
            <a:extLst>
              <a:ext uri="{FF2B5EF4-FFF2-40B4-BE49-F238E27FC236}">
                <a16:creationId xmlns:a16="http://schemas.microsoft.com/office/drawing/2014/main" id="{5A69B648-D5A8-7ED8-45A3-72F58D07DE00}"/>
              </a:ext>
            </a:extLst>
          </p:cNvPr>
          <p:cNvPicPr>
            <a:picLocks noGrp="1" noChangeAspect="1"/>
          </p:cNvPicPr>
          <p:nvPr>
            <p:ph idx="4294967295"/>
          </p:nvPr>
        </p:nvPicPr>
        <p:blipFill>
          <a:blip r:embed="rId3"/>
          <a:stretch>
            <a:fillRect/>
          </a:stretch>
        </p:blipFill>
        <p:spPr>
          <a:xfrm>
            <a:off x="8084579" y="3874953"/>
            <a:ext cx="3609294" cy="2406196"/>
          </a:xfrm>
          <a:prstGeom prst="rect">
            <a:avLst/>
          </a:prstGeom>
        </p:spPr>
      </p:pic>
      <p:sp>
        <p:nvSpPr>
          <p:cNvPr id="7" name="TextBox 6">
            <a:extLst>
              <a:ext uri="{FF2B5EF4-FFF2-40B4-BE49-F238E27FC236}">
                <a16:creationId xmlns:a16="http://schemas.microsoft.com/office/drawing/2014/main" id="{73E9F3FA-6549-15DB-1917-B939C8698C64}"/>
              </a:ext>
            </a:extLst>
          </p:cNvPr>
          <p:cNvSpPr txBox="1"/>
          <p:nvPr/>
        </p:nvSpPr>
        <p:spPr>
          <a:xfrm>
            <a:off x="6776475" y="4027725"/>
            <a:ext cx="48096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dirty="0">
                <a:latin typeface="Calibri Light"/>
                <a:ea typeface="+mn-lt"/>
                <a:cs typeface="+mn-lt"/>
              </a:rPr>
              <a:t> </a:t>
            </a:r>
            <a:endParaRPr lang="en-US" sz="2400">
              <a:latin typeface="Calibri Light"/>
              <a:cs typeface="Calibri"/>
            </a:endParaRPr>
          </a:p>
        </p:txBody>
      </p:sp>
      <p:sp>
        <p:nvSpPr>
          <p:cNvPr id="15" name="TextBox 14">
            <a:extLst>
              <a:ext uri="{FF2B5EF4-FFF2-40B4-BE49-F238E27FC236}">
                <a16:creationId xmlns:a16="http://schemas.microsoft.com/office/drawing/2014/main" id="{79ECFADF-0C9B-3A90-E61F-8528FF7FC982}"/>
              </a:ext>
            </a:extLst>
          </p:cNvPr>
          <p:cNvSpPr txBox="1"/>
          <p:nvPr/>
        </p:nvSpPr>
        <p:spPr>
          <a:xfrm>
            <a:off x="717980" y="6710748"/>
            <a:ext cx="6276717" cy="121852"/>
          </a:xfrm>
          <a:prstGeom prst="rect">
            <a:avLst/>
          </a:prstGeom>
        </p:spPr>
        <p:txBody>
          <a:bodyPr>
            <a:normAutofit fontScale="25000" lnSpcReduction="20000"/>
          </a:bodyPr>
          <a:lstStyle/>
          <a:p>
            <a:r>
              <a:rPr lang="en-US"/>
              <a:t>ThePhoto by PhotoAuthor is licensed under CCYYSA.</a:t>
            </a:r>
          </a:p>
        </p:txBody>
      </p:sp>
    </p:spTree>
    <p:extLst>
      <p:ext uri="{BB962C8B-B14F-4D97-AF65-F5344CB8AC3E}">
        <p14:creationId xmlns:p14="http://schemas.microsoft.com/office/powerpoint/2010/main" val="205807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95" name="Picture 94" descr="Calculator, pen, compass, money and a paper with graphs printed on it">
            <a:extLst>
              <a:ext uri="{FF2B5EF4-FFF2-40B4-BE49-F238E27FC236}">
                <a16:creationId xmlns:a16="http://schemas.microsoft.com/office/drawing/2014/main" id="{22C580DB-90E1-8C84-21D0-AC5AEBD99028}"/>
              </a:ext>
            </a:extLst>
          </p:cNvPr>
          <p:cNvPicPr>
            <a:picLocks noChangeAspect="1"/>
          </p:cNvPicPr>
          <p:nvPr/>
        </p:nvPicPr>
        <p:blipFill>
          <a:blip r:embed="rId2">
            <a:alphaModFix amt="35000"/>
          </a:blip>
          <a:srcRect b="6639"/>
          <a:stretch/>
        </p:blipFill>
        <p:spPr>
          <a:xfrm>
            <a:off x="-21116" y="10"/>
            <a:ext cx="12191980" cy="6857990"/>
          </a:xfrm>
          <a:prstGeom prst="rect">
            <a:avLst/>
          </a:prstGeom>
        </p:spPr>
      </p:pic>
      <p:sp>
        <p:nvSpPr>
          <p:cNvPr id="2" name="TextBox 1">
            <a:extLst>
              <a:ext uri="{FF2B5EF4-FFF2-40B4-BE49-F238E27FC236}">
                <a16:creationId xmlns:a16="http://schemas.microsoft.com/office/drawing/2014/main" id="{F53F6D85-2A9E-CB5E-A87A-3D0BCE940CD5}"/>
              </a:ext>
            </a:extLst>
          </p:cNvPr>
          <p:cNvSpPr txBox="1"/>
          <p:nvPr/>
        </p:nvSpPr>
        <p:spPr>
          <a:xfrm>
            <a:off x="280657" y="199176"/>
            <a:ext cx="11588435" cy="6112728"/>
          </a:xfrm>
          <a:prstGeom prst="rect">
            <a:avLst/>
          </a:prstGeom>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ctr" defTabSz="914400">
              <a:lnSpc>
                <a:spcPct val="90000"/>
              </a:lnSpc>
              <a:spcAft>
                <a:spcPts val="600"/>
              </a:spcAft>
              <a:buClr>
                <a:schemeClr val="accent1"/>
              </a:buClr>
              <a:buFont typeface="Calibri" panose="020F0502020204030204" pitchFamily="34" charset="0"/>
            </a:pPr>
            <a:r>
              <a:rPr lang="en-US" sz="4000" b="1" i="1" dirty="0"/>
              <a:t>LIMITATIONS</a:t>
            </a:r>
            <a:r>
              <a:rPr lang="en-US" b="1" i="1" dirty="0"/>
              <a:t>:</a:t>
            </a:r>
            <a:endParaRPr lang="en-US" b="1" i="1" dirty="0">
              <a:cs typeface="Calibri"/>
            </a:endParaRPr>
          </a:p>
          <a:p>
            <a:pPr algn="just" defTabSz="914400">
              <a:lnSpc>
                <a:spcPct val="90000"/>
              </a:lnSpc>
              <a:spcAft>
                <a:spcPts val="600"/>
              </a:spcAft>
              <a:buClr>
                <a:schemeClr val="accent1"/>
              </a:buClr>
              <a:buFont typeface="Calibri" panose="020F0502020204030204" pitchFamily="34" charset="0"/>
            </a:pPr>
            <a:r>
              <a:rPr lang="en-US" sz="2000" b="1" i="1" dirty="0"/>
              <a:t>1. The Dataset</a:t>
            </a:r>
            <a:endParaRPr lang="en-US" sz="2000" b="1" i="1" dirty="0">
              <a:cs typeface="Calibri"/>
            </a:endParaRPr>
          </a:p>
          <a:p>
            <a:pPr algn="just" defTabSz="914400">
              <a:lnSpc>
                <a:spcPct val="90000"/>
              </a:lnSpc>
              <a:spcAft>
                <a:spcPts val="600"/>
              </a:spcAft>
              <a:buClr>
                <a:schemeClr val="accent1"/>
              </a:buClr>
              <a:buFont typeface="Calibri" panose="020F0502020204030204" pitchFamily="34" charset="0"/>
            </a:pPr>
            <a:r>
              <a:rPr lang="en-US" sz="1600" b="1" i="1" dirty="0"/>
              <a:t>Time Scale: If the dataset contains only a brief, short amount of time, then long-run and seasonal variations may not be picked up.</a:t>
            </a:r>
            <a:endParaRPr lang="en-US" sz="1600" b="1" i="1" dirty="0">
              <a:cs typeface="Calibri"/>
            </a:endParaRPr>
          </a:p>
          <a:p>
            <a:pPr algn="just" defTabSz="914400">
              <a:lnSpc>
                <a:spcPct val="90000"/>
              </a:lnSpc>
              <a:spcAft>
                <a:spcPts val="600"/>
              </a:spcAft>
              <a:buClr>
                <a:schemeClr val="accent1"/>
              </a:buClr>
              <a:buFont typeface="Calibri" panose="020F0502020204030204" pitchFamily="34" charset="0"/>
            </a:pPr>
            <a:r>
              <a:rPr lang="en-US" sz="1600" b="1" i="1" dirty="0"/>
              <a:t>Geographical: Data from an incomplete number of Walmart stores or regions cannot indicate nationwide or global sales patterns.</a:t>
            </a:r>
            <a:endParaRPr lang="en-US" sz="1600" b="1" i="1" dirty="0">
              <a:cs typeface="Calibri"/>
            </a:endParaRPr>
          </a:p>
          <a:p>
            <a:pPr algn="just" defTabSz="914400">
              <a:lnSpc>
                <a:spcPct val="90000"/>
              </a:lnSpc>
              <a:spcAft>
                <a:spcPts val="600"/>
              </a:spcAft>
              <a:buClr>
                <a:schemeClr val="accent1"/>
              </a:buClr>
              <a:buFont typeface="Calibri" panose="020F0502020204030204" pitchFamily="34" charset="0"/>
            </a:pPr>
            <a:r>
              <a:rPr lang="en-US" sz="2000" b="1" i="1" dirty="0"/>
              <a:t>2. Omission of Online Sales Data</a:t>
            </a:r>
            <a:endParaRPr lang="en-US" sz="2000" b="1" i="1" dirty="0">
              <a:cs typeface="Calibri"/>
            </a:endParaRPr>
          </a:p>
          <a:p>
            <a:pPr algn="just" defTabSz="914400">
              <a:lnSpc>
                <a:spcPct val="90000"/>
              </a:lnSpc>
              <a:spcAft>
                <a:spcPts val="600"/>
              </a:spcAft>
              <a:buClr>
                <a:schemeClr val="accent1"/>
              </a:buClr>
              <a:buFont typeface="Calibri" panose="020F0502020204030204" pitchFamily="34" charset="0"/>
            </a:pPr>
            <a:r>
              <a:rPr lang="en-US" sz="1600" b="1" i="1" dirty="0"/>
              <a:t>If it were only the case of in-store sales, the analysis may very well steer away from the ever-growing importance of e-commerce. Walmart's online platform has grown impressively, particularly during the pandemic, and the ignorance of such data may be a misrepresentation in the overall sales perspective.</a:t>
            </a:r>
            <a:endParaRPr lang="en-US" sz="1600" b="1" i="1" dirty="0">
              <a:cs typeface="Calibri"/>
            </a:endParaRPr>
          </a:p>
          <a:p>
            <a:pPr algn="just" defTabSz="914400">
              <a:lnSpc>
                <a:spcPct val="90000"/>
              </a:lnSpc>
              <a:spcAft>
                <a:spcPts val="600"/>
              </a:spcAft>
              <a:buClr>
                <a:schemeClr val="accent1"/>
              </a:buClr>
              <a:buFont typeface="Calibri" panose="020F0502020204030204" pitchFamily="34" charset="0"/>
            </a:pPr>
            <a:r>
              <a:rPr lang="en-US" sz="2000" b="1" i="1" dirty="0"/>
              <a:t>3. External Factors Not Well Explored</a:t>
            </a:r>
            <a:endParaRPr lang="en-US" sz="2000" b="1" i="1" dirty="0">
              <a:cs typeface="Calibri"/>
            </a:endParaRPr>
          </a:p>
          <a:p>
            <a:pPr algn="just" defTabSz="914400">
              <a:lnSpc>
                <a:spcPct val="90000"/>
              </a:lnSpc>
              <a:spcAft>
                <a:spcPts val="600"/>
              </a:spcAft>
              <a:buClr>
                <a:schemeClr val="accent1"/>
              </a:buClr>
              <a:buFont typeface="Calibri" panose="020F0502020204030204" pitchFamily="34" charset="0"/>
            </a:pPr>
            <a:r>
              <a:rPr lang="en-US" sz="1600" b="1" i="1" dirty="0"/>
              <a:t>Although temperature and fuel prices are examples of external variables examined, other significant variables that could help explain sales performance, such as inflation, interest rates, or global supply chain issues may also influence sales and were not included in the analysis</a:t>
            </a:r>
            <a:endParaRPr lang="en-US" sz="1600" b="1" i="1" dirty="0">
              <a:cs typeface="Calibri"/>
            </a:endParaRPr>
          </a:p>
          <a:p>
            <a:pPr algn="just" defTabSz="914400">
              <a:lnSpc>
                <a:spcPct val="90000"/>
              </a:lnSpc>
              <a:spcAft>
                <a:spcPts val="600"/>
              </a:spcAft>
              <a:buClr>
                <a:schemeClr val="accent1"/>
              </a:buClr>
              <a:buFont typeface="Calibri" panose="020F0502020204030204" pitchFamily="34" charset="0"/>
            </a:pPr>
            <a:r>
              <a:rPr lang="en-US" sz="1600" b="1" i="1" dirty="0"/>
              <a:t>Competitor Behavior: It might not depict how the promotion, pricing, opening, and closing of stores by competitors influence Walmart's sales.</a:t>
            </a:r>
            <a:endParaRPr lang="en-US" sz="1600" b="1" i="1" dirty="0">
              <a:cs typeface="Calibri"/>
            </a:endParaRPr>
          </a:p>
          <a:p>
            <a:pPr algn="just" defTabSz="914400">
              <a:lnSpc>
                <a:spcPct val="90000"/>
              </a:lnSpc>
              <a:spcAft>
                <a:spcPts val="600"/>
              </a:spcAft>
              <a:buClr>
                <a:schemeClr val="accent1"/>
              </a:buClr>
              <a:buFont typeface="Calibri" panose="020F0502020204030204" pitchFamily="34" charset="0"/>
            </a:pPr>
            <a:r>
              <a:rPr lang="en-US" sz="2000" b="1" i="1" dirty="0"/>
              <a:t>4. Bad Correlations</a:t>
            </a:r>
            <a:endParaRPr lang="en-US" sz="2000" b="1" i="1" dirty="0">
              <a:cs typeface="Calibri"/>
            </a:endParaRPr>
          </a:p>
          <a:p>
            <a:pPr algn="just" defTabSz="914400">
              <a:lnSpc>
                <a:spcPct val="90000"/>
              </a:lnSpc>
              <a:spcAft>
                <a:spcPts val="600"/>
              </a:spcAft>
              <a:buClr>
                <a:schemeClr val="accent1"/>
              </a:buClr>
              <a:buFont typeface="Calibri" panose="020F0502020204030204" pitchFamily="34" charset="0"/>
            </a:pPr>
            <a:r>
              <a:rPr lang="en-US" sz="1600" b="1" i="1" dirty="0"/>
              <a:t>The study speaks to weak correlations, such as temperature and sales. These kinds of findings are precarious to construct strong conclusions on, since they are due to chance or driven by other unmeasured factors.</a:t>
            </a:r>
            <a:endParaRPr lang="en-US" sz="1600" b="1" i="1" dirty="0">
              <a:cs typeface="Calibri"/>
            </a:endParaRPr>
          </a:p>
          <a:p>
            <a:pPr algn="just" defTabSz="914400">
              <a:lnSpc>
                <a:spcPct val="90000"/>
              </a:lnSpc>
              <a:spcAft>
                <a:spcPts val="600"/>
              </a:spcAft>
              <a:buClr>
                <a:schemeClr val="accent1"/>
              </a:buClr>
              <a:buFont typeface="Calibri" panose="020F0502020204030204" pitchFamily="34" charset="0"/>
            </a:pPr>
            <a:endParaRPr lang="en-US" sz="2000" b="1" i="1" dirty="0">
              <a:cs typeface="Calibri"/>
            </a:endParaRPr>
          </a:p>
        </p:txBody>
      </p:sp>
    </p:spTree>
    <p:extLst>
      <p:ext uri="{BB962C8B-B14F-4D97-AF65-F5344CB8AC3E}">
        <p14:creationId xmlns:p14="http://schemas.microsoft.com/office/powerpoint/2010/main" val="33109450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95" name="Picture 94" descr="Calculator, pen, compass, money and a paper with graphs printed on it">
            <a:extLst>
              <a:ext uri="{FF2B5EF4-FFF2-40B4-BE49-F238E27FC236}">
                <a16:creationId xmlns:a16="http://schemas.microsoft.com/office/drawing/2014/main" id="{22C580DB-90E1-8C84-21D0-AC5AEBD99028}"/>
              </a:ext>
            </a:extLst>
          </p:cNvPr>
          <p:cNvPicPr>
            <a:picLocks noChangeAspect="1"/>
          </p:cNvPicPr>
          <p:nvPr/>
        </p:nvPicPr>
        <p:blipFill>
          <a:blip r:embed="rId2">
            <a:alphaModFix amt="35000"/>
          </a:blip>
          <a:srcRect b="6639"/>
          <a:stretch/>
        </p:blipFill>
        <p:spPr>
          <a:xfrm>
            <a:off x="30490" y="10"/>
            <a:ext cx="12191980" cy="6857990"/>
          </a:xfrm>
          <a:prstGeom prst="rect">
            <a:avLst/>
          </a:prstGeom>
        </p:spPr>
      </p:pic>
      <p:sp>
        <p:nvSpPr>
          <p:cNvPr id="2" name="TextBox 1">
            <a:extLst>
              <a:ext uri="{FF2B5EF4-FFF2-40B4-BE49-F238E27FC236}">
                <a16:creationId xmlns:a16="http://schemas.microsoft.com/office/drawing/2014/main" id="{F53F6D85-2A9E-CB5E-A87A-3D0BCE940CD5}"/>
              </a:ext>
            </a:extLst>
          </p:cNvPr>
          <p:cNvSpPr txBox="1"/>
          <p:nvPr/>
        </p:nvSpPr>
        <p:spPr>
          <a:xfrm>
            <a:off x="261257" y="167951"/>
            <a:ext cx="11831216" cy="609289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defTabSz="914400"/>
            <a:r>
              <a:rPr lang="en-US" sz="2400" b="1" i="1" dirty="0">
                <a:ea typeface="+mn-lt"/>
                <a:cs typeface="+mn-lt"/>
              </a:rPr>
              <a:t>5. Holiday Impact Not Generalizable</a:t>
            </a:r>
            <a:endParaRPr lang="en-US" sz="2400" b="1" i="1" dirty="0">
              <a:cs typeface="Calibri"/>
            </a:endParaRPr>
          </a:p>
          <a:p>
            <a:pPr defTabSz="914400"/>
            <a:r>
              <a:rPr lang="en-US" sz="2000" b="1" i="1" dirty="0">
                <a:ea typeface="+mn-lt"/>
                <a:cs typeface="+mn-lt"/>
              </a:rPr>
              <a:t>Although holidays elevate sales, the study does not make any discrimination on the type of holiday; for instance, between Christmas and Memorial Day. Different holidays have different kinds of influences, depending on their cultural relevance, promotional efforts, and consumer anticipation.</a:t>
            </a:r>
            <a:endParaRPr lang="en-US" sz="2000" b="1" i="1" dirty="0">
              <a:cs typeface="Calibri"/>
            </a:endParaRPr>
          </a:p>
          <a:p>
            <a:pPr defTabSz="914400"/>
            <a:r>
              <a:rPr lang="en-US" sz="2400" b="1" i="1" dirty="0">
                <a:ea typeface="+mn-lt"/>
                <a:cs typeface="+mn-lt"/>
              </a:rPr>
              <a:t>6. Time Variations</a:t>
            </a:r>
            <a:endParaRPr lang="en-US" sz="2400" b="1" i="1" dirty="0">
              <a:cs typeface="Calibri"/>
            </a:endParaRPr>
          </a:p>
          <a:p>
            <a:pPr defTabSz="914400"/>
            <a:r>
              <a:rPr lang="en-US" sz="2000" b="1" i="1" dirty="0">
                <a:ea typeface="+mn-lt"/>
                <a:cs typeface="+mn-lt"/>
              </a:rPr>
              <a:t>Sales can also be affected by temporary factors such as weather storms and disruptions peculiar to a particular region. These may not be reflected in the survey as they can be transient or regional and may distort the trend.</a:t>
            </a:r>
            <a:endParaRPr lang="en-US" sz="2000" b="1" i="1" dirty="0">
              <a:cs typeface="Calibri"/>
            </a:endParaRPr>
          </a:p>
          <a:p>
            <a:pPr defTabSz="914400"/>
            <a:r>
              <a:rPr lang="en-US" sz="2400" b="1" i="1" dirty="0">
                <a:ea typeface="+mn-lt"/>
                <a:cs typeface="+mn-lt"/>
              </a:rPr>
              <a:t>7. Absence of Causality</a:t>
            </a:r>
            <a:endParaRPr lang="en-US" sz="2400" b="1" i="1" dirty="0">
              <a:cs typeface="Calibri"/>
            </a:endParaRPr>
          </a:p>
          <a:p>
            <a:pPr defTabSz="914400"/>
            <a:r>
              <a:rPr lang="en-US" sz="2000" b="1" i="1" dirty="0">
                <a:ea typeface="+mn-lt"/>
                <a:cs typeface="+mn-lt"/>
              </a:rPr>
              <a:t>This could show a correlation instead of the causation of the study. For instance, it might be that sales are higher over holidays; however, this does not mean that holidays alone are the drivers of higher sales. It can also be due to more marketing, better consumer confidence, or specific promotions.</a:t>
            </a:r>
            <a:endParaRPr lang="en-US" sz="2000" b="1" i="1" dirty="0">
              <a:cs typeface="Calibri"/>
            </a:endParaRPr>
          </a:p>
          <a:p>
            <a:pPr defTabSz="914400"/>
            <a:r>
              <a:rPr lang="en-US" sz="2400" b="1" i="1" dirty="0">
                <a:ea typeface="+mn-lt"/>
                <a:cs typeface="+mn-lt"/>
              </a:rPr>
              <a:t>8. Pandemic Impact</a:t>
            </a:r>
            <a:endParaRPr lang="en-US" sz="2400" b="1" i="1" dirty="0">
              <a:cs typeface="Calibri"/>
            </a:endParaRPr>
          </a:p>
          <a:p>
            <a:pPr defTabSz="914400">
              <a:lnSpc>
                <a:spcPct val="90000"/>
              </a:lnSpc>
              <a:spcAft>
                <a:spcPts val="600"/>
              </a:spcAft>
            </a:pPr>
            <a:r>
              <a:rPr lang="en-US" sz="2000" b="1" i="1" dirty="0">
                <a:ea typeface="+mn-lt"/>
                <a:cs typeface="+mn-lt"/>
              </a:rPr>
              <a:t>If this information does not include the period of the COVID-19 pandemic, such data will not capture key changes in customer behavior in terms of increased purchases made online, changing preferences for certain products-examples include demand for essential products supply chain disruptions, or stock-level changes.</a:t>
            </a:r>
            <a:endParaRPr lang="en-US" sz="2000" b="1" i="1" dirty="0">
              <a:cs typeface="Calibri"/>
            </a:endParaRPr>
          </a:p>
        </p:txBody>
      </p:sp>
    </p:spTree>
    <p:extLst>
      <p:ext uri="{BB962C8B-B14F-4D97-AF65-F5344CB8AC3E}">
        <p14:creationId xmlns:p14="http://schemas.microsoft.com/office/powerpoint/2010/main" val="14233716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794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Factors Influencing the Sales of Walmart</vt:lpstr>
      <vt:lpstr>What is the Impact of Holidays on Sales in Walmart?</vt:lpstr>
      <vt:lpstr>PowerPoint Presentation</vt:lpstr>
      <vt:lpstr>What is the Correlation Between External Factors and Sales of Walmart ?</vt:lpstr>
      <vt:lpstr>What factors contribute to the variation in sales among different stores? </vt:lpstr>
      <vt:lpstr> Is there a significant correlation between weekly sales and temperature?</vt:lpstr>
      <vt:lpstr>How does fuel price correlate with weekly sales?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Kavach Barot</dc:creator>
  <cp:lastModifiedBy>Jaspreet Kaur, Jaspreet Kaur</cp:lastModifiedBy>
  <cp:revision>180</cp:revision>
  <dcterms:created xsi:type="dcterms:W3CDTF">2024-10-09T02:16:17Z</dcterms:created>
  <dcterms:modified xsi:type="dcterms:W3CDTF">2024-10-16T16:11:24Z</dcterms:modified>
</cp:coreProperties>
</file>