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80187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61145-4C4C-4B09-9813-C4CB474D64D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05482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08384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607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2618887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9767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298229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38990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3720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37643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60798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61145-4C4C-4B09-9813-C4CB474D64D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11212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61145-4C4C-4B09-9813-C4CB474D64D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02106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79111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45921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361145-4C4C-4B09-9813-C4CB474D64D9}" type="datetimeFigureOut">
              <a:rPr lang="en-IN" smtClean="0"/>
              <a:t>01-05-2024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371844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61145-4C4C-4B09-9813-C4CB474D64D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196C3-5035-42C6-A5DF-C01488FD718B}" type="slidenum">
              <a:rPr lang="en-IN" smtClean="0"/>
              <a:t>‹#›</a:t>
            </a:fld>
            <a:endParaRPr lang="en-IN"/>
          </a:p>
        </p:txBody>
      </p:sp>
    </p:spTree>
    <p:extLst>
      <p:ext uri="{BB962C8B-B14F-4D97-AF65-F5344CB8AC3E}">
        <p14:creationId xmlns:p14="http://schemas.microsoft.com/office/powerpoint/2010/main" val="400037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361145-4C4C-4B09-9813-C4CB474D64D9}" type="datetimeFigureOut">
              <a:rPr lang="en-IN" smtClean="0"/>
              <a:t>01-05-2024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8196C3-5035-42C6-A5DF-C01488FD718B}" type="slidenum">
              <a:rPr lang="en-IN" smtClean="0"/>
              <a:t>‹#›</a:t>
            </a:fld>
            <a:endParaRPr lang="en-IN"/>
          </a:p>
        </p:txBody>
      </p:sp>
    </p:spTree>
    <p:extLst>
      <p:ext uri="{BB962C8B-B14F-4D97-AF65-F5344CB8AC3E}">
        <p14:creationId xmlns:p14="http://schemas.microsoft.com/office/powerpoint/2010/main" val="4142059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E58D-4175-7F1B-8559-8C97C60C97E9}"/>
              </a:ext>
            </a:extLst>
          </p:cNvPr>
          <p:cNvSpPr>
            <a:spLocks noGrp="1"/>
          </p:cNvSpPr>
          <p:nvPr>
            <p:ph type="ctrTitle"/>
          </p:nvPr>
        </p:nvSpPr>
        <p:spPr>
          <a:xfrm>
            <a:off x="1154955" y="0"/>
            <a:ext cx="8825658" cy="3329581"/>
          </a:xfrm>
        </p:spPr>
        <p:txBody>
          <a:bodyPr>
            <a:normAutofit/>
          </a:bodyPr>
          <a:lstStyle/>
          <a:p>
            <a:r>
              <a:rPr lang="en-GB" sz="3200" b="1" dirty="0">
                <a:latin typeface="Arial" panose="020B0604020202020204" pitchFamily="34" charset="0"/>
                <a:cs typeface="Arial" panose="020B0604020202020204" pitchFamily="34" charset="0"/>
              </a:rPr>
              <a:t>Real-Time Machine Learning Algorithms For Predicting Traffic Flow</a:t>
            </a:r>
            <a:endParaRPr lang="en-IN"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646706D-37AE-6E90-5DCB-CB18F2056C9A}"/>
              </a:ext>
            </a:extLst>
          </p:cNvPr>
          <p:cNvSpPr>
            <a:spLocks noGrp="1"/>
          </p:cNvSpPr>
          <p:nvPr>
            <p:ph type="subTitle" idx="1"/>
          </p:nvPr>
        </p:nvSpPr>
        <p:spPr>
          <a:xfrm>
            <a:off x="1154954" y="3710060"/>
            <a:ext cx="11037045" cy="1804620"/>
          </a:xfrm>
        </p:spPr>
        <p:txBody>
          <a:bodyPr>
            <a:normAutofit/>
          </a:bodyPr>
          <a:lstStyle/>
          <a:p>
            <a:r>
              <a:rPr lang="en-IN" b="1" dirty="0"/>
              <a:t>Vehicular networks </a:t>
            </a:r>
            <a:r>
              <a:rPr lang="en-IN" b="1" dirty="0" err="1"/>
              <a:t>Cnt</a:t>
            </a:r>
            <a:r>
              <a:rPr lang="en-IN" b="1" dirty="0"/>
              <a:t> 6528-002</a:t>
            </a:r>
          </a:p>
        </p:txBody>
      </p:sp>
    </p:spTree>
    <p:extLst>
      <p:ext uri="{BB962C8B-B14F-4D97-AF65-F5344CB8AC3E}">
        <p14:creationId xmlns:p14="http://schemas.microsoft.com/office/powerpoint/2010/main" val="364506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95F6-D2B3-BC5A-05E8-CEC3B6719B3C}"/>
              </a:ext>
            </a:extLst>
          </p:cNvPr>
          <p:cNvSpPr>
            <a:spLocks noGrp="1"/>
          </p:cNvSpPr>
          <p:nvPr>
            <p:ph type="title"/>
          </p:nvPr>
        </p:nvSpPr>
        <p:spPr/>
        <p:txBody>
          <a:bodyPr/>
          <a:lstStyle/>
          <a:p>
            <a:r>
              <a:rPr lang="en-IN" dirty="0"/>
              <a:t>Team </a:t>
            </a:r>
          </a:p>
        </p:txBody>
      </p:sp>
      <p:sp>
        <p:nvSpPr>
          <p:cNvPr id="3" name="Content Placeholder 2">
            <a:extLst>
              <a:ext uri="{FF2B5EF4-FFF2-40B4-BE49-F238E27FC236}">
                <a16:creationId xmlns:a16="http://schemas.microsoft.com/office/drawing/2014/main" id="{BD91366B-5A73-C465-ED74-85A4497E04E4}"/>
              </a:ext>
            </a:extLst>
          </p:cNvPr>
          <p:cNvSpPr>
            <a:spLocks noGrp="1"/>
          </p:cNvSpPr>
          <p:nvPr>
            <p:ph idx="1"/>
          </p:nvPr>
        </p:nvSpPr>
        <p:spPr/>
        <p:txBody>
          <a:bodyPr/>
          <a:lstStyle/>
          <a:p>
            <a:r>
              <a:rPr lang="en-IN" dirty="0" err="1"/>
              <a:t>Jaswanth</a:t>
            </a:r>
            <a:r>
              <a:rPr lang="en-IN" dirty="0"/>
              <a:t> Reddy </a:t>
            </a:r>
            <a:r>
              <a:rPr lang="en-IN" dirty="0" err="1"/>
              <a:t>Vulchi</a:t>
            </a:r>
            <a:r>
              <a:rPr lang="en-IN" dirty="0"/>
              <a:t> – Z23754058</a:t>
            </a:r>
          </a:p>
          <a:p>
            <a:r>
              <a:rPr lang="en-IN" dirty="0"/>
              <a:t>Deepak Punugupati – Z23752259</a:t>
            </a:r>
          </a:p>
          <a:p>
            <a:r>
              <a:rPr lang="en-IN" dirty="0" err="1"/>
              <a:t>Karthya</a:t>
            </a:r>
            <a:r>
              <a:rPr lang="en-IN" dirty="0"/>
              <a:t> Reddy </a:t>
            </a:r>
            <a:r>
              <a:rPr lang="en-IN" dirty="0" err="1"/>
              <a:t>Vitalam</a:t>
            </a:r>
            <a:r>
              <a:rPr lang="en-IN" dirty="0"/>
              <a:t> – Z23752177</a:t>
            </a:r>
          </a:p>
          <a:p>
            <a:r>
              <a:rPr lang="en-IN" dirty="0"/>
              <a:t>Meghana </a:t>
            </a:r>
            <a:r>
              <a:rPr lang="en-IN" dirty="0" err="1"/>
              <a:t>Valeti</a:t>
            </a:r>
            <a:r>
              <a:rPr lang="en-IN" dirty="0"/>
              <a:t> – Z23751882</a:t>
            </a:r>
          </a:p>
          <a:p>
            <a:r>
              <a:rPr lang="en-IN" dirty="0" err="1"/>
              <a:t>Menthula</a:t>
            </a:r>
            <a:r>
              <a:rPr lang="en-IN" dirty="0"/>
              <a:t> Paul </a:t>
            </a:r>
            <a:r>
              <a:rPr lang="en-IN" dirty="0" err="1"/>
              <a:t>Chakravarthi</a:t>
            </a:r>
            <a:r>
              <a:rPr lang="en-IN" dirty="0"/>
              <a:t> – Z23762484</a:t>
            </a:r>
          </a:p>
          <a:p>
            <a:endParaRPr lang="en-IN" dirty="0"/>
          </a:p>
        </p:txBody>
      </p:sp>
    </p:spTree>
    <p:extLst>
      <p:ext uri="{BB962C8B-B14F-4D97-AF65-F5344CB8AC3E}">
        <p14:creationId xmlns:p14="http://schemas.microsoft.com/office/powerpoint/2010/main" val="255728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6D6-F657-C11C-B238-8F720C91729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A95F2BF-410B-AEB2-7CA9-AF00E470C64C}"/>
              </a:ext>
            </a:extLst>
          </p:cNvPr>
          <p:cNvSpPr>
            <a:spLocks noGrp="1"/>
          </p:cNvSpPr>
          <p:nvPr>
            <p:ph idx="1"/>
          </p:nvPr>
        </p:nvSpPr>
        <p:spPr/>
        <p:txBody>
          <a:bodyPr>
            <a:normAutofit fontScale="85000" lnSpcReduction="10000"/>
          </a:bodyPr>
          <a:lstStyle/>
          <a:p>
            <a:r>
              <a:rPr lang="en-GB" dirty="0"/>
              <a:t>Enhance traffic management strategies, reducing congestion and improving efficiency. </a:t>
            </a:r>
          </a:p>
          <a:p>
            <a:r>
              <a:rPr lang="en-GB" dirty="0"/>
              <a:t>Accurate predictions aid in enhancing road safety measures. </a:t>
            </a:r>
          </a:p>
          <a:p>
            <a:r>
              <a:rPr lang="en-GB" dirty="0"/>
              <a:t>Real-time traffic information empowers commuters to make informed travel decisions, optimizing their experience. </a:t>
            </a:r>
          </a:p>
          <a:p>
            <a:r>
              <a:rPr lang="en-GB" dirty="0"/>
              <a:t>Efficient traffic flow contributes to environmental sustainability by reducing fuel consumption and emissions.  </a:t>
            </a:r>
          </a:p>
          <a:p>
            <a:r>
              <a:rPr lang="en-GB" dirty="0"/>
              <a:t>Infrastructure planning, facilitating resource allocation for future development. </a:t>
            </a:r>
          </a:p>
          <a:p>
            <a:r>
              <a:rPr lang="en-GB" dirty="0"/>
              <a:t>Real-time traffic insights support emergency response efforts, ensuring timely assistance during crises. </a:t>
            </a:r>
          </a:p>
          <a:p>
            <a:r>
              <a:rPr lang="en-GB" dirty="0"/>
              <a:t>Public transportation systems benefit from optimized schedules and routes based on demand predictions. </a:t>
            </a:r>
          </a:p>
          <a:p>
            <a:r>
              <a:rPr lang="en-GB" dirty="0"/>
              <a:t>Urban development decisions</a:t>
            </a:r>
            <a:endParaRPr lang="en-IN" dirty="0"/>
          </a:p>
        </p:txBody>
      </p:sp>
    </p:spTree>
    <p:extLst>
      <p:ext uri="{BB962C8B-B14F-4D97-AF65-F5344CB8AC3E}">
        <p14:creationId xmlns:p14="http://schemas.microsoft.com/office/powerpoint/2010/main" val="118631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337F-5C9F-E7B2-2ED8-730DE50899B1}"/>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93ED5C6F-A2A3-E46B-CC64-8A99247457A4}"/>
              </a:ext>
            </a:extLst>
          </p:cNvPr>
          <p:cNvSpPr>
            <a:spLocks noGrp="1"/>
          </p:cNvSpPr>
          <p:nvPr>
            <p:ph idx="1"/>
          </p:nvPr>
        </p:nvSpPr>
        <p:spPr/>
        <p:txBody>
          <a:bodyPr/>
          <a:lstStyle/>
          <a:p>
            <a:r>
              <a:rPr lang="en-GB" dirty="0"/>
              <a:t>Traffic congestion is a pervasive issue in urban areas worldwide, leading to significant economic losses, environmental pollution, and reduced quality of life for residents. </a:t>
            </a:r>
          </a:p>
          <a:p>
            <a:r>
              <a:rPr lang="en-GB" dirty="0"/>
              <a:t>Effectively managing and predicting traffic flow is crucial for mitigating these challenges and ensuring efficient transportation systems. </a:t>
            </a:r>
          </a:p>
          <a:p>
            <a:r>
              <a:rPr lang="en-GB" dirty="0"/>
              <a:t>Machine learning algorithms offer a wide range of approaches to address this problem by leveraging historical traffic data to forecast future traffic conditions. </a:t>
            </a:r>
            <a:endParaRPr lang="en-IN" dirty="0"/>
          </a:p>
        </p:txBody>
      </p:sp>
    </p:spTree>
    <p:extLst>
      <p:ext uri="{BB962C8B-B14F-4D97-AF65-F5344CB8AC3E}">
        <p14:creationId xmlns:p14="http://schemas.microsoft.com/office/powerpoint/2010/main" val="240987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9E9B-380D-8750-9C04-4949A06B0F2C}"/>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1D301A9F-CC18-71C0-478E-B00D7B3830B2}"/>
              </a:ext>
            </a:extLst>
          </p:cNvPr>
          <p:cNvSpPr>
            <a:spLocks noGrp="1"/>
          </p:cNvSpPr>
          <p:nvPr>
            <p:ph idx="1"/>
          </p:nvPr>
        </p:nvSpPr>
        <p:spPr/>
        <p:txBody>
          <a:bodyPr/>
          <a:lstStyle/>
          <a:p>
            <a:r>
              <a:rPr lang="en-IN" dirty="0"/>
              <a:t>Linear Regression- Actual vs Predicted Monthly Traffic Volume</a:t>
            </a:r>
          </a:p>
          <a:p>
            <a:r>
              <a:rPr lang="en-IN" dirty="0"/>
              <a:t>Random Forest- </a:t>
            </a:r>
            <a:r>
              <a:rPr lang="en-GB" dirty="0"/>
              <a:t>It is a popular machine-learning algorithm that belongs to the ensemble learning family. It operates by constructing multiple decision trees during training and outputs the mode of the classes (classification) or mean prediction (regression) of individual trees. (predicts high or low traffic)</a:t>
            </a:r>
          </a:p>
          <a:p>
            <a:r>
              <a:rPr lang="en-GB" dirty="0"/>
              <a:t>Logistic Regression- Accuracy 79.16% (Y dependent variable Vehicles and X trained data)</a:t>
            </a:r>
          </a:p>
          <a:p>
            <a:r>
              <a:rPr lang="en-GB" dirty="0"/>
              <a:t>Support Vector Machine- Accuracy 82.55% (Closer to Random Forest)</a:t>
            </a:r>
            <a:endParaRPr lang="en-IN" dirty="0"/>
          </a:p>
        </p:txBody>
      </p:sp>
    </p:spTree>
    <p:extLst>
      <p:ext uri="{BB962C8B-B14F-4D97-AF65-F5344CB8AC3E}">
        <p14:creationId xmlns:p14="http://schemas.microsoft.com/office/powerpoint/2010/main" val="366118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119-8F19-195F-6BDB-5357DD7C77F8}"/>
              </a:ext>
            </a:extLst>
          </p:cNvPr>
          <p:cNvSpPr>
            <a:spLocks noGrp="1"/>
          </p:cNvSpPr>
          <p:nvPr>
            <p:ph type="title"/>
          </p:nvPr>
        </p:nvSpPr>
        <p:spPr/>
        <p:txBody>
          <a:bodyPr/>
          <a:lstStyle/>
          <a:p>
            <a:r>
              <a:rPr lang="en-IN" dirty="0"/>
              <a:t>Overview</a:t>
            </a:r>
          </a:p>
        </p:txBody>
      </p:sp>
      <p:pic>
        <p:nvPicPr>
          <p:cNvPr id="5" name="Content Placeholder 4">
            <a:extLst>
              <a:ext uri="{FF2B5EF4-FFF2-40B4-BE49-F238E27FC236}">
                <a16:creationId xmlns:a16="http://schemas.microsoft.com/office/drawing/2014/main" id="{F7ED0DFB-009B-4A0F-5D5D-5E9AB5A3D587}"/>
              </a:ext>
            </a:extLst>
          </p:cNvPr>
          <p:cNvPicPr>
            <a:picLocks noGrp="1" noChangeAspect="1"/>
          </p:cNvPicPr>
          <p:nvPr>
            <p:ph idx="1"/>
          </p:nvPr>
        </p:nvPicPr>
        <p:blipFill>
          <a:blip r:embed="rId2"/>
          <a:stretch>
            <a:fillRect/>
          </a:stretch>
        </p:blipFill>
        <p:spPr>
          <a:xfrm>
            <a:off x="1854115" y="1853248"/>
            <a:ext cx="8483770" cy="3964378"/>
          </a:xfrm>
        </p:spPr>
      </p:pic>
    </p:spTree>
    <p:extLst>
      <p:ext uri="{BB962C8B-B14F-4D97-AF65-F5344CB8AC3E}">
        <p14:creationId xmlns:p14="http://schemas.microsoft.com/office/powerpoint/2010/main" val="312866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071F-9795-D3D3-D6B4-00625E5776D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AD932F7-3FFA-4B8E-DB13-3835989A0757}"/>
              </a:ext>
            </a:extLst>
          </p:cNvPr>
          <p:cNvSpPr>
            <a:spLocks noGrp="1"/>
          </p:cNvSpPr>
          <p:nvPr>
            <p:ph idx="1"/>
          </p:nvPr>
        </p:nvSpPr>
        <p:spPr/>
        <p:txBody>
          <a:bodyPr/>
          <a:lstStyle/>
          <a:p>
            <a:r>
              <a:rPr lang="en-IN" dirty="0"/>
              <a:t>Dataset collection from Kaggle</a:t>
            </a:r>
          </a:p>
          <a:p>
            <a:r>
              <a:rPr lang="en-IN" dirty="0" err="1"/>
              <a:t>Histplot</a:t>
            </a:r>
            <a:r>
              <a:rPr lang="en-IN" dirty="0"/>
              <a:t> for traffic distribution</a:t>
            </a:r>
          </a:p>
          <a:p>
            <a:r>
              <a:rPr lang="en-IN" dirty="0"/>
              <a:t>Traffic volume distribution along each junction- Violin plot</a:t>
            </a:r>
          </a:p>
          <a:p>
            <a:r>
              <a:rPr lang="en-IN" dirty="0"/>
              <a:t>Average Traffic Volume- Hourly &amp; Weekly</a:t>
            </a:r>
          </a:p>
          <a:p>
            <a:r>
              <a:rPr lang="en-IN" dirty="0"/>
              <a:t>Linear Regression Monthly Traffic Volume (Actual &amp; Predicted)</a:t>
            </a:r>
          </a:p>
          <a:p>
            <a:r>
              <a:rPr lang="en-IN" dirty="0"/>
              <a:t>Random Forest Classifier</a:t>
            </a:r>
          </a:p>
          <a:p>
            <a:r>
              <a:rPr lang="en-IN" dirty="0"/>
              <a:t>Logistic Regression </a:t>
            </a:r>
          </a:p>
          <a:p>
            <a:r>
              <a:rPr lang="en-IN" dirty="0"/>
              <a:t>Support Vector Machine</a:t>
            </a:r>
          </a:p>
          <a:p>
            <a:endParaRPr lang="en-IN" dirty="0"/>
          </a:p>
        </p:txBody>
      </p:sp>
    </p:spTree>
    <p:extLst>
      <p:ext uri="{BB962C8B-B14F-4D97-AF65-F5344CB8AC3E}">
        <p14:creationId xmlns:p14="http://schemas.microsoft.com/office/powerpoint/2010/main" val="315798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119-8F19-195F-6BDB-5357DD7C77F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B0F16B3-3AA3-7612-6A6B-BEFC2AB5124B}"/>
              </a:ext>
            </a:extLst>
          </p:cNvPr>
          <p:cNvSpPr>
            <a:spLocks noGrp="1"/>
          </p:cNvSpPr>
          <p:nvPr>
            <p:ph idx="1"/>
          </p:nvPr>
        </p:nvSpPr>
        <p:spPr/>
        <p:txBody>
          <a:bodyPr>
            <a:normAutofit fontScale="92500" lnSpcReduction="20000"/>
          </a:bodyPr>
          <a:lstStyle/>
          <a:p>
            <a:r>
              <a:rPr lang="en-GB" dirty="0"/>
              <a:t>The utilization of the Random Forest algorithm for predicting traffic flow demonstrates good and expected results, with notably higher accuracy compared to alternative algorithms (Support Vector Machine, Linear Regression, and Logistic Regression ). </a:t>
            </a:r>
          </a:p>
          <a:p>
            <a:r>
              <a:rPr lang="en-GB" dirty="0"/>
              <a:t>Through rigorous training and testing, our model exhibits robust performance in forecasting traffic levels at various junctions, enabling proactive measures for congestion mitigation and transportation planning. </a:t>
            </a:r>
          </a:p>
          <a:p>
            <a:r>
              <a:rPr lang="en-GB" dirty="0"/>
              <a:t>By leveraging this algorithm, urban authorities can optimize traffic flow, road safety, and improve overall transportation efficiency. This model predictions may wrong if there is an intervention of external features like whether conditions, accidents on junctions etc. </a:t>
            </a:r>
          </a:p>
          <a:p>
            <a:r>
              <a:rPr lang="en-GB" dirty="0"/>
              <a:t>Moving forward, further research and refinement of the model to account for additional external factors will continue to advance the development of intelligent transportation systems and contribute to the creation of more sustainable and </a:t>
            </a:r>
            <a:r>
              <a:rPr lang="en-GB" dirty="0" err="1"/>
              <a:t>livable</a:t>
            </a:r>
            <a:r>
              <a:rPr lang="en-GB" dirty="0"/>
              <a:t> urban environments.</a:t>
            </a:r>
            <a:endParaRPr lang="en-IN" dirty="0"/>
          </a:p>
        </p:txBody>
      </p:sp>
    </p:spTree>
    <p:extLst>
      <p:ext uri="{BB962C8B-B14F-4D97-AF65-F5344CB8AC3E}">
        <p14:creationId xmlns:p14="http://schemas.microsoft.com/office/powerpoint/2010/main" val="16326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119-8F19-195F-6BDB-5357DD7C77F8}"/>
              </a:ext>
            </a:extLst>
          </p:cNvPr>
          <p:cNvSpPr>
            <a:spLocks noGrp="1"/>
          </p:cNvSpPr>
          <p:nvPr>
            <p:ph type="title"/>
          </p:nvPr>
        </p:nvSpPr>
        <p:spPr>
          <a:xfrm>
            <a:off x="5057855" y="3139357"/>
            <a:ext cx="9404723" cy="1400530"/>
          </a:xfrm>
        </p:spPr>
        <p:txBody>
          <a:bodyPr/>
          <a:lstStyle/>
          <a:p>
            <a:r>
              <a:rPr lang="en-IN" dirty="0"/>
              <a:t>Thank You</a:t>
            </a:r>
          </a:p>
        </p:txBody>
      </p:sp>
      <p:sp>
        <p:nvSpPr>
          <p:cNvPr id="3" name="Content Placeholder 2">
            <a:extLst>
              <a:ext uri="{FF2B5EF4-FFF2-40B4-BE49-F238E27FC236}">
                <a16:creationId xmlns:a16="http://schemas.microsoft.com/office/drawing/2014/main" id="{2B0F16B3-3AA3-7612-6A6B-BEFC2AB5124B}"/>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4123758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479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Real-Time Machine Learning Algorithms For Predicting Traffic Flow</vt:lpstr>
      <vt:lpstr>Team </vt:lpstr>
      <vt:lpstr>Introduction</vt:lpstr>
      <vt:lpstr>Problem</vt:lpstr>
      <vt:lpstr>Algorithms</vt:lpstr>
      <vt:lpstr>Overview</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Machine Learning Algorithms For Predicting Traffic Flow</dc:title>
  <dc:creator>Deepak P</dc:creator>
  <cp:lastModifiedBy>Deepak P</cp:lastModifiedBy>
  <cp:revision>2</cp:revision>
  <dcterms:created xsi:type="dcterms:W3CDTF">2024-04-25T01:30:40Z</dcterms:created>
  <dcterms:modified xsi:type="dcterms:W3CDTF">2024-05-02T01:17:36Z</dcterms:modified>
</cp:coreProperties>
</file>