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0" r:id="rId2"/>
    <p:sldId id="256" r:id="rId3"/>
    <p:sldId id="257" r:id="rId4"/>
    <p:sldId id="259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17452-AD87-47D1-855B-F7B8EABDAFFD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64134-1789-4DF9-B1B5-D7F51227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7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4134-1789-4DF9-B1B5-D7F51227BA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0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2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7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D3C62-E0E1-4CF0-9A26-601E14834DA5}" type="datetimeFigureOut">
              <a:rPr lang="en-US" smtClean="0"/>
              <a:t>12-Mar-18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4B34-78B4-4668-BE33-7F6CEC9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ority_que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Fringe_(Computer_science)&amp;action=edit&amp;redlink=1" TargetMode="External"/><Relationship Id="rId4" Type="http://schemas.openxmlformats.org/officeDocument/2006/relationships/hyperlink" Target="https://en.wikipedia.org/w/index.php?title=Open_set_(Computer_science)&amp;action=edit&amp;redlink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382" y="1600200"/>
            <a:ext cx="7772400" cy="3736975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ngsanaUPC" pitchFamily="18" charset="-34"/>
                <a:cs typeface="AngsanaUPC" pitchFamily="18" charset="-34"/>
              </a:rPr>
              <a:t>Solving 8-puzzle problem using A* algorithm.</a:t>
            </a:r>
            <a:br>
              <a:rPr lang="en-US" sz="6600" dirty="0" smtClean="0">
                <a:latin typeface="AngsanaUPC" pitchFamily="18" charset="-34"/>
                <a:cs typeface="AngsanaUPC" pitchFamily="18" charset="-34"/>
              </a:rPr>
            </a:br>
            <a:r>
              <a:rPr lang="en-US" sz="6600" dirty="0" smtClean="0">
                <a:latin typeface="AngsanaUPC" pitchFamily="18" charset="-34"/>
                <a:cs typeface="AngsanaUPC" pitchFamily="18" charset="-34"/>
              </a:rPr>
              <a:t>  </a:t>
            </a:r>
            <a:endParaRPr lang="en-US" sz="6600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692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13352">
        <p14:warp dir="in"/>
      </p:transition>
    </mc:Choice>
    <mc:Fallback xmlns="">
      <p:transition spd="slow" advTm="133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Heuristic search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latin typeface="AngsanaUPC" pitchFamily="18" charset="-34"/>
                <a:cs typeface="AngsanaUPC" pitchFamily="18" charset="-34"/>
              </a:rPr>
              <a:t>Heuristic search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 uses a </a:t>
            </a:r>
            <a:r>
              <a:rPr lang="en-US" i="1" dirty="0">
                <a:latin typeface="AngsanaUPC" pitchFamily="18" charset="-34"/>
                <a:cs typeface="AngsanaUPC" pitchFamily="18" charset="-34"/>
              </a:rPr>
              <a:t>heuristic function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 to help guide the search. When a node is expanded, each of its children is evaluated using a </a:t>
            </a:r>
            <a:r>
              <a:rPr lang="en-US" i="1" dirty="0">
                <a:latin typeface="AngsanaUPC" pitchFamily="18" charset="-34"/>
                <a:cs typeface="AngsanaUPC" pitchFamily="18" charset="-34"/>
              </a:rPr>
              <a:t>search function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.  </a:t>
            </a:r>
            <a:endParaRPr lang="en-US" dirty="0" smtClean="0">
              <a:latin typeface="AngsanaUPC" pitchFamily="18" charset="-34"/>
              <a:cs typeface="AngsanaUPC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itchFamily="18" charset="-34"/>
                <a:cs typeface="AngsanaUPC" pitchFamily="18" charset="-34"/>
              </a:rPr>
              <a:t>A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*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is a type of heuristic search  which solves 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problems by searching among all possible paths to the solution (goal) for the one that incurs the smallest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cost.</a:t>
            </a:r>
          </a:p>
          <a:p>
            <a:pPr marL="0" indent="0">
              <a:buNone/>
            </a:pPr>
            <a:r>
              <a:rPr lang="en-US" dirty="0">
                <a:latin typeface="AngsanaUPC" pitchFamily="18" charset="-34"/>
                <a:cs typeface="AngsanaUPC" pitchFamily="18" charset="-34"/>
              </a:rPr>
              <a:t>Typical implementations of A* use a </a:t>
            </a:r>
            <a:r>
              <a:rPr lang="en-US" dirty="0">
                <a:latin typeface="AngsanaUPC" pitchFamily="18" charset="-34"/>
                <a:cs typeface="AngsanaUPC" pitchFamily="18" charset="-34"/>
                <a:hlinkClick r:id="rId3" tooltip="Priority queue"/>
              </a:rPr>
              <a:t>priority queue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 to perform the repeated selection of minimum (estimated) cost nodes to expand. This priority queue is known as the </a:t>
            </a:r>
            <a:r>
              <a:rPr lang="en-US" i="1" dirty="0">
                <a:latin typeface="AngsanaUPC" pitchFamily="18" charset="-34"/>
                <a:cs typeface="AngsanaUPC" pitchFamily="18" charset="-34"/>
                <a:hlinkClick r:id="rId4" tooltip="Open set (Computer science) (page does not exist)"/>
              </a:rPr>
              <a:t>open set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 or </a:t>
            </a:r>
            <a:r>
              <a:rPr lang="en-US" i="1" dirty="0">
                <a:latin typeface="AngsanaUPC" pitchFamily="18" charset="-34"/>
                <a:cs typeface="AngsanaUPC" pitchFamily="18" charset="-34"/>
                <a:hlinkClick r:id="rId5" tooltip="Fringe (Computer science) (page does not exist)"/>
              </a:rPr>
              <a:t>fringe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.</a:t>
            </a:r>
            <a:endParaRPr lang="en-US" dirty="0" smtClean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1302155"/>
      </p:ext>
    </p:extLst>
  </p:cSld>
  <p:clrMapOvr>
    <a:masterClrMapping/>
  </p:clrMapOvr>
  <p:transition spd="slow" advTm="41362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function f(n)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AngsanaUPC" pitchFamily="18" charset="-34"/>
                <a:cs typeface="AngsanaUPC" pitchFamily="18" charset="-34"/>
              </a:rPr>
              <a:t> The heuristic function, h estimates </a:t>
            </a:r>
            <a:r>
              <a:rPr lang="en-US" i="1" dirty="0" smtClean="0">
                <a:latin typeface="AngsanaUPC" pitchFamily="18" charset="-34"/>
                <a:cs typeface="AngsanaUPC" pitchFamily="18" charset="-34"/>
              </a:rPr>
              <a:t>how much work must be done to reach a goal from the node in question or the current node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. Typically, the search function f is expressed as</a:t>
            </a:r>
          </a:p>
          <a:p>
            <a:pPr marL="0" indent="0">
              <a:buNone/>
            </a:pPr>
            <a:r>
              <a:rPr lang="en-US" dirty="0" smtClean="0">
                <a:latin typeface="AngsanaUPC" pitchFamily="18" charset="-34"/>
                <a:cs typeface="AngsanaUPC" pitchFamily="18" charset="-34"/>
              </a:rPr>
              <a:t>			</a:t>
            </a:r>
            <a:r>
              <a:rPr lang="en-US" i="1" dirty="0" smtClean="0">
                <a:latin typeface="AngsanaUPC" pitchFamily="18" charset="-34"/>
                <a:cs typeface="AngsanaUPC" pitchFamily="18" charset="-34"/>
              </a:rPr>
              <a:t>f(n) = g(n) + h(n) </a:t>
            </a:r>
          </a:p>
          <a:p>
            <a:pPr marL="0" indent="0">
              <a:buNone/>
            </a:pPr>
            <a:r>
              <a:rPr lang="en-US" dirty="0">
                <a:latin typeface="AngsanaUPC" pitchFamily="18" charset="-34"/>
                <a:cs typeface="AngsanaUPC" pitchFamily="18" charset="-34"/>
              </a:rPr>
              <a:t>where g(n) represents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the cost 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of getting to the node n along the current path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from the initial node. 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Thus, f(n) estimates the cost or effort to successfully get from start to goal by going through node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n.</a:t>
            </a:r>
            <a:endParaRPr lang="en-US" dirty="0">
              <a:latin typeface="AngsanaUPC" pitchFamily="18" charset="-34"/>
              <a:cs typeface="AngsanaUPC" pitchFamily="18" charset="-34"/>
            </a:endParaRPr>
          </a:p>
          <a:p>
            <a:pPr marL="0" indent="0">
              <a:buNone/>
            </a:pPr>
            <a:r>
              <a:rPr lang="en-US" dirty="0" smtClean="0">
                <a:latin typeface="AngsanaUPC" pitchFamily="18" charset="-34"/>
                <a:cs typeface="AngsanaUPC" pitchFamily="18" charset="-34"/>
              </a:rPr>
              <a:t/>
            </a:r>
            <a:br>
              <a:rPr lang="en-US" dirty="0" smtClean="0">
                <a:latin typeface="AngsanaUPC" pitchFamily="18" charset="-34"/>
                <a:cs typeface="AngsanaUPC" pitchFamily="18" charset="-34"/>
              </a:rPr>
            </a:br>
            <a:endParaRPr lang="en-US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7342150"/>
      </p:ext>
    </p:extLst>
  </p:cSld>
  <p:clrMapOvr>
    <a:masterClrMapping/>
  </p:clrMapOvr>
  <p:transition spd="slow" advTm="3320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8</a:t>
            </a:r>
            <a:r>
              <a:rPr lang="en-US" sz="5400" dirty="0"/>
              <a:t>-</a:t>
            </a:r>
            <a:r>
              <a:rPr lang="en-US" sz="5400" dirty="0" smtClean="0"/>
              <a:t>puzzle problem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gsanaUPC" pitchFamily="18" charset="-34"/>
                <a:cs typeface="AngsanaUPC" pitchFamily="18" charset="-34"/>
              </a:rPr>
              <a:t>The 8 puzzle consists of eight numbered, movable tiles set in a 3x3 frame. One cell of the frame is always empty thus making it possible to move an adjacent numbered tile into the empty cell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.</a:t>
            </a:r>
          </a:p>
          <a:p>
            <a:r>
              <a:rPr lang="en-US" dirty="0">
                <a:latin typeface="AngsanaUPC" pitchFamily="18" charset="-34"/>
                <a:cs typeface="AngsanaUPC" pitchFamily="18" charset="-34"/>
              </a:rPr>
              <a:t>The program is to change the initial configuration into the goal configuration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.</a:t>
            </a:r>
          </a:p>
          <a:p>
            <a:endParaRPr lang="en-US" dirty="0" smtClean="0">
              <a:latin typeface="AngsanaUPC" pitchFamily="18" charset="-34"/>
              <a:cs typeface="AngsanaUPC" pitchFamily="18" charset="-34"/>
            </a:endParaRPr>
          </a:p>
          <a:p>
            <a:endParaRPr lang="en-US" dirty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026" name="Picture 2" descr="C:\Users\Jaswant Singh\Desktop\8-Puzz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4191000"/>
            <a:ext cx="5791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395048"/>
      </p:ext>
    </p:extLst>
  </p:cSld>
  <p:clrMapOvr>
    <a:masterClrMapping/>
  </p:clrMapOvr>
  <p:transition spd="slow" advTm="25876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8-puzzle problem using A*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2151928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AngsanaUPC" pitchFamily="18" charset="-34"/>
                <a:cs typeface="AngsanaUPC" pitchFamily="18" charset="-34"/>
              </a:rPr>
              <a:t>We will be using A* algorithm to solve this problem .</a:t>
            </a:r>
          </a:p>
          <a:p>
            <a:r>
              <a:rPr lang="en-US" dirty="0" smtClean="0">
                <a:latin typeface="AngsanaUPC" pitchFamily="18" charset="-34"/>
                <a:cs typeface="AngsanaUPC" pitchFamily="18" charset="-34"/>
              </a:rPr>
              <a:t>We have considered g to be the length of the path from initial node to a particular node n i.e. depth of node n.</a:t>
            </a:r>
          </a:p>
          <a:p>
            <a:r>
              <a:rPr lang="en-US" dirty="0" smtClean="0">
                <a:latin typeface="AngsanaUPC" pitchFamily="18" charset="-34"/>
                <a:cs typeface="AngsanaUPC" pitchFamily="18" charset="-34"/>
              </a:rPr>
              <a:t>And heuristic h to be equal to the number of displaced tiles in node n with respect to the goal state.   </a:t>
            </a:r>
          </a:p>
        </p:txBody>
      </p:sp>
    </p:spTree>
    <p:extLst>
      <p:ext uri="{BB962C8B-B14F-4D97-AF65-F5344CB8AC3E}">
        <p14:creationId xmlns:p14="http://schemas.microsoft.com/office/powerpoint/2010/main" val="989091361"/>
      </p:ext>
    </p:extLst>
  </p:cSld>
  <p:clrMapOvr>
    <a:masterClrMapping/>
  </p:clrMapOvr>
  <p:transition spd="slow" advTm="23351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AngsanaUPC" pitchFamily="18" charset="-34"/>
                <a:cs typeface="AngsanaUPC" pitchFamily="18" charset="-34"/>
              </a:rPr>
              <a:t>Main data structure used is list which we have used to store the states of puzzle(node),</a:t>
            </a:r>
            <a:r>
              <a:rPr lang="en-US" dirty="0">
                <a:latin typeface="AngsanaUPC" pitchFamily="18" charset="-34"/>
                <a:cs typeface="AngsanaUPC" pitchFamily="18" charset="-34"/>
              </a:rPr>
              <a:t> to store the open nodes, close nodes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and have represented empty space as 0.</a:t>
            </a:r>
          </a:p>
          <a:p>
            <a:r>
              <a:rPr lang="en-US" dirty="0" smtClean="0">
                <a:latin typeface="AngsanaUPC" pitchFamily="18" charset="-34"/>
                <a:cs typeface="AngsanaUPC" pitchFamily="18" charset="-34"/>
              </a:rPr>
              <a:t>Few built-in functions used for basic functionality are delete, append, keysort, and write.</a:t>
            </a:r>
          </a:p>
          <a:p>
            <a:r>
              <a:rPr lang="en-US" dirty="0" smtClean="0">
                <a:latin typeface="AngsanaUPC" pitchFamily="18" charset="-34"/>
                <a:cs typeface="AngsanaUPC" pitchFamily="18" charset="-34"/>
              </a:rPr>
              <a:t>User can make queries by giving initial and goal state as input.</a:t>
            </a:r>
          </a:p>
          <a:p>
            <a:endParaRPr lang="en-US" dirty="0">
              <a:latin typeface="AngsanaUPC" pitchFamily="18" charset="-34"/>
              <a:cs typeface="AngsanaUPC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3450417"/>
      </p:ext>
    </p:extLst>
  </p:cSld>
  <p:clrMapOvr>
    <a:masterClrMapping/>
  </p:clrMapOvr>
  <p:transition spd="slow" advTm="30492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33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800" dirty="0" smtClean="0">
                <a:latin typeface="Angsana New" pitchFamily="18" charset="-34"/>
                <a:cs typeface="Angsana New" pitchFamily="18" charset="-34"/>
              </a:rPr>
              <a:t>Thank You</a:t>
            </a:r>
            <a:endParaRPr lang="en-US" sz="138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510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209</Words>
  <Application>Microsoft Office PowerPoint</Application>
  <PresentationFormat>On-screen Show (4:3)</PresentationFormat>
  <Paragraphs>23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Solving 8-puzzle problem using A* algorithm.   </vt:lpstr>
      <vt:lpstr>Heuristic search</vt:lpstr>
      <vt:lpstr>function f(n)</vt:lpstr>
      <vt:lpstr>8-puzzle problem</vt:lpstr>
      <vt:lpstr>8-puzzle problem using A*</vt:lpstr>
      <vt:lpstr>Basic functionality 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jaswant singh</dc:creator>
  <cp:lastModifiedBy>jaswant singh</cp:lastModifiedBy>
  <cp:revision>27</cp:revision>
  <dcterms:created xsi:type="dcterms:W3CDTF">2018-03-09T05:28:12Z</dcterms:created>
  <dcterms:modified xsi:type="dcterms:W3CDTF">2018-03-12T16:13:19Z</dcterms:modified>
</cp:coreProperties>
</file>