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3"/>
    <a:srgbClr val="009999"/>
    <a:srgbClr val="003366"/>
    <a:srgbClr val="C6D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5000">
              <a:srgbClr val="009999">
                <a:lumMod val="100000"/>
              </a:srgbClr>
            </a:gs>
            <a:gs pos="82000">
              <a:srgbClr val="006680"/>
            </a:gs>
            <a:gs pos="64000">
              <a:srgbClr val="004D73"/>
            </a:gs>
            <a:gs pos="45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A7A8-144D-43DD-A6AE-204C7753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091" y="-41972"/>
            <a:ext cx="3054112" cy="78188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2800" b="1" dirty="0"/>
              <a:t>CSAT Excellence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714933-6B50-4FCE-9B46-B9AE53369D66}"/>
              </a:ext>
            </a:extLst>
          </p:cNvPr>
          <p:cNvGrpSpPr/>
          <p:nvPr/>
        </p:nvGrpSpPr>
        <p:grpSpPr>
          <a:xfrm>
            <a:off x="3879530" y="1205962"/>
            <a:ext cx="4104443" cy="3001764"/>
            <a:chOff x="2404844" y="1211293"/>
            <a:chExt cx="4104443" cy="30017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126786-4A55-4232-B5E7-1050DBCC0969}"/>
                </a:ext>
              </a:extLst>
            </p:cNvPr>
            <p:cNvSpPr/>
            <p:nvPr/>
          </p:nvSpPr>
          <p:spPr>
            <a:xfrm>
              <a:off x="2404844" y="1211293"/>
              <a:ext cx="4104442" cy="2999925"/>
            </a:xfrm>
            <a:prstGeom prst="rect">
              <a:avLst/>
            </a:prstGeom>
            <a:solidFill>
              <a:srgbClr val="003366"/>
            </a:solidFill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0CBE04-4055-4FF7-8D59-A3689E1712D4}"/>
                </a:ext>
              </a:extLst>
            </p:cNvPr>
            <p:cNvSpPr/>
            <p:nvPr/>
          </p:nvSpPr>
          <p:spPr>
            <a:xfrm>
              <a:off x="2404844" y="1211293"/>
              <a:ext cx="4104443" cy="645996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Creating CSAT Culture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36122C-4953-440C-A234-7B670CA8B281}"/>
                </a:ext>
              </a:extLst>
            </p:cNvPr>
            <p:cNvSpPr/>
            <p:nvPr/>
          </p:nvSpPr>
          <p:spPr>
            <a:xfrm>
              <a:off x="2404844" y="1922624"/>
              <a:ext cx="1981698" cy="1112550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Targeted Training Sessions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2819A1-A527-4383-9EEB-8C1E2E5AB7FA}"/>
                </a:ext>
              </a:extLst>
            </p:cNvPr>
            <p:cNvSpPr/>
            <p:nvPr/>
          </p:nvSpPr>
          <p:spPr>
            <a:xfrm>
              <a:off x="2404844" y="3100507"/>
              <a:ext cx="1981698" cy="1112550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Motivation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79A018-AB23-450C-9F4A-BE4202260A67}"/>
                </a:ext>
              </a:extLst>
            </p:cNvPr>
            <p:cNvSpPr/>
            <p:nvPr/>
          </p:nvSpPr>
          <p:spPr>
            <a:xfrm>
              <a:off x="4527588" y="1921704"/>
              <a:ext cx="1981698" cy="1112550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Meeting Discussions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5B21E4-0D55-4981-9A8C-952F1C0B7DB2}"/>
                </a:ext>
              </a:extLst>
            </p:cNvPr>
            <p:cNvSpPr/>
            <p:nvPr/>
          </p:nvSpPr>
          <p:spPr>
            <a:xfrm>
              <a:off x="4527588" y="3100507"/>
              <a:ext cx="1981698" cy="1112550"/>
            </a:xfrm>
            <a:prstGeom prst="rect">
              <a:avLst/>
            </a:pr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Hiring Process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52F413-C706-4ED6-97AB-6A537BD70E5D}"/>
              </a:ext>
            </a:extLst>
          </p:cNvPr>
          <p:cNvSpPr/>
          <p:nvPr/>
        </p:nvSpPr>
        <p:spPr>
          <a:xfrm>
            <a:off x="3213049" y="2621802"/>
            <a:ext cx="263838" cy="168244"/>
          </a:xfrm>
          <a:prstGeom prst="rightArrow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F145FF3-4C82-454C-9B78-BEFAE51EBD9B}"/>
              </a:ext>
            </a:extLst>
          </p:cNvPr>
          <p:cNvSpPr/>
          <p:nvPr/>
        </p:nvSpPr>
        <p:spPr>
          <a:xfrm>
            <a:off x="8402286" y="2593028"/>
            <a:ext cx="263838" cy="168244"/>
          </a:xfrm>
          <a:prstGeom prst="rightArrow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E7F9BEA-C814-4B22-80CB-397AAA343FAF}"/>
              </a:ext>
            </a:extLst>
          </p:cNvPr>
          <p:cNvSpPr/>
          <p:nvPr/>
        </p:nvSpPr>
        <p:spPr>
          <a:xfrm rot="10800000">
            <a:off x="1746370" y="4159222"/>
            <a:ext cx="8370762" cy="1559390"/>
          </a:xfrm>
          <a:prstGeom prst="curvedDownArrow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73C81C-4B92-48F8-8EE6-54F6D00504F2}"/>
              </a:ext>
            </a:extLst>
          </p:cNvPr>
          <p:cNvSpPr/>
          <p:nvPr/>
        </p:nvSpPr>
        <p:spPr>
          <a:xfrm>
            <a:off x="4366659" y="5443596"/>
            <a:ext cx="3130183" cy="327292"/>
          </a:xfrm>
          <a:prstGeom prst="roundRect">
            <a:avLst/>
          </a:prstGeom>
          <a:solidFill>
            <a:srgbClr val="009999"/>
          </a:solidFill>
          <a:ln w="19050">
            <a:solidFill>
              <a:srgbClr val="FF663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Ensure Continuous Improvement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60AEA9-50CA-4616-9B82-4F80E8514246}"/>
              </a:ext>
            </a:extLst>
          </p:cNvPr>
          <p:cNvGrpSpPr/>
          <p:nvPr/>
        </p:nvGrpSpPr>
        <p:grpSpPr>
          <a:xfrm>
            <a:off x="1269608" y="1731163"/>
            <a:ext cx="1600510" cy="1525520"/>
            <a:chOff x="10360759" y="4940553"/>
            <a:chExt cx="1600510" cy="15255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906F7E1-7EAF-4D2D-B188-C4966F84D521}"/>
                </a:ext>
              </a:extLst>
            </p:cNvPr>
            <p:cNvSpPr/>
            <p:nvPr/>
          </p:nvSpPr>
          <p:spPr>
            <a:xfrm>
              <a:off x="10360759" y="5380967"/>
              <a:ext cx="1600510" cy="1085106"/>
            </a:xfrm>
            <a:prstGeom prst="roundRect">
              <a:avLst/>
            </a:prstGeom>
            <a:solidFill>
              <a:srgbClr val="009999"/>
            </a:solidFill>
            <a:ln w="19050">
              <a:solidFill>
                <a:srgbClr val="FF6633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</a:t>
              </a:r>
            </a:p>
          </p:txBody>
        </p:sp>
        <p:pic>
          <p:nvPicPr>
            <p:cNvPr id="11" name="Graphic 10" descr="Chat">
              <a:extLst>
                <a:ext uri="{FF2B5EF4-FFF2-40B4-BE49-F238E27FC236}">
                  <a16:creationId xmlns:a16="http://schemas.microsoft.com/office/drawing/2014/main" id="{42D51D85-A07A-4C52-B61E-FDB510438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28556" y="4940553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C76530-A836-4C07-805C-C9C934A1A9F6}"/>
              </a:ext>
            </a:extLst>
          </p:cNvPr>
          <p:cNvSpPr/>
          <p:nvPr/>
        </p:nvSpPr>
        <p:spPr>
          <a:xfrm>
            <a:off x="5225953" y="4938917"/>
            <a:ext cx="1411596" cy="502897"/>
          </a:xfrm>
          <a:prstGeom prst="roundRect">
            <a:avLst/>
          </a:prstGeom>
          <a:solidFill>
            <a:srgbClr val="009999"/>
          </a:solidFill>
          <a:ln w="19050">
            <a:solidFill>
              <a:srgbClr val="FF663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Brainstorm</a:t>
            </a:r>
          </a:p>
        </p:txBody>
      </p:sp>
      <p:pic>
        <p:nvPicPr>
          <p:cNvPr id="13" name="Graphic 12" descr="Group brainstorm">
            <a:extLst>
              <a:ext uri="{FF2B5EF4-FFF2-40B4-BE49-F238E27FC236}">
                <a16:creationId xmlns:a16="http://schemas.microsoft.com/office/drawing/2014/main" id="{9C205764-7649-4CDA-A347-EBC7C2D3F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484" y="4899077"/>
            <a:ext cx="839358" cy="5120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08EA77D-6E85-42D3-94A4-0CF60F9C7E79}"/>
              </a:ext>
            </a:extLst>
          </p:cNvPr>
          <p:cNvGrpSpPr/>
          <p:nvPr/>
        </p:nvGrpSpPr>
        <p:grpSpPr>
          <a:xfrm>
            <a:off x="9176834" y="1578322"/>
            <a:ext cx="2135072" cy="2183934"/>
            <a:chOff x="9191199" y="1587703"/>
            <a:chExt cx="2135072" cy="21839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3C7923-EA72-4027-B548-B82C35DC2573}"/>
                </a:ext>
              </a:extLst>
            </p:cNvPr>
            <p:cNvGrpSpPr/>
            <p:nvPr/>
          </p:nvGrpSpPr>
          <p:grpSpPr>
            <a:xfrm>
              <a:off x="9191200" y="1587703"/>
              <a:ext cx="2135071" cy="1085106"/>
              <a:chOff x="9191200" y="1587703"/>
              <a:chExt cx="2135071" cy="1085106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DDDD46E-3D1C-436D-A640-B7A02B1A7D78}"/>
                  </a:ext>
                </a:extLst>
              </p:cNvPr>
              <p:cNvSpPr/>
              <p:nvPr/>
            </p:nvSpPr>
            <p:spPr>
              <a:xfrm>
                <a:off x="9191200" y="1587703"/>
                <a:ext cx="1600509" cy="1085106"/>
              </a:xfrm>
              <a:prstGeom prst="roundRect">
                <a:avLst/>
              </a:prstGeom>
              <a:solidFill>
                <a:srgbClr val="009999"/>
              </a:solidFill>
              <a:ln w="19050">
                <a:solidFill>
                  <a:srgbClr val="FF6633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Monitoring</a:t>
                </a:r>
              </a:p>
            </p:txBody>
          </p:sp>
          <p:pic>
            <p:nvPicPr>
              <p:cNvPr id="18" name="Graphic 17" descr="Upward trend">
                <a:extLst>
                  <a:ext uri="{FF2B5EF4-FFF2-40B4-BE49-F238E27FC236}">
                    <a16:creationId xmlns:a16="http://schemas.microsoft.com/office/drawing/2014/main" id="{8C314C1B-7598-4DF0-8EB9-063138837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476458" y="1624864"/>
                <a:ext cx="849813" cy="87844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B6D60-DA59-4E89-92BC-4F91EF1B6D77}"/>
                </a:ext>
              </a:extLst>
            </p:cNvPr>
            <p:cNvGrpSpPr/>
            <p:nvPr/>
          </p:nvGrpSpPr>
          <p:grpSpPr>
            <a:xfrm>
              <a:off x="9191199" y="2686531"/>
              <a:ext cx="2135071" cy="1085106"/>
              <a:chOff x="9191199" y="2686531"/>
              <a:chExt cx="2135071" cy="1085106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BD6309D-B02B-4955-A583-41663E57519B}"/>
                  </a:ext>
                </a:extLst>
              </p:cNvPr>
              <p:cNvSpPr/>
              <p:nvPr/>
            </p:nvSpPr>
            <p:spPr>
              <a:xfrm>
                <a:off x="9191199" y="2686531"/>
                <a:ext cx="1600509" cy="1085106"/>
              </a:xfrm>
              <a:prstGeom prst="roundRect">
                <a:avLst/>
              </a:prstGeom>
              <a:solidFill>
                <a:srgbClr val="009999"/>
              </a:solidFill>
              <a:ln w="19050">
                <a:solidFill>
                  <a:srgbClr val="FF6633"/>
                </a:solidFill>
              </a:ln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</a:t>
                </a:r>
              </a:p>
            </p:txBody>
          </p:sp>
          <p:pic>
            <p:nvPicPr>
              <p:cNvPr id="29" name="Graphic 28" descr="Playbook">
                <a:extLst>
                  <a:ext uri="{FF2B5EF4-FFF2-40B4-BE49-F238E27FC236}">
                    <a16:creationId xmlns:a16="http://schemas.microsoft.com/office/drawing/2014/main" id="{3BB13FCE-0B62-416F-AB25-D29713115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476457" y="2746232"/>
                <a:ext cx="849813" cy="849813"/>
              </a:xfrm>
              <a:prstGeom prst="rect">
                <a:avLst/>
              </a:prstGeom>
            </p:spPr>
          </p:pic>
        </p:grpSp>
      </p:grpSp>
      <p:pic>
        <p:nvPicPr>
          <p:cNvPr id="32" name="Graphic 31" descr="Gears">
            <a:extLst>
              <a:ext uri="{FF2B5EF4-FFF2-40B4-BE49-F238E27FC236}">
                <a16:creationId xmlns:a16="http://schemas.microsoft.com/office/drawing/2014/main" id="{2C25F595-7A15-4346-BB09-2650876B28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9143" y="4899077"/>
            <a:ext cx="622472" cy="5425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C5F468F-1D05-415B-99F6-1FDBECB82B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731" y="5605575"/>
            <a:ext cx="1047565" cy="10475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AA9A6A9E-439B-43E8-BF10-2CA7F48E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668" y="602933"/>
            <a:ext cx="6550559" cy="698004"/>
          </a:xfrm>
        </p:spPr>
        <p:txBody>
          <a:bodyPr/>
          <a:lstStyle/>
          <a:p>
            <a:r>
              <a:rPr lang="en-US" b="1" dirty="0"/>
              <a:t>A Strategic Approach for Achieving New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298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CSAT Excellence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Plan to meet to challenging CSAT targets</dc:title>
  <dc:creator>HP</dc:creator>
  <cp:lastModifiedBy>HP</cp:lastModifiedBy>
  <cp:revision>30</cp:revision>
  <dcterms:created xsi:type="dcterms:W3CDTF">2024-04-03T22:08:24Z</dcterms:created>
  <dcterms:modified xsi:type="dcterms:W3CDTF">2024-04-04T04:17:16Z</dcterms:modified>
</cp:coreProperties>
</file>