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65" r:id="rId5"/>
    <p:sldId id="315" r:id="rId6"/>
    <p:sldId id="319" r:id="rId7"/>
    <p:sldId id="327" r:id="rId8"/>
    <p:sldId id="318" r:id="rId9"/>
    <p:sldId id="320" r:id="rId10"/>
    <p:sldId id="325" r:id="rId11"/>
    <p:sldId id="322" r:id="rId12"/>
    <p:sldId id="323" r:id="rId13"/>
    <p:sldId id="324" r:id="rId14"/>
    <p:sldId id="326" r:id="rId15"/>
  </p:sldIdLst>
  <p:sldSz cx="12188825" cy="6858000"/>
  <p:notesSz cx="6858000" cy="9144000"/>
  <p:custDataLst>
    <p:tags r:id="rId18"/>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p:scale>
          <a:sx n="73" d="100"/>
          <a:sy n="73" d="100"/>
        </p:scale>
        <p:origin x="1070" y="269"/>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FD0811F-65A0-45DC-A418-D7D88257DA14}" type="datetime1">
              <a:rPr lang="fr-FR" smtClean="0"/>
              <a:t>24/02/2025</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fr-FR" smtClean="0"/>
              <a:pPr algn="r" rtl="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869BCCB5-3197-42F0-A23E-FBF35BB6BD6D}" type="datetime1">
              <a:rPr lang="fr-FR" smtClean="0"/>
              <a:pPr/>
              <a:t>24/02/2025</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fr-FR" smtClean="0"/>
              <a:pPr/>
              <a:t>‹N°›</a:t>
            </a:fld>
            <a:endParaRPr lang="fr-F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C169FE22-A35D-4AA5-9ED0-CA5AA0D08EE7}" type="datetime1">
              <a:rPr lang="fr-FR" smtClean="0"/>
              <a:pPr/>
              <a:t>24/02/2025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2412" y="381001"/>
            <a:ext cx="7391399" cy="5638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B2D50EC-F18A-4356-A82F-ED015F56C2C6}" type="datetime1">
              <a:rPr lang="fr-FR" smtClean="0"/>
              <a:pPr/>
              <a:t>24/02/2025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vl6pPr algn="l" rtl="0">
              <a:defRPr/>
            </a:lvl6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D8AB5196-52B1-4918-B153-34A0C9A4A7AD}" type="datetime1">
              <a:rPr lang="fr-FR" smtClean="0"/>
              <a:pPr/>
              <a:t>24/02/2025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7399499F-CA45-4A76-BC24-F973E24AC3FB}" type="datetime1">
              <a:rPr lang="fr-FR" smtClean="0"/>
              <a:pPr/>
              <a:t>24/02/2025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3817870C-A0A5-4D92-B86D-C2791EFA3A23}" type="datetime1">
              <a:rPr lang="fr-FR" smtClean="0"/>
              <a:pPr/>
              <a:t>24/02/2025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812A7B89-83CE-4355-8D19-9AD5D8179E27}" type="datetime1">
              <a:rPr lang="fr-FR" smtClean="0"/>
              <a:pPr/>
              <a:t>24/02/2025</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EA4593A4-CD22-4D89-9631-B432485C88BE}" type="datetime1">
              <a:rPr lang="fr-FR" smtClean="0"/>
              <a:pPr/>
              <a:t>24/02/2025</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bg2"/>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F3045D-8AE6-4E47-932F-47FA387FEA34}" type="datetime1">
              <a:rPr lang="fr-FR" smtClean="0"/>
              <a:pPr/>
              <a:t>24/02/2025</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2282C9DA-93FE-4DDE-8920-2C8AB1F5E18A}" type="datetime1">
              <a:rPr lang="fr-FR" smtClean="0"/>
              <a:pPr/>
              <a:t>24/02/2025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ce réservé d’image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B002A6A-F78C-474F-BA6B-17AE42EC613D}" type="datetime1">
              <a:rPr lang="fr-FR" smtClean="0"/>
              <a:pPr/>
              <a:t>24/02/2025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pPr rtl="0"/>
              <a:t>‹N°›</a:t>
            </a:fld>
            <a:endParaRPr lang="fr-F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1406553-4B01-4903-B663-70E503E45D52}" type="datetime1">
              <a:rPr lang="fr-FR" smtClean="0"/>
              <a:pPr/>
              <a:t>24/02/2025</a:t>
            </a:fld>
            <a:endParaRPr lang="fr-FR" dirty="0"/>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fr-FR" smtClean="0"/>
              <a:pPr/>
              <a:t>‹N°›</a:t>
            </a:fld>
            <a:endParaRPr lang="fr-F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61764" y="980728"/>
            <a:ext cx="9217024" cy="2586271"/>
          </a:xfrm>
        </p:spPr>
        <p:txBody>
          <a:bodyPr rtlCol="0">
            <a:normAutofit fontScale="90000"/>
          </a:bodyPr>
          <a:lstStyle/>
          <a:p>
            <a:pPr rtl="0"/>
            <a:r>
              <a:rPr lang="fr-FR" dirty="0"/>
              <a:t>Evaluation de performances d’algorithmes &amp; de machines cibles</a:t>
            </a:r>
          </a:p>
        </p:txBody>
      </p:sp>
      <p:sp>
        <p:nvSpPr>
          <p:cNvPr id="4" name="Sous-titre 3"/>
          <p:cNvSpPr>
            <a:spLocks noGrp="1"/>
          </p:cNvSpPr>
          <p:nvPr>
            <p:ph type="subTitle" idx="1"/>
          </p:nvPr>
        </p:nvSpPr>
        <p:spPr>
          <a:xfrm>
            <a:off x="261764" y="4293096"/>
            <a:ext cx="4940021" cy="2107263"/>
          </a:xfrm>
        </p:spPr>
        <p:txBody>
          <a:bodyPr rtlCol="0">
            <a:normAutofit/>
          </a:bodyPr>
          <a:lstStyle/>
          <a:p>
            <a:pPr rtl="0"/>
            <a:r>
              <a:rPr lang="fr-FR" sz="3200" dirty="0"/>
              <a:t>PRESENTE PAR:</a:t>
            </a:r>
          </a:p>
          <a:p>
            <a:pPr rtl="0">
              <a:lnSpc>
                <a:spcPct val="150000"/>
              </a:lnSpc>
            </a:pPr>
            <a:r>
              <a:rPr lang="fr-FR" sz="3200" dirty="0"/>
              <a:t>     JASSER CHIHI</a:t>
            </a:r>
          </a:p>
          <a:p>
            <a:pPr rtl="0">
              <a:lnSpc>
                <a:spcPct val="150000"/>
              </a:lnSpc>
            </a:pPr>
            <a:r>
              <a:rPr lang="fr-FR" sz="3200" dirty="0"/>
              <a:t>     MAHMOUD MOALLA </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4242425" y="689153"/>
            <a:ext cx="3703975" cy="64285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INTERPRETATION</a:t>
            </a: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567797" y="2060848"/>
            <a:ext cx="11053229" cy="309634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just">
              <a:buNone/>
            </a:pPr>
            <a:r>
              <a:rPr lang="fr-FR" sz="3200" dirty="0">
                <a:effectLst/>
              </a:rPr>
              <a:t>La factorisation LU est généralement plus efficace pour les matrices de petite et moyenne taille en raison de sa structure qui permet une décomposition en deux matrices triangulaires.</a:t>
            </a:r>
          </a:p>
          <a:p>
            <a:pPr marL="0" indent="0" algn="just">
              <a:buNone/>
            </a:pPr>
            <a:r>
              <a:rPr lang="fr-FR" sz="3200" dirty="0">
                <a:effectLst/>
              </a:rPr>
              <a:t>Pour les très grandes matrices, les deux méthodes montrent des temps d'exécution comparables, ce qui peut être dû à la complexité accrue des opérations et à la gestion de la mémoire.</a:t>
            </a:r>
          </a:p>
        </p:txBody>
      </p:sp>
    </p:spTree>
    <p:extLst>
      <p:ext uri="{BB962C8B-B14F-4D97-AF65-F5344CB8AC3E}">
        <p14:creationId xmlns:p14="http://schemas.microsoft.com/office/powerpoint/2010/main" val="545043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4641303" y="692696"/>
            <a:ext cx="2906215" cy="64285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CONCLUSION</a:t>
            </a: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567797" y="2060848"/>
            <a:ext cx="11053229" cy="237626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just">
              <a:buNone/>
            </a:pPr>
            <a:r>
              <a:rPr lang="fr-FR" sz="3200" dirty="0">
                <a:effectLst/>
              </a:rPr>
              <a:t>La factorisation LU est généralement plus efficace pour les matrices de petite et moyenne taille, tandis que l'élimination de Gauss montre des performances similaires pour les très grandes matrices. Les résultats peuvent varier en fonction des caractéristiques matérielles et logicielles de la machine utilisée.</a:t>
            </a:r>
          </a:p>
        </p:txBody>
      </p:sp>
    </p:spTree>
    <p:extLst>
      <p:ext uri="{BB962C8B-B14F-4D97-AF65-F5344CB8AC3E}">
        <p14:creationId xmlns:p14="http://schemas.microsoft.com/office/powerpoint/2010/main" val="2123297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22B4CCA-1B9A-7E47-D9F5-EEE51365FDEC}"/>
              </a:ext>
            </a:extLst>
          </p:cNvPr>
          <p:cNvSpPr>
            <a:spLocks noGrp="1"/>
          </p:cNvSpPr>
          <p:nvPr>
            <p:ph type="title"/>
          </p:nvPr>
        </p:nvSpPr>
        <p:spPr>
          <a:xfrm>
            <a:off x="297768" y="2780928"/>
            <a:ext cx="11593288" cy="1836204"/>
          </a:xfrm>
        </p:spPr>
        <p:txBody>
          <a:bodyPr rtlCol="0">
            <a:noAutofit/>
          </a:bodyPr>
          <a:lstStyle/>
          <a:p>
            <a:pPr algn="just" rtl="0"/>
            <a:r>
              <a:rPr lang="fr-FR" dirty="0">
                <a:latin typeface="Arial" panose="020B0604020202020204" pitchFamily="34" charset="0"/>
                <a:cs typeface="Arial" panose="020B0604020202020204" pitchFamily="34" charset="0"/>
              </a:rPr>
              <a:t>Ce projet compare les performances de deux algorithmes de résolution de systèmes linéaires , l'élimination de Gauss et la factorisation LU</a:t>
            </a:r>
          </a:p>
        </p:txBody>
      </p:sp>
      <p:sp>
        <p:nvSpPr>
          <p:cNvPr id="17" name="Titre 1">
            <a:extLst>
              <a:ext uri="{FF2B5EF4-FFF2-40B4-BE49-F238E27FC236}">
                <a16:creationId xmlns:a16="http://schemas.microsoft.com/office/drawing/2014/main" id="{3709CB3C-2A46-DC31-3DF4-6DA7076705F7}"/>
              </a:ext>
            </a:extLst>
          </p:cNvPr>
          <p:cNvSpPr txBox="1">
            <a:spLocks/>
          </p:cNvSpPr>
          <p:nvPr/>
        </p:nvSpPr>
        <p:spPr>
          <a:xfrm>
            <a:off x="4222384" y="1556792"/>
            <a:ext cx="3744056" cy="864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fr-FR" b="1" dirty="0">
                <a:solidFill>
                  <a:schemeClr val="accent1">
                    <a:lumMod val="75000"/>
                  </a:schemeClr>
                </a:solidFill>
              </a:rPr>
              <a:t>INTRODUCTION</a:t>
            </a:r>
            <a:endParaRPr lang="fr-FR" dirty="0">
              <a:solidFill>
                <a:schemeClr val="accent1">
                  <a:lumMod val="75000"/>
                </a:schemeClr>
              </a:solidFill>
            </a:endParaRPr>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22B4CCA-1B9A-7E47-D9F5-EEE51365FDEC}"/>
              </a:ext>
            </a:extLst>
          </p:cNvPr>
          <p:cNvSpPr>
            <a:spLocks noGrp="1"/>
          </p:cNvSpPr>
          <p:nvPr>
            <p:ph type="title"/>
          </p:nvPr>
        </p:nvSpPr>
        <p:spPr>
          <a:xfrm>
            <a:off x="1846300" y="-1421"/>
            <a:ext cx="8784256" cy="770384"/>
          </a:xfrm>
        </p:spPr>
        <p:txBody>
          <a:bodyPr rtlCol="0">
            <a:normAutofit/>
          </a:bodyPr>
          <a:lstStyle/>
          <a:p>
            <a:pPr rtl="0"/>
            <a:r>
              <a:rPr lang="fr-FR" dirty="0">
                <a:solidFill>
                  <a:schemeClr val="accent1">
                    <a:lumMod val="75000"/>
                  </a:schemeClr>
                </a:solidFill>
              </a:rPr>
              <a:t>Importation des bibliothèques essentielles</a:t>
            </a:r>
          </a:p>
        </p:txBody>
      </p:sp>
      <p:sp>
        <p:nvSpPr>
          <p:cNvPr id="8" name="Espace réservé du texte 2">
            <a:extLst>
              <a:ext uri="{FF2B5EF4-FFF2-40B4-BE49-F238E27FC236}">
                <a16:creationId xmlns:a16="http://schemas.microsoft.com/office/drawing/2014/main" id="{C9CC6002-A79C-108D-1B6B-AC6774B2A084}"/>
              </a:ext>
            </a:extLst>
          </p:cNvPr>
          <p:cNvSpPr>
            <a:spLocks noGrp="1"/>
          </p:cNvSpPr>
          <p:nvPr>
            <p:ph type="body" idx="1"/>
          </p:nvPr>
        </p:nvSpPr>
        <p:spPr>
          <a:xfrm>
            <a:off x="6454452" y="613671"/>
            <a:ext cx="6624736" cy="5630658"/>
          </a:xfrm>
        </p:spPr>
        <p:txBody>
          <a:bodyPr rtlCol="0">
            <a:normAutofit/>
          </a:bodyPr>
          <a:lstStyle/>
          <a:p>
            <a:r>
              <a:rPr lang="fr-FR" b="1" dirty="0" err="1">
                <a:solidFill>
                  <a:schemeClr val="tx1"/>
                </a:solidFill>
              </a:rPr>
              <a:t>NumPy</a:t>
            </a:r>
            <a:r>
              <a:rPr lang="fr-FR" dirty="0">
                <a:solidFill>
                  <a:schemeClr val="tx1"/>
                </a:solidFill>
              </a:rPr>
              <a:t> : </a:t>
            </a:r>
            <a:r>
              <a:rPr lang="fr-FR" cap="none" dirty="0">
                <a:solidFill>
                  <a:schemeClr val="tx1"/>
                </a:solidFill>
              </a:rPr>
              <a:t>pour les calculs numériques</a:t>
            </a:r>
          </a:p>
          <a:p>
            <a:endParaRPr lang="fr-FR" dirty="0">
              <a:solidFill>
                <a:schemeClr val="tx1"/>
              </a:solidFill>
            </a:endParaRPr>
          </a:p>
          <a:p>
            <a:r>
              <a:rPr lang="fr-FR" b="1" dirty="0">
                <a:solidFill>
                  <a:schemeClr val="tx1"/>
                </a:solidFill>
              </a:rPr>
              <a:t>time</a:t>
            </a:r>
            <a:r>
              <a:rPr lang="fr-FR" dirty="0">
                <a:solidFill>
                  <a:schemeClr val="tx1"/>
                </a:solidFill>
              </a:rPr>
              <a:t> : </a:t>
            </a:r>
            <a:r>
              <a:rPr lang="fr-FR" cap="none" dirty="0">
                <a:solidFill>
                  <a:schemeClr val="tx1"/>
                </a:solidFill>
              </a:rPr>
              <a:t>pour la gestion du temps</a:t>
            </a:r>
          </a:p>
          <a:p>
            <a:endParaRPr lang="fr-FR" dirty="0">
              <a:solidFill>
                <a:schemeClr val="tx1"/>
              </a:solidFill>
            </a:endParaRPr>
          </a:p>
          <a:p>
            <a:r>
              <a:rPr lang="fr-FR" b="1" dirty="0" err="1">
                <a:solidFill>
                  <a:schemeClr val="tx1"/>
                </a:solidFill>
              </a:rPr>
              <a:t>matplotlib.pyplot</a:t>
            </a:r>
            <a:r>
              <a:rPr lang="fr-FR" b="1" dirty="0">
                <a:solidFill>
                  <a:schemeClr val="tx1"/>
                </a:solidFill>
              </a:rPr>
              <a:t> :</a:t>
            </a:r>
            <a:r>
              <a:rPr lang="fr-FR" dirty="0">
                <a:solidFill>
                  <a:schemeClr val="tx1"/>
                </a:solidFill>
              </a:rPr>
              <a:t> </a:t>
            </a:r>
            <a:r>
              <a:rPr lang="fr-FR" cap="none" dirty="0">
                <a:solidFill>
                  <a:schemeClr val="tx1"/>
                </a:solidFill>
              </a:rPr>
              <a:t>pour la création de graphiques</a:t>
            </a:r>
            <a:r>
              <a:rPr lang="fr-FR" dirty="0">
                <a:solidFill>
                  <a:schemeClr val="tx1"/>
                </a:solidFill>
              </a:rPr>
              <a:t>.</a:t>
            </a:r>
          </a:p>
          <a:p>
            <a:endParaRPr lang="fr-FR" dirty="0">
              <a:solidFill>
                <a:schemeClr val="tx1"/>
              </a:solidFill>
            </a:endParaRPr>
          </a:p>
          <a:p>
            <a:r>
              <a:rPr lang="fr-FR" b="1" cap="none" dirty="0">
                <a:solidFill>
                  <a:schemeClr val="tx1"/>
                </a:solidFill>
              </a:rPr>
              <a:t>LES ALIAS </a:t>
            </a:r>
            <a:r>
              <a:rPr lang="fr-FR" cap="none" dirty="0">
                <a:solidFill>
                  <a:schemeClr val="tx1"/>
                </a:solidFill>
              </a:rPr>
              <a:t>: </a:t>
            </a:r>
          </a:p>
          <a:p>
            <a:r>
              <a:rPr lang="fr-FR" b="1" cap="none" dirty="0" err="1">
                <a:solidFill>
                  <a:schemeClr val="tx1"/>
                </a:solidFill>
              </a:rPr>
              <a:t>np</a:t>
            </a:r>
            <a:r>
              <a:rPr lang="fr-FR" cap="none" dirty="0">
                <a:solidFill>
                  <a:schemeClr val="tx1"/>
                </a:solidFill>
              </a:rPr>
              <a:t> simplifie le calcul numérique et la manipulation de tableaux.</a:t>
            </a:r>
          </a:p>
          <a:p>
            <a:r>
              <a:rPr lang="fr-FR" b="1" cap="none" dirty="0" err="1">
                <a:solidFill>
                  <a:schemeClr val="tx1"/>
                </a:solidFill>
              </a:rPr>
              <a:t>plt</a:t>
            </a:r>
            <a:r>
              <a:rPr lang="fr-FR" cap="none" dirty="0">
                <a:solidFill>
                  <a:schemeClr val="tx1"/>
                </a:solidFill>
              </a:rPr>
              <a:t> permettant de créer des graphiques et visualiser des données facilement.</a:t>
            </a:r>
            <a:endParaRPr lang="fr-FR" dirty="0">
              <a:solidFill>
                <a:schemeClr val="tx1"/>
              </a:solidFill>
            </a:endParaRPr>
          </a:p>
        </p:txBody>
      </p:sp>
      <p:pic>
        <p:nvPicPr>
          <p:cNvPr id="4" name="Image 3">
            <a:extLst>
              <a:ext uri="{FF2B5EF4-FFF2-40B4-BE49-F238E27FC236}">
                <a16:creationId xmlns:a16="http://schemas.microsoft.com/office/drawing/2014/main" id="{479C52A0-5C75-5D62-CC0B-953E9293EEA7}"/>
              </a:ext>
            </a:extLst>
          </p:cNvPr>
          <p:cNvPicPr>
            <a:picLocks noChangeAspect="1"/>
          </p:cNvPicPr>
          <p:nvPr/>
        </p:nvPicPr>
        <p:blipFill>
          <a:blip r:embed="rId2"/>
          <a:stretch>
            <a:fillRect/>
          </a:stretch>
        </p:blipFill>
        <p:spPr>
          <a:xfrm>
            <a:off x="45740" y="2420888"/>
            <a:ext cx="6254409" cy="1728192"/>
          </a:xfrm>
          <a:prstGeom prst="rect">
            <a:avLst/>
          </a:prstGeom>
        </p:spPr>
      </p:pic>
    </p:spTree>
    <p:extLst>
      <p:ext uri="{BB962C8B-B14F-4D97-AF65-F5344CB8AC3E}">
        <p14:creationId xmlns:p14="http://schemas.microsoft.com/office/powerpoint/2010/main" val="277245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922B4CCA-1B9A-7E47-D9F5-EEE51365FDEC}"/>
              </a:ext>
            </a:extLst>
          </p:cNvPr>
          <p:cNvSpPr>
            <a:spLocks noGrp="1"/>
          </p:cNvSpPr>
          <p:nvPr>
            <p:ph type="title"/>
          </p:nvPr>
        </p:nvSpPr>
        <p:spPr>
          <a:xfrm>
            <a:off x="2710756" y="-99392"/>
            <a:ext cx="7055344" cy="770384"/>
          </a:xfrm>
        </p:spPr>
        <p:txBody>
          <a:bodyPr rtlCol="0">
            <a:normAutofit/>
          </a:bodyPr>
          <a:lstStyle/>
          <a:p>
            <a:pPr rtl="0"/>
            <a:r>
              <a:rPr lang="fr-FR" b="1" i="0" dirty="0">
                <a:solidFill>
                  <a:schemeClr val="accent1">
                    <a:lumMod val="75000"/>
                  </a:schemeClr>
                </a:solidFill>
                <a:effectLst/>
                <a:latin typeface="Segoe UI Historic" panose="020B0502040204020203" pitchFamily="34" charset="0"/>
              </a:rPr>
              <a:t>Implémentation des algorithmes</a:t>
            </a:r>
            <a:endParaRPr lang="fr-FR" dirty="0">
              <a:solidFill>
                <a:schemeClr val="accent1">
                  <a:lumMod val="75000"/>
                </a:schemeClr>
              </a:solidFill>
            </a:endParaRPr>
          </a:p>
        </p:txBody>
      </p:sp>
      <p:sp>
        <p:nvSpPr>
          <p:cNvPr id="8" name="Espace réservé du texte 2">
            <a:extLst>
              <a:ext uri="{FF2B5EF4-FFF2-40B4-BE49-F238E27FC236}">
                <a16:creationId xmlns:a16="http://schemas.microsoft.com/office/drawing/2014/main" id="{C9CC6002-A79C-108D-1B6B-AC6774B2A084}"/>
              </a:ext>
            </a:extLst>
          </p:cNvPr>
          <p:cNvSpPr>
            <a:spLocks noGrp="1"/>
          </p:cNvSpPr>
          <p:nvPr>
            <p:ph type="body" idx="1"/>
          </p:nvPr>
        </p:nvSpPr>
        <p:spPr>
          <a:xfrm>
            <a:off x="477788" y="768963"/>
            <a:ext cx="11233248" cy="1008112"/>
          </a:xfrm>
        </p:spPr>
        <p:txBody>
          <a:bodyPr rtlCol="0">
            <a:normAutofit/>
          </a:bodyPr>
          <a:lstStyle/>
          <a:p>
            <a:pPr rtl="0"/>
            <a:r>
              <a:rPr lang="fr-FR" cap="none" dirty="0">
                <a:solidFill>
                  <a:srgbClr val="FFFFFF"/>
                </a:solidFill>
                <a:latin typeface="Segoe UI Historic" panose="020B0502040204020203" pitchFamily="34" charset="0"/>
              </a:rPr>
              <a:t>L</a:t>
            </a:r>
            <a:r>
              <a:rPr lang="fr-FR" b="0" i="0" cap="none" dirty="0">
                <a:solidFill>
                  <a:srgbClr val="FFFFFF"/>
                </a:solidFill>
                <a:effectLst/>
                <a:latin typeface="Segoe UI Historic" panose="020B0502040204020203" pitchFamily="34" charset="0"/>
              </a:rPr>
              <a:t>es fonctions GAUSS_ELIMINATION et LU_FACTORIZATION implémentent respectivement les méthodes de résolution de systèmes linéaires par élimination de gauss et factorisation lu.</a:t>
            </a:r>
            <a:endParaRPr lang="fr-FR" dirty="0">
              <a:solidFill>
                <a:schemeClr val="tx1"/>
              </a:solidFill>
            </a:endParaRPr>
          </a:p>
        </p:txBody>
      </p:sp>
      <p:pic>
        <p:nvPicPr>
          <p:cNvPr id="12" name="Image 11">
            <a:extLst>
              <a:ext uri="{FF2B5EF4-FFF2-40B4-BE49-F238E27FC236}">
                <a16:creationId xmlns:a16="http://schemas.microsoft.com/office/drawing/2014/main" id="{31FF0D42-8748-3A94-AB1D-6992E7FFC419}"/>
              </a:ext>
            </a:extLst>
          </p:cNvPr>
          <p:cNvPicPr>
            <a:picLocks noChangeAspect="1"/>
          </p:cNvPicPr>
          <p:nvPr/>
        </p:nvPicPr>
        <p:blipFill>
          <a:blip r:embed="rId2"/>
          <a:srcRect l="2378" r="3719"/>
          <a:stretch/>
        </p:blipFill>
        <p:spPr>
          <a:xfrm>
            <a:off x="6238428" y="2081944"/>
            <a:ext cx="5688632" cy="3648075"/>
          </a:xfrm>
          <a:prstGeom prst="rect">
            <a:avLst/>
          </a:prstGeom>
        </p:spPr>
      </p:pic>
      <p:pic>
        <p:nvPicPr>
          <p:cNvPr id="14" name="Image 13">
            <a:extLst>
              <a:ext uri="{FF2B5EF4-FFF2-40B4-BE49-F238E27FC236}">
                <a16:creationId xmlns:a16="http://schemas.microsoft.com/office/drawing/2014/main" id="{4A0B854A-3194-8E63-2DD1-2AEB9C5D5647}"/>
              </a:ext>
            </a:extLst>
          </p:cNvPr>
          <p:cNvPicPr>
            <a:picLocks noChangeAspect="1"/>
          </p:cNvPicPr>
          <p:nvPr/>
        </p:nvPicPr>
        <p:blipFill>
          <a:blip r:embed="rId3"/>
          <a:stretch>
            <a:fillRect/>
          </a:stretch>
        </p:blipFill>
        <p:spPr>
          <a:xfrm>
            <a:off x="261762" y="2067948"/>
            <a:ext cx="5668166" cy="3858163"/>
          </a:xfrm>
          <a:prstGeom prst="rect">
            <a:avLst/>
          </a:prstGeom>
        </p:spPr>
      </p:pic>
    </p:spTree>
    <p:extLst>
      <p:ext uri="{BB962C8B-B14F-4D97-AF65-F5344CB8AC3E}">
        <p14:creationId xmlns:p14="http://schemas.microsoft.com/office/powerpoint/2010/main" val="777922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2854412" y="-99392"/>
            <a:ext cx="6480000" cy="7703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Mesure du temps d'exécution</a:t>
            </a:r>
            <a:endParaRPr lang="fr-FR" dirty="0">
              <a:solidFill>
                <a:schemeClr val="accent1">
                  <a:lumMod val="75000"/>
                </a:schemeClr>
              </a:solidFill>
            </a:endParaRP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405780" y="980728"/>
            <a:ext cx="6408712" cy="1147869"/>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dirty="0">
                <a:solidFill>
                  <a:srgbClr val="FFFFFF"/>
                </a:solidFill>
              </a:rPr>
              <a:t>La fonction </a:t>
            </a:r>
            <a:r>
              <a:rPr lang="fr-FR" b="1" dirty="0" err="1">
                <a:solidFill>
                  <a:srgbClr val="FFFFFF"/>
                </a:solidFill>
              </a:rPr>
              <a:t>measure_time</a:t>
            </a:r>
            <a:r>
              <a:rPr lang="fr-FR" b="1" dirty="0">
                <a:solidFill>
                  <a:srgbClr val="FFFFFF"/>
                </a:solidFill>
              </a:rPr>
              <a:t> </a:t>
            </a:r>
            <a:r>
              <a:rPr lang="fr-FR" dirty="0">
                <a:solidFill>
                  <a:srgbClr val="FFFFFF"/>
                </a:solidFill>
              </a:rPr>
              <a:t>mesure le temps d'exécution d'un algorithme donné.</a:t>
            </a:r>
            <a:endParaRPr lang="fr-FR" dirty="0"/>
          </a:p>
        </p:txBody>
      </p:sp>
      <p:pic>
        <p:nvPicPr>
          <p:cNvPr id="8" name="Image 7">
            <a:extLst>
              <a:ext uri="{FF2B5EF4-FFF2-40B4-BE49-F238E27FC236}">
                <a16:creationId xmlns:a16="http://schemas.microsoft.com/office/drawing/2014/main" id="{367C18DF-9B10-8907-6126-E1E2BBC1F337}"/>
              </a:ext>
            </a:extLst>
          </p:cNvPr>
          <p:cNvPicPr>
            <a:picLocks noChangeAspect="1"/>
          </p:cNvPicPr>
          <p:nvPr/>
        </p:nvPicPr>
        <p:blipFill>
          <a:blip r:embed="rId2"/>
          <a:stretch>
            <a:fillRect/>
          </a:stretch>
        </p:blipFill>
        <p:spPr>
          <a:xfrm>
            <a:off x="6814492" y="1073582"/>
            <a:ext cx="3315163" cy="962159"/>
          </a:xfrm>
          <a:prstGeom prst="rect">
            <a:avLst/>
          </a:prstGeom>
        </p:spPr>
      </p:pic>
      <p:pic>
        <p:nvPicPr>
          <p:cNvPr id="10" name="Image 9">
            <a:extLst>
              <a:ext uri="{FF2B5EF4-FFF2-40B4-BE49-F238E27FC236}">
                <a16:creationId xmlns:a16="http://schemas.microsoft.com/office/drawing/2014/main" id="{1E15A297-7C28-672E-9A22-7DA0CCBF8A38}"/>
              </a:ext>
            </a:extLst>
          </p:cNvPr>
          <p:cNvPicPr>
            <a:picLocks noChangeAspect="1"/>
          </p:cNvPicPr>
          <p:nvPr/>
        </p:nvPicPr>
        <p:blipFill>
          <a:blip r:embed="rId3"/>
          <a:stretch>
            <a:fillRect/>
          </a:stretch>
        </p:blipFill>
        <p:spPr>
          <a:xfrm>
            <a:off x="5878388" y="2441576"/>
            <a:ext cx="6115904" cy="933580"/>
          </a:xfrm>
          <a:prstGeom prst="rect">
            <a:avLst/>
          </a:prstGeom>
        </p:spPr>
      </p:pic>
      <p:sp>
        <p:nvSpPr>
          <p:cNvPr id="11" name="Espace réservé du texte 2">
            <a:extLst>
              <a:ext uri="{FF2B5EF4-FFF2-40B4-BE49-F238E27FC236}">
                <a16:creationId xmlns:a16="http://schemas.microsoft.com/office/drawing/2014/main" id="{CE308937-5F9C-41BB-CC15-8D70ADB2F9D8}"/>
              </a:ext>
            </a:extLst>
          </p:cNvPr>
          <p:cNvSpPr txBox="1">
            <a:spLocks/>
          </p:cNvSpPr>
          <p:nvPr/>
        </p:nvSpPr>
        <p:spPr>
          <a:xfrm>
            <a:off x="405780" y="2671731"/>
            <a:ext cx="5040560" cy="43635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Tailles des matrices à tester</a:t>
            </a:r>
          </a:p>
        </p:txBody>
      </p:sp>
      <p:pic>
        <p:nvPicPr>
          <p:cNvPr id="13" name="Image 12">
            <a:extLst>
              <a:ext uri="{FF2B5EF4-FFF2-40B4-BE49-F238E27FC236}">
                <a16:creationId xmlns:a16="http://schemas.microsoft.com/office/drawing/2014/main" id="{EBE5D1EE-3DF0-BA14-542F-6A886B3CA9DE}"/>
              </a:ext>
            </a:extLst>
          </p:cNvPr>
          <p:cNvPicPr>
            <a:picLocks noChangeAspect="1"/>
          </p:cNvPicPr>
          <p:nvPr/>
        </p:nvPicPr>
        <p:blipFill>
          <a:blip r:embed="rId4"/>
          <a:stretch>
            <a:fillRect/>
          </a:stretch>
        </p:blipFill>
        <p:spPr>
          <a:xfrm>
            <a:off x="5058998" y="3688135"/>
            <a:ext cx="6935294" cy="2226053"/>
          </a:xfrm>
          <a:prstGeom prst="rect">
            <a:avLst/>
          </a:prstGeom>
        </p:spPr>
      </p:pic>
      <p:sp>
        <p:nvSpPr>
          <p:cNvPr id="14" name="Espace réservé du texte 2">
            <a:extLst>
              <a:ext uri="{FF2B5EF4-FFF2-40B4-BE49-F238E27FC236}">
                <a16:creationId xmlns:a16="http://schemas.microsoft.com/office/drawing/2014/main" id="{85E8FBE9-60AA-4EFC-E6D5-101213756E07}"/>
              </a:ext>
            </a:extLst>
          </p:cNvPr>
          <p:cNvSpPr txBox="1">
            <a:spLocks/>
          </p:cNvSpPr>
          <p:nvPr/>
        </p:nvSpPr>
        <p:spPr>
          <a:xfrm>
            <a:off x="405780" y="3832122"/>
            <a:ext cx="4653218" cy="193807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Mesure des performances : Les temps d'exécution pour les deux algorithmes sont mesurés et stockés dans les listes </a:t>
            </a:r>
            <a:r>
              <a:rPr lang="fr-FR" b="1" dirty="0" err="1">
                <a:effectLst/>
              </a:rPr>
              <a:t>gauss_times</a:t>
            </a:r>
            <a:r>
              <a:rPr lang="fr-FR" b="1" dirty="0">
                <a:effectLst/>
              </a:rPr>
              <a:t> </a:t>
            </a:r>
            <a:r>
              <a:rPr lang="fr-FR" b="0" dirty="0">
                <a:effectLst/>
              </a:rPr>
              <a:t>et </a:t>
            </a:r>
            <a:r>
              <a:rPr lang="fr-FR" b="1" dirty="0" err="1">
                <a:effectLst/>
              </a:rPr>
              <a:t>lu_times</a:t>
            </a:r>
            <a:r>
              <a:rPr lang="fr-FR" b="0" dirty="0">
                <a:effectLst/>
              </a:rPr>
              <a:t>.</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4798448" y="-42236"/>
            <a:ext cx="2591928" cy="7703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AFFICHAGE</a:t>
            </a:r>
            <a:endParaRPr lang="fr-FR" dirty="0">
              <a:solidFill>
                <a:schemeClr val="accent1">
                  <a:lumMod val="75000"/>
                </a:schemeClr>
              </a:solidFill>
            </a:endParaRP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100000" y="2333739"/>
            <a:ext cx="3096344" cy="50405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Affichage des résultats</a:t>
            </a:r>
          </a:p>
        </p:txBody>
      </p:sp>
      <p:sp>
        <p:nvSpPr>
          <p:cNvPr id="2" name="Espace réservé du texte 2">
            <a:extLst>
              <a:ext uri="{FF2B5EF4-FFF2-40B4-BE49-F238E27FC236}">
                <a16:creationId xmlns:a16="http://schemas.microsoft.com/office/drawing/2014/main" id="{328D688F-226F-6664-363D-37342FD5A369}"/>
              </a:ext>
            </a:extLst>
          </p:cNvPr>
          <p:cNvSpPr txBox="1">
            <a:spLocks/>
          </p:cNvSpPr>
          <p:nvPr/>
        </p:nvSpPr>
        <p:spPr>
          <a:xfrm>
            <a:off x="100000" y="4869160"/>
            <a:ext cx="3855670" cy="86409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Affichage des temps d'exécution dans la console</a:t>
            </a:r>
          </a:p>
        </p:txBody>
      </p:sp>
      <p:pic>
        <p:nvPicPr>
          <p:cNvPr id="4" name="Image 3">
            <a:extLst>
              <a:ext uri="{FF2B5EF4-FFF2-40B4-BE49-F238E27FC236}">
                <a16:creationId xmlns:a16="http://schemas.microsoft.com/office/drawing/2014/main" id="{47F43626-C6B6-3B29-FE84-A6FC8DFD0679}"/>
              </a:ext>
            </a:extLst>
          </p:cNvPr>
          <p:cNvPicPr>
            <a:picLocks noChangeAspect="1"/>
          </p:cNvPicPr>
          <p:nvPr/>
        </p:nvPicPr>
        <p:blipFill>
          <a:blip r:embed="rId2"/>
          <a:stretch>
            <a:fillRect/>
          </a:stretch>
        </p:blipFill>
        <p:spPr>
          <a:xfrm>
            <a:off x="4567332" y="1461660"/>
            <a:ext cx="7316221" cy="2248214"/>
          </a:xfrm>
          <a:prstGeom prst="rect">
            <a:avLst/>
          </a:prstGeom>
        </p:spPr>
      </p:pic>
      <p:pic>
        <p:nvPicPr>
          <p:cNvPr id="9" name="Image 8">
            <a:extLst>
              <a:ext uri="{FF2B5EF4-FFF2-40B4-BE49-F238E27FC236}">
                <a16:creationId xmlns:a16="http://schemas.microsoft.com/office/drawing/2014/main" id="{06D54F51-BDB3-0D33-8FE7-B89950F401CB}"/>
              </a:ext>
            </a:extLst>
          </p:cNvPr>
          <p:cNvPicPr>
            <a:picLocks noChangeAspect="1"/>
          </p:cNvPicPr>
          <p:nvPr/>
        </p:nvPicPr>
        <p:blipFill>
          <a:blip r:embed="rId3"/>
          <a:stretch>
            <a:fillRect/>
          </a:stretch>
        </p:blipFill>
        <p:spPr>
          <a:xfrm>
            <a:off x="3718148" y="4869160"/>
            <a:ext cx="8411749" cy="724001"/>
          </a:xfrm>
          <a:prstGeom prst="rect">
            <a:avLst/>
          </a:prstGeom>
        </p:spPr>
      </p:pic>
    </p:spTree>
    <p:extLst>
      <p:ext uri="{BB962C8B-B14F-4D97-AF65-F5344CB8AC3E}">
        <p14:creationId xmlns:p14="http://schemas.microsoft.com/office/powerpoint/2010/main" val="470964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2386000" y="-99392"/>
            <a:ext cx="7416824" cy="7503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Caractéristiques de la Machine</a:t>
            </a:r>
            <a:endParaRPr lang="fr-FR" dirty="0">
              <a:solidFill>
                <a:schemeClr val="accent1">
                  <a:lumMod val="75000"/>
                </a:schemeClr>
              </a:solidFill>
            </a:endParaRP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477788" y="1821420"/>
            <a:ext cx="3888432" cy="50405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1" dirty="0">
                <a:effectLst/>
              </a:rPr>
              <a:t>Caractéristiques Matérielles</a:t>
            </a:r>
          </a:p>
        </p:txBody>
      </p:sp>
      <p:sp>
        <p:nvSpPr>
          <p:cNvPr id="2" name="Espace réservé du texte 2">
            <a:extLst>
              <a:ext uri="{FF2B5EF4-FFF2-40B4-BE49-F238E27FC236}">
                <a16:creationId xmlns:a16="http://schemas.microsoft.com/office/drawing/2014/main" id="{328D688F-226F-6664-363D-37342FD5A369}"/>
              </a:ext>
            </a:extLst>
          </p:cNvPr>
          <p:cNvSpPr txBox="1">
            <a:spLocks/>
          </p:cNvSpPr>
          <p:nvPr/>
        </p:nvSpPr>
        <p:spPr>
          <a:xfrm>
            <a:off x="6346440" y="1821420"/>
            <a:ext cx="4176464" cy="50405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1" dirty="0">
                <a:effectLst/>
              </a:rPr>
              <a:t>Caractéristiques Logicielles</a:t>
            </a:r>
          </a:p>
        </p:txBody>
      </p:sp>
      <p:sp>
        <p:nvSpPr>
          <p:cNvPr id="3" name="Espace réservé du texte 2">
            <a:extLst>
              <a:ext uri="{FF2B5EF4-FFF2-40B4-BE49-F238E27FC236}">
                <a16:creationId xmlns:a16="http://schemas.microsoft.com/office/drawing/2014/main" id="{B97BA304-6FDC-7452-26A2-7B999B13B628}"/>
              </a:ext>
            </a:extLst>
          </p:cNvPr>
          <p:cNvSpPr txBox="1">
            <a:spLocks/>
          </p:cNvSpPr>
          <p:nvPr/>
        </p:nvSpPr>
        <p:spPr>
          <a:xfrm>
            <a:off x="477788" y="2837550"/>
            <a:ext cx="4968552" cy="236824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CPU : Intel </a:t>
            </a:r>
            <a:r>
              <a:rPr lang="fr-FR" b="0" dirty="0" err="1">
                <a:effectLst/>
              </a:rPr>
              <a:t>Core</a:t>
            </a:r>
            <a:r>
              <a:rPr lang="fr-FR" b="0" dirty="0">
                <a:effectLst/>
              </a:rPr>
              <a:t> i</a:t>
            </a:r>
            <a:r>
              <a:rPr lang="fr-FR" b="0" dirty="0">
                <a:effectLst/>
                <a:latin typeface="Arial" panose="020B0604020202020204" pitchFamily="34" charset="0"/>
                <a:cs typeface="Arial" panose="020B0604020202020204" pitchFamily="34" charset="0"/>
              </a:rPr>
              <a:t>5-1235</a:t>
            </a:r>
            <a:r>
              <a:rPr lang="fr-FR" b="0" dirty="0">
                <a:effectLst/>
              </a:rPr>
              <a:t>U</a:t>
            </a:r>
          </a:p>
          <a:p>
            <a:pPr marL="0" indent="0">
              <a:buNone/>
            </a:pPr>
            <a:r>
              <a:rPr lang="fr-FR" b="0" dirty="0">
                <a:effectLst/>
              </a:rPr>
              <a:t>GPU : Intel Iris Xe Graphics</a:t>
            </a:r>
          </a:p>
          <a:p>
            <a:pPr marL="0" indent="0">
              <a:buNone/>
            </a:pPr>
            <a:r>
              <a:rPr lang="fr-FR" b="0" dirty="0">
                <a:effectLst/>
              </a:rPr>
              <a:t>RAM : </a:t>
            </a:r>
            <a:r>
              <a:rPr lang="fr-FR" b="0" dirty="0">
                <a:effectLst/>
                <a:latin typeface="Arial" panose="020B0604020202020204" pitchFamily="34" charset="0"/>
                <a:cs typeface="Arial" panose="020B0604020202020204" pitchFamily="34" charset="0"/>
              </a:rPr>
              <a:t>16</a:t>
            </a:r>
            <a:r>
              <a:rPr lang="fr-FR" b="0" dirty="0">
                <a:effectLst/>
              </a:rPr>
              <a:t> Go</a:t>
            </a:r>
          </a:p>
          <a:p>
            <a:pPr marL="0" indent="0">
              <a:buNone/>
            </a:pPr>
            <a:r>
              <a:rPr lang="fr-FR" b="0" dirty="0">
                <a:effectLst/>
              </a:rPr>
              <a:t>Système d'exploitation : Windows </a:t>
            </a:r>
            <a:r>
              <a:rPr lang="fr-FR" b="0" dirty="0">
                <a:effectLst/>
                <a:latin typeface="Arial" panose="020B0604020202020204" pitchFamily="34" charset="0"/>
                <a:cs typeface="Arial" panose="020B0604020202020204" pitchFamily="34" charset="0"/>
              </a:rPr>
              <a:t>11</a:t>
            </a:r>
          </a:p>
        </p:txBody>
      </p:sp>
      <p:sp>
        <p:nvSpPr>
          <p:cNvPr id="7" name="Espace réservé du texte 2">
            <a:extLst>
              <a:ext uri="{FF2B5EF4-FFF2-40B4-BE49-F238E27FC236}">
                <a16:creationId xmlns:a16="http://schemas.microsoft.com/office/drawing/2014/main" id="{4E68B512-D714-697D-2624-CAEB7BB12D49}"/>
              </a:ext>
            </a:extLst>
          </p:cNvPr>
          <p:cNvSpPr txBox="1">
            <a:spLocks/>
          </p:cNvSpPr>
          <p:nvPr/>
        </p:nvSpPr>
        <p:spPr>
          <a:xfrm>
            <a:off x="6346440" y="2837550"/>
            <a:ext cx="6444716" cy="1679589"/>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0" dirty="0">
                <a:effectLst/>
              </a:rPr>
              <a:t>Langage de programmation : Python</a:t>
            </a:r>
          </a:p>
          <a:p>
            <a:pPr marL="0" indent="0">
              <a:buNone/>
            </a:pPr>
            <a:r>
              <a:rPr lang="fr-FR" b="0" dirty="0">
                <a:effectLst/>
              </a:rPr>
              <a:t>Bibliothèques utilisées : </a:t>
            </a:r>
            <a:r>
              <a:rPr lang="fr-FR" b="0" dirty="0" err="1">
                <a:effectLst/>
              </a:rPr>
              <a:t>NumPy</a:t>
            </a:r>
            <a:r>
              <a:rPr lang="fr-FR" b="0" dirty="0">
                <a:effectLst/>
              </a:rPr>
              <a:t>, </a:t>
            </a:r>
            <a:r>
              <a:rPr lang="fr-FR" b="0" dirty="0" err="1">
                <a:effectLst/>
              </a:rPr>
              <a:t>Matplotlib</a:t>
            </a:r>
            <a:endParaRPr lang="fr-FR" b="0" dirty="0">
              <a:effectLst/>
            </a:endParaRPr>
          </a:p>
          <a:p>
            <a:pPr marL="0" indent="0">
              <a:buNone/>
            </a:pPr>
            <a:r>
              <a:rPr lang="fr-FR" b="0" dirty="0">
                <a:effectLst/>
              </a:rPr>
              <a:t>Version de Python : </a:t>
            </a:r>
            <a:r>
              <a:rPr lang="fr-FR" b="0" dirty="0">
                <a:effectLst/>
                <a:latin typeface="Arial" panose="020B0604020202020204" pitchFamily="34" charset="0"/>
                <a:cs typeface="Arial" panose="020B0604020202020204" pitchFamily="34" charset="0"/>
              </a:rPr>
              <a:t>3.13.2</a:t>
            </a:r>
            <a:endParaRPr lang="fr-FR" b="0" dirty="0">
              <a:effectLst/>
            </a:endParaRPr>
          </a:p>
          <a:p>
            <a:pPr marL="0" indent="0">
              <a:buNone/>
            </a:pPr>
            <a:endParaRPr lang="fr-FR" b="0" dirty="0">
              <a:effectLst/>
            </a:endParaRPr>
          </a:p>
        </p:txBody>
      </p:sp>
    </p:spTree>
    <p:extLst>
      <p:ext uri="{BB962C8B-B14F-4D97-AF65-F5344CB8AC3E}">
        <p14:creationId xmlns:p14="http://schemas.microsoft.com/office/powerpoint/2010/main" val="625297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4798448" y="-42236"/>
            <a:ext cx="2591928" cy="7703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RESULTAT</a:t>
            </a:r>
            <a:endParaRPr lang="fr-FR" dirty="0">
              <a:solidFill>
                <a:schemeClr val="accent1">
                  <a:lumMod val="75000"/>
                </a:schemeClr>
              </a:solidFill>
            </a:endParaRP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252890" y="772113"/>
            <a:ext cx="11683044" cy="1656184"/>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1" dirty="0">
                <a:effectLst/>
              </a:rPr>
              <a:t>Temps d'exécution :</a:t>
            </a:r>
            <a:endParaRPr lang="fr-FR" b="0" dirty="0">
              <a:effectLst/>
            </a:endParaRPr>
          </a:p>
          <a:p>
            <a:pPr marL="0" indent="0">
              <a:buNone/>
            </a:pPr>
            <a:r>
              <a:rPr lang="fr-FR" b="0" dirty="0">
                <a:effectLst/>
              </a:rPr>
              <a:t>Gauss Elimination : </a:t>
            </a:r>
            <a:r>
              <a:rPr lang="fr-FR" b="0" dirty="0">
                <a:effectLst/>
                <a:latin typeface="Arial" panose="020B0604020202020204" pitchFamily="34" charset="0"/>
                <a:cs typeface="Arial" panose="020B0604020202020204" pitchFamily="34" charset="0"/>
              </a:rPr>
              <a:t>[0.018, 0.268, 0.413, 0.842, 1.883, 4.740, 42.917] </a:t>
            </a:r>
            <a:r>
              <a:rPr lang="fr-FR" b="0" dirty="0">
                <a:effectLst/>
              </a:rPr>
              <a:t>secondes</a:t>
            </a:r>
          </a:p>
          <a:p>
            <a:pPr marL="0" indent="0">
              <a:buNone/>
            </a:pPr>
            <a:r>
              <a:rPr lang="fr-FR" b="0" dirty="0">
                <a:effectLst/>
              </a:rPr>
              <a:t>LU </a:t>
            </a:r>
            <a:r>
              <a:rPr lang="fr-FR" b="0" dirty="0" err="1">
                <a:effectLst/>
              </a:rPr>
              <a:t>Factorization</a:t>
            </a:r>
            <a:r>
              <a:rPr lang="fr-FR" b="0" dirty="0">
                <a:effectLst/>
              </a:rPr>
              <a:t> : </a:t>
            </a:r>
            <a:r>
              <a:rPr lang="fr-FR" b="0" dirty="0">
                <a:effectLst/>
                <a:latin typeface="Arial" panose="020B0604020202020204" pitchFamily="34" charset="0"/>
                <a:cs typeface="Arial" panose="020B0604020202020204" pitchFamily="34" charset="0"/>
              </a:rPr>
              <a:t>[0.021, 0.209, 0.351, 0.693, 1.622, 14.666, 41.465] </a:t>
            </a:r>
            <a:r>
              <a:rPr lang="fr-FR" b="0" dirty="0">
                <a:effectLst/>
              </a:rPr>
              <a:t>secondes</a:t>
            </a:r>
          </a:p>
        </p:txBody>
      </p:sp>
      <p:sp>
        <p:nvSpPr>
          <p:cNvPr id="3" name="Espace réservé du texte 2">
            <a:extLst>
              <a:ext uri="{FF2B5EF4-FFF2-40B4-BE49-F238E27FC236}">
                <a16:creationId xmlns:a16="http://schemas.microsoft.com/office/drawing/2014/main" id="{4C4BC4B6-5A68-885D-DC52-21804AEF70D4}"/>
              </a:ext>
            </a:extLst>
          </p:cNvPr>
          <p:cNvSpPr txBox="1">
            <a:spLocks/>
          </p:cNvSpPr>
          <p:nvPr/>
        </p:nvSpPr>
        <p:spPr>
          <a:xfrm>
            <a:off x="252890" y="3876640"/>
            <a:ext cx="6417586" cy="1512168"/>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gn="just">
              <a:buNone/>
            </a:pPr>
            <a:r>
              <a:rPr lang="fr-FR" dirty="0">
                <a:effectLst/>
              </a:rPr>
              <a:t>Le graphique montre que la factorisation LU est plus rapide pour les petites et moyennes matrices, tandis que les deux méthodes sont comparables pour les grandes matrices.</a:t>
            </a:r>
          </a:p>
        </p:txBody>
      </p:sp>
      <p:pic>
        <p:nvPicPr>
          <p:cNvPr id="8" name="Image 7" descr="Une image contenant texte, logiciel, capture d’écran, Logiciel multimédia&#10;&#10;AI-generated content may be incorrect.">
            <a:extLst>
              <a:ext uri="{FF2B5EF4-FFF2-40B4-BE49-F238E27FC236}">
                <a16:creationId xmlns:a16="http://schemas.microsoft.com/office/drawing/2014/main" id="{7CF6FC08-34BC-7B6F-7A21-5BCCE34F8003}"/>
              </a:ext>
            </a:extLst>
          </p:cNvPr>
          <p:cNvPicPr>
            <a:picLocks noChangeAspect="1"/>
          </p:cNvPicPr>
          <p:nvPr/>
        </p:nvPicPr>
        <p:blipFill>
          <a:blip r:embed="rId2">
            <a:extLst>
              <a:ext uri="{28A0092B-C50C-407E-A947-70E740481C1C}">
                <a14:useLocalDpi xmlns:a14="http://schemas.microsoft.com/office/drawing/2010/main" val="0"/>
              </a:ext>
            </a:extLst>
          </a:blip>
          <a:srcRect l="56498" t="16378" r="2075" b="20581"/>
          <a:stretch/>
        </p:blipFill>
        <p:spPr>
          <a:xfrm>
            <a:off x="7102524" y="2564903"/>
            <a:ext cx="4833410" cy="4135641"/>
          </a:xfrm>
          <a:prstGeom prst="rect">
            <a:avLst/>
          </a:prstGeom>
        </p:spPr>
      </p:pic>
    </p:spTree>
    <p:extLst>
      <p:ext uri="{BB962C8B-B14F-4D97-AF65-F5344CB8AC3E}">
        <p14:creationId xmlns:p14="http://schemas.microsoft.com/office/powerpoint/2010/main" val="3508101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DD56894E-C79B-7904-5DDC-F54CD1CDC78A}"/>
              </a:ext>
            </a:extLst>
          </p:cNvPr>
          <p:cNvSpPr txBox="1">
            <a:spLocks/>
          </p:cNvSpPr>
          <p:nvPr/>
        </p:nvSpPr>
        <p:spPr>
          <a:xfrm>
            <a:off x="3286145" y="-419206"/>
            <a:ext cx="5616534" cy="11913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r>
              <a:rPr lang="fr-FR" b="1" dirty="0">
                <a:solidFill>
                  <a:schemeClr val="accent1">
                    <a:lumMod val="75000"/>
                  </a:schemeClr>
                </a:solidFill>
                <a:latin typeface="Segoe UI Historic" panose="020B0502040204020203" pitchFamily="34" charset="0"/>
              </a:rPr>
              <a:t>ANALYSE DES RÉSULTATS</a:t>
            </a:r>
            <a:endParaRPr lang="fr-FR" dirty="0">
              <a:solidFill>
                <a:schemeClr val="accent1">
                  <a:lumMod val="75000"/>
                </a:schemeClr>
              </a:solidFill>
            </a:endParaRPr>
          </a:p>
        </p:txBody>
      </p:sp>
      <p:sp>
        <p:nvSpPr>
          <p:cNvPr id="6" name="Espace réservé du texte 2">
            <a:extLst>
              <a:ext uri="{FF2B5EF4-FFF2-40B4-BE49-F238E27FC236}">
                <a16:creationId xmlns:a16="http://schemas.microsoft.com/office/drawing/2014/main" id="{18C97942-D2DB-68F8-9D54-9A9813401181}"/>
              </a:ext>
            </a:extLst>
          </p:cNvPr>
          <p:cNvSpPr txBox="1">
            <a:spLocks/>
          </p:cNvSpPr>
          <p:nvPr/>
        </p:nvSpPr>
        <p:spPr>
          <a:xfrm>
            <a:off x="549796" y="772112"/>
            <a:ext cx="11242122" cy="3232952"/>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1" dirty="0">
                <a:effectLst/>
              </a:rPr>
              <a:t>Temps d'exécution :</a:t>
            </a:r>
          </a:p>
          <a:p>
            <a:pPr>
              <a:buClr>
                <a:schemeClr val="bg2">
                  <a:lumMod val="50000"/>
                  <a:lumOff val="50000"/>
                </a:schemeClr>
              </a:buClr>
            </a:pPr>
            <a:r>
              <a:rPr lang="fr-FR" b="1" dirty="0">
                <a:effectLst/>
              </a:rPr>
              <a:t>Gauss Elimination  </a:t>
            </a:r>
            <a:r>
              <a:rPr lang="fr-FR" b="0" dirty="0">
                <a:effectLst/>
              </a:rPr>
              <a:t>:  Les temps d'exécution augmentent de manière significative avec la taille de la matrice. Pour une matrice de taille </a:t>
            </a:r>
            <a:r>
              <a:rPr lang="fr-FR" b="0" dirty="0">
                <a:effectLst/>
                <a:latin typeface="Arial" panose="020B0604020202020204" pitchFamily="34" charset="0"/>
                <a:cs typeface="Arial" panose="020B0604020202020204" pitchFamily="34" charset="0"/>
              </a:rPr>
              <a:t>2000,</a:t>
            </a:r>
            <a:r>
              <a:rPr lang="fr-FR" b="0" dirty="0">
                <a:effectLst/>
              </a:rPr>
              <a:t> le temps d'exécution atteint </a:t>
            </a:r>
            <a:r>
              <a:rPr lang="fr-FR" b="0" dirty="0">
                <a:effectLst/>
                <a:latin typeface="Arial" panose="020B0604020202020204" pitchFamily="34" charset="0"/>
                <a:cs typeface="Arial" panose="020B0604020202020204" pitchFamily="34" charset="0"/>
              </a:rPr>
              <a:t>42.91 </a:t>
            </a:r>
            <a:r>
              <a:rPr lang="fr-FR" b="0" dirty="0">
                <a:effectLst/>
              </a:rPr>
              <a:t>secondes.</a:t>
            </a:r>
          </a:p>
          <a:p>
            <a:r>
              <a:rPr lang="fr-FR" b="1" dirty="0">
                <a:effectLst/>
              </a:rPr>
              <a:t>LU Factorisation  </a:t>
            </a:r>
            <a:r>
              <a:rPr lang="fr-FR" b="0" dirty="0">
                <a:effectLst/>
              </a:rPr>
              <a:t>:  Les temps d'exécution sont généralement inférieurs à ceux de l'élimination de Gauss pour les petites et moyennes tailles de matrices. Cependant, pour une matrice de taille </a:t>
            </a:r>
            <a:r>
              <a:rPr lang="fr-FR" b="0" dirty="0">
                <a:effectLst/>
                <a:latin typeface="Arial" panose="020B0604020202020204" pitchFamily="34" charset="0"/>
                <a:cs typeface="Arial" panose="020B0604020202020204" pitchFamily="34" charset="0"/>
              </a:rPr>
              <a:t>2000</a:t>
            </a:r>
            <a:r>
              <a:rPr lang="fr-FR" b="0" dirty="0">
                <a:effectLst/>
              </a:rPr>
              <a:t>, le temps d'exécution est de </a:t>
            </a:r>
            <a:r>
              <a:rPr lang="fr-FR" b="0" dirty="0">
                <a:effectLst/>
                <a:latin typeface="Arial" panose="020B0604020202020204" pitchFamily="34" charset="0"/>
                <a:cs typeface="Arial" panose="020B0604020202020204" pitchFamily="34" charset="0"/>
              </a:rPr>
              <a:t>41.46</a:t>
            </a:r>
            <a:r>
              <a:rPr lang="fr-FR" b="0" dirty="0">
                <a:effectLst/>
              </a:rPr>
              <a:t> secondes, ce qui est légèrement inférieur à celui de l'élimination de Gauss.</a:t>
            </a:r>
          </a:p>
          <a:p>
            <a:pPr marL="0" indent="0">
              <a:buNone/>
            </a:pPr>
            <a:endParaRPr lang="fr-FR" b="0" dirty="0">
              <a:effectLst/>
            </a:endParaRPr>
          </a:p>
        </p:txBody>
      </p:sp>
      <p:sp>
        <p:nvSpPr>
          <p:cNvPr id="4" name="Espace réservé du texte 2">
            <a:extLst>
              <a:ext uri="{FF2B5EF4-FFF2-40B4-BE49-F238E27FC236}">
                <a16:creationId xmlns:a16="http://schemas.microsoft.com/office/drawing/2014/main" id="{E7A317D2-5FC5-C5DF-D6DC-2D8A245FAADC}"/>
              </a:ext>
            </a:extLst>
          </p:cNvPr>
          <p:cNvSpPr txBox="1">
            <a:spLocks/>
          </p:cNvSpPr>
          <p:nvPr/>
        </p:nvSpPr>
        <p:spPr>
          <a:xfrm>
            <a:off x="549796" y="4293096"/>
            <a:ext cx="10729192" cy="2304256"/>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None/>
            </a:pPr>
            <a:r>
              <a:rPr lang="fr-FR" b="1" dirty="0">
                <a:effectLst/>
              </a:rPr>
              <a:t>Comparaison des performances:</a:t>
            </a:r>
          </a:p>
          <a:p>
            <a:pPr>
              <a:buClr>
                <a:schemeClr val="bg2">
                  <a:lumMod val="50000"/>
                  <a:lumOff val="50000"/>
                </a:schemeClr>
              </a:buClr>
            </a:pPr>
            <a:r>
              <a:rPr lang="fr-FR" b="0" dirty="0">
                <a:effectLst/>
              </a:rPr>
              <a:t>Pour les petites matrices (jusqu'à </a:t>
            </a:r>
            <a:r>
              <a:rPr lang="fr-FR" b="0" dirty="0">
                <a:effectLst/>
                <a:latin typeface="Arial" panose="020B0604020202020204" pitchFamily="34" charset="0"/>
                <a:cs typeface="Arial" panose="020B0604020202020204" pitchFamily="34" charset="0"/>
              </a:rPr>
              <a:t>1000</a:t>
            </a:r>
            <a:r>
              <a:rPr lang="fr-FR" b="0" dirty="0">
                <a:effectLst/>
              </a:rPr>
              <a:t>), la factorisation LU est plus rapide que l'élimination de Gauss.</a:t>
            </a:r>
          </a:p>
          <a:p>
            <a:pPr>
              <a:buClr>
                <a:schemeClr val="bg2">
                  <a:lumMod val="50000"/>
                  <a:lumOff val="50000"/>
                </a:schemeClr>
              </a:buClr>
            </a:pPr>
            <a:r>
              <a:rPr lang="fr-FR" b="0" dirty="0">
                <a:effectLst/>
              </a:rPr>
              <a:t>Pour les grandes matrices (</a:t>
            </a:r>
            <a:r>
              <a:rPr lang="fr-FR" b="0" dirty="0">
                <a:effectLst/>
                <a:latin typeface="Arial" panose="020B0604020202020204" pitchFamily="34" charset="0"/>
                <a:cs typeface="Arial" panose="020B0604020202020204" pitchFamily="34" charset="0"/>
              </a:rPr>
              <a:t>1500</a:t>
            </a:r>
            <a:r>
              <a:rPr lang="fr-FR" b="0" dirty="0">
                <a:effectLst/>
              </a:rPr>
              <a:t> et </a:t>
            </a:r>
            <a:r>
              <a:rPr lang="fr-FR" b="0" dirty="0">
                <a:effectLst/>
                <a:latin typeface="Arial" panose="020B0604020202020204" pitchFamily="34" charset="0"/>
                <a:cs typeface="Arial" panose="020B0604020202020204" pitchFamily="34" charset="0"/>
              </a:rPr>
              <a:t>2000</a:t>
            </a:r>
            <a:r>
              <a:rPr lang="fr-FR" b="0" dirty="0">
                <a:effectLst/>
              </a:rPr>
              <a:t>), les deux méthodes ont des temps d'exécution similaires, avec une légère avantage pour la factorisation LU.</a:t>
            </a:r>
          </a:p>
          <a:p>
            <a:pPr marL="0" indent="0">
              <a:buNone/>
            </a:pPr>
            <a:endParaRPr lang="fr-FR" b="0" dirty="0">
              <a:effectLst/>
            </a:endParaRPr>
          </a:p>
        </p:txBody>
      </p:sp>
    </p:spTree>
    <p:extLst>
      <p:ext uri="{BB962C8B-B14F-4D97-AF65-F5344CB8AC3E}">
        <p14:creationId xmlns:p14="http://schemas.microsoft.com/office/powerpoint/2010/main" val="2053418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unnel bleu numérique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5_TF02895261_TF02895261.potx" id="{D591E305-304E-4F08-83F3-B9147EDAAFB5}" vid="{F4994B82-D552-431A-8540-55AA87CE1401}"/>
    </a:ext>
  </a:extLst>
</a:theme>
</file>

<file path=ppt/theme/theme2.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Tunnel bleu numérique pour les professionnels (grand écran)</Template>
  <TotalTime>115</TotalTime>
  <Words>547</Words>
  <Application>Microsoft Office PowerPoint</Application>
  <PresentationFormat>Personnalisé</PresentationFormat>
  <Paragraphs>52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Corbel</vt:lpstr>
      <vt:lpstr>Segoe UI Historic</vt:lpstr>
      <vt:lpstr>Tunnel bleu numérique 16:9</vt:lpstr>
      <vt:lpstr>Evaluation de performances d’algorithmes &amp; de machines cibles</vt:lpstr>
      <vt:lpstr>Ce projet compare les performances de deux algorithmes de résolution de systèmes linéaires , l'élimination de Gauss et la factorisation LU</vt:lpstr>
      <vt:lpstr>Importation des bibliothèques essentielles</vt:lpstr>
      <vt:lpstr>Implémentation des algorithmes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Jasser Chihi</dc:creator>
  <cp:lastModifiedBy>Jasser Chihi</cp:lastModifiedBy>
  <cp:revision>1</cp:revision>
  <dcterms:created xsi:type="dcterms:W3CDTF">2025-02-24T12:55:58Z</dcterms:created>
  <dcterms:modified xsi:type="dcterms:W3CDTF">2025-02-24T14:51:11Z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