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866" r:id="rId2"/>
    <p:sldId id="867" r:id="rId3"/>
    <p:sldId id="868" r:id="rId4"/>
    <p:sldId id="869" r:id="rId5"/>
    <p:sldId id="870" r:id="rId6"/>
    <p:sldId id="871" r:id="rId7"/>
    <p:sldId id="872" r:id="rId8"/>
    <p:sldId id="8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65" autoAdjust="0"/>
  </p:normalViewPr>
  <p:slideViewPr>
    <p:cSldViewPr snapToGrid="0">
      <p:cViewPr varScale="1">
        <p:scale>
          <a:sx n="92" d="100"/>
          <a:sy n="92"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1BC85-B1C0-4BAF-ACD8-B44F01DF95E7}" type="datetimeFigureOut">
              <a:rPr lang="en-IN" smtClean="0"/>
              <a:t>29-01-2025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FA621-6FD7-496D-97E4-9C86DF7291BD}" type="slidenum">
              <a:rPr lang="en-IN" smtClean="0"/>
              <a:t>‹#›</a:t>
            </a:fld>
            <a:endParaRPr lang="en-IN"/>
          </a:p>
        </p:txBody>
      </p:sp>
    </p:spTree>
    <p:extLst>
      <p:ext uri="{BB962C8B-B14F-4D97-AF65-F5344CB8AC3E}">
        <p14:creationId xmlns:p14="http://schemas.microsoft.com/office/powerpoint/2010/main" val="329005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A3FA621-6FD7-496D-97E4-9C86DF7291BD}" type="slidenum">
              <a:rPr lang="en-IN" smtClean="0"/>
              <a:t>8</a:t>
            </a:fld>
            <a:endParaRPr lang="en-IN"/>
          </a:p>
        </p:txBody>
      </p:sp>
    </p:spTree>
    <p:extLst>
      <p:ext uri="{BB962C8B-B14F-4D97-AF65-F5344CB8AC3E}">
        <p14:creationId xmlns:p14="http://schemas.microsoft.com/office/powerpoint/2010/main" val="417143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CD3954-352F-4317-8335-C198B6657104}"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415730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CD3954-352F-4317-8335-C198B6657104}"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268703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CD3954-352F-4317-8335-C198B6657104}"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331588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1318"/>
          </a:xfrm>
        </p:spPr>
        <p:txBody>
          <a:bodyPr>
            <a:normAutofit/>
          </a:bodyPr>
          <a:lstStyle>
            <a:lvl1pPr>
              <a:defRPr sz="3600"/>
            </a:lvl1pPr>
          </a:lstStyle>
          <a:p>
            <a:r>
              <a:rPr lang="en-US" dirty="0"/>
              <a:t>Click to edit Master title style</a:t>
            </a:r>
            <a:endParaRPr lang="en-IN" dirty="0"/>
          </a:p>
        </p:txBody>
      </p:sp>
      <p:sp>
        <p:nvSpPr>
          <p:cNvPr id="3" name="Content Placeholder 2"/>
          <p:cNvSpPr>
            <a:spLocks noGrp="1"/>
          </p:cNvSpPr>
          <p:nvPr>
            <p:ph idx="1"/>
          </p:nvPr>
        </p:nvSpPr>
        <p:spPr>
          <a:xfrm>
            <a:off x="838200" y="1056444"/>
            <a:ext cx="10515600" cy="5120519"/>
          </a:xfrm>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272029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D3954-352F-4317-8335-C198B6657104}"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226693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5CD3954-352F-4317-8335-C198B6657104}"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197789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5CD3954-352F-4317-8335-C198B6657104}"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279147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CD3954-352F-4317-8335-C198B6657104}" type="datetimeFigureOut">
              <a:rPr lang="en-IN" smtClean="0"/>
              <a:t>29-01-2025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195380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D3954-352F-4317-8335-C198B6657104}" type="datetimeFigureOut">
              <a:rPr lang="en-IN" smtClean="0"/>
              <a:t>29-01-2025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1667116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CD3954-352F-4317-8335-C198B6657104}"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405363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CD3954-352F-4317-8335-C198B6657104}"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DF81A8-F944-40F3-A0F0-640637B5896D}" type="slidenum">
              <a:rPr lang="en-IN" smtClean="0"/>
              <a:t>‹#›</a:t>
            </a:fld>
            <a:endParaRPr lang="en-IN"/>
          </a:p>
        </p:txBody>
      </p:sp>
    </p:spTree>
    <p:extLst>
      <p:ext uri="{BB962C8B-B14F-4D97-AF65-F5344CB8AC3E}">
        <p14:creationId xmlns:p14="http://schemas.microsoft.com/office/powerpoint/2010/main" val="52833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D3954-352F-4317-8335-C198B6657104}" type="datetimeFigureOut">
              <a:rPr lang="en-IN" smtClean="0"/>
              <a:t>29-01-2025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F81A8-F944-40F3-A0F0-640637B5896D}" type="slidenum">
              <a:rPr lang="en-IN" smtClean="0"/>
              <a:t>‹#›</a:t>
            </a:fld>
            <a:endParaRPr lang="en-IN"/>
          </a:p>
        </p:txBody>
      </p:sp>
    </p:spTree>
    <p:extLst>
      <p:ext uri="{BB962C8B-B14F-4D97-AF65-F5344CB8AC3E}">
        <p14:creationId xmlns:p14="http://schemas.microsoft.com/office/powerpoint/2010/main" val="381083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Cuckoo Hashing</a:t>
            </a:r>
            <a:endParaRPr lang="en-IN" dirty="0"/>
          </a:p>
        </p:txBody>
      </p:sp>
      <p:pic>
        <p:nvPicPr>
          <p:cNvPr id="4" name="Content Placeholder 3"/>
          <p:cNvPicPr>
            <a:picLocks noGrp="1" noChangeAspect="1"/>
          </p:cNvPicPr>
          <p:nvPr>
            <p:ph idx="1"/>
          </p:nvPr>
        </p:nvPicPr>
        <p:blipFill>
          <a:blip r:embed="rId2"/>
          <a:stretch>
            <a:fillRect/>
          </a:stretch>
        </p:blipFill>
        <p:spPr>
          <a:xfrm>
            <a:off x="2878282" y="1161933"/>
            <a:ext cx="7065818" cy="5389621"/>
          </a:xfrm>
          <a:prstGeom prst="rect">
            <a:avLst/>
          </a:prstGeom>
        </p:spPr>
      </p:pic>
    </p:spTree>
    <p:extLst>
      <p:ext uri="{BB962C8B-B14F-4D97-AF65-F5344CB8AC3E}">
        <p14:creationId xmlns:p14="http://schemas.microsoft.com/office/powerpoint/2010/main" val="405528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2800" dirty="0" smtClean="0"/>
              <a:t>The hash table </a:t>
            </a:r>
            <a:r>
              <a:rPr lang="en-US" sz="2800" dirty="0"/>
              <a:t>consists of </a:t>
            </a:r>
            <a:r>
              <a:rPr lang="en-US" sz="2800" dirty="0" smtClean="0"/>
              <a:t>an array </a:t>
            </a:r>
            <a:r>
              <a:rPr lang="en-US" sz="2800" dirty="0"/>
              <a:t>of buckets, each having 4 slots</a:t>
            </a:r>
            <a:r>
              <a:rPr lang="en-US" sz="2800" dirty="0" smtClean="0"/>
              <a:t>. </a:t>
            </a:r>
            <a:r>
              <a:rPr lang="en-US" sz="2800" dirty="0"/>
              <a:t>Each slot </a:t>
            </a:r>
            <a:r>
              <a:rPr lang="en-US" sz="2800" dirty="0" smtClean="0"/>
              <a:t>contains a </a:t>
            </a:r>
            <a:r>
              <a:rPr lang="en-US" sz="2800" dirty="0"/>
              <a:t>pointer to the key-value object and a short summary </a:t>
            </a:r>
            <a:r>
              <a:rPr lang="en-US" sz="2800" dirty="0" smtClean="0"/>
              <a:t>of the key called a </a:t>
            </a:r>
            <a:r>
              <a:rPr lang="en-US" sz="2800" i="1" dirty="0" smtClean="0"/>
              <a:t>Tag. </a:t>
            </a:r>
            <a:r>
              <a:rPr lang="en-US" sz="2800" dirty="0" smtClean="0"/>
              <a:t>Each slot is of the same length</a:t>
            </a:r>
            <a:r>
              <a:rPr lang="en-US" sz="2800" i="1" dirty="0" smtClean="0"/>
              <a:t>.</a:t>
            </a:r>
            <a:endParaRPr lang="en-US" sz="2800" dirty="0" smtClean="0"/>
          </a:p>
          <a:p>
            <a:r>
              <a:rPr lang="en-US" sz="2800" dirty="0"/>
              <a:t>To support keys of variable length, the full keys and values are not stored in the hash table, but stored with the associated metadata outside the table and referenced by the pointer. A null pointer indicates this slot is not used. </a:t>
            </a:r>
            <a:endParaRPr lang="en-US" sz="2800" dirty="0" smtClean="0"/>
          </a:p>
          <a:p>
            <a:r>
              <a:rPr lang="en-US" sz="2800" dirty="0" smtClean="0"/>
              <a:t>Each bucket is equal to one cache line.</a:t>
            </a:r>
          </a:p>
          <a:p>
            <a:r>
              <a:rPr lang="en-US" sz="2800" dirty="0"/>
              <a:t>Each key is mapped to two random buckets, so Lookup checks all 8 candidate keys from every slot. </a:t>
            </a:r>
            <a:endParaRPr lang="en-US" sz="2800" dirty="0" smtClean="0"/>
          </a:p>
          <a:p>
            <a:r>
              <a:rPr lang="en-US" sz="2800" dirty="0" smtClean="0"/>
              <a:t>This results in read of two cache lines from memory.</a:t>
            </a:r>
            <a:r>
              <a:rPr lang="en-US" sz="2800" dirty="0"/>
              <a:t/>
            </a:r>
            <a:br>
              <a:rPr lang="en-US" sz="2800" dirty="0"/>
            </a:br>
            <a:r>
              <a:rPr lang="en-US" sz="2800" dirty="0"/>
              <a:t/>
            </a:r>
            <a:br>
              <a:rPr lang="en-US" sz="2800" dirty="0"/>
            </a:br>
            <a:endParaRPr lang="en-IN" sz="2800" dirty="0"/>
          </a:p>
        </p:txBody>
      </p:sp>
    </p:spTree>
    <p:extLst>
      <p:ext uri="{BB962C8B-B14F-4D97-AF65-F5344CB8AC3E}">
        <p14:creationId xmlns:p14="http://schemas.microsoft.com/office/powerpoint/2010/main" val="96990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in a Cuckoo Hash Table</a:t>
            </a:r>
            <a:endParaRPr lang="en-IN" dirty="0"/>
          </a:p>
        </p:txBody>
      </p:sp>
      <p:sp>
        <p:nvSpPr>
          <p:cNvPr id="3" name="Content Placeholder 2"/>
          <p:cNvSpPr>
            <a:spLocks noGrp="1"/>
          </p:cNvSpPr>
          <p:nvPr>
            <p:ph idx="1"/>
          </p:nvPr>
        </p:nvSpPr>
        <p:spPr/>
        <p:txBody>
          <a:bodyPr>
            <a:normAutofit fontScale="92500" lnSpcReduction="10000"/>
          </a:bodyPr>
          <a:lstStyle/>
          <a:p>
            <a:r>
              <a:rPr lang="en-US" dirty="0"/>
              <a:t>To insert a new key </a:t>
            </a:r>
            <a:r>
              <a:rPr lang="en-US" i="1" dirty="0"/>
              <a:t>x </a:t>
            </a:r>
            <a:r>
              <a:rPr lang="en-US" dirty="0"/>
              <a:t>into the table, if either of the two buckets has an empty slot, it is then inserted in that </a:t>
            </a:r>
            <a:r>
              <a:rPr lang="en-US" dirty="0" smtClean="0"/>
              <a:t>bucket</a:t>
            </a:r>
          </a:p>
          <a:p>
            <a:r>
              <a:rPr lang="en-US" dirty="0" smtClean="0"/>
              <a:t>if </a:t>
            </a:r>
            <a:r>
              <a:rPr lang="en-US" dirty="0"/>
              <a:t>neither bucket has space, </a:t>
            </a:r>
            <a:r>
              <a:rPr lang="en-US" i="1" dirty="0"/>
              <a:t>Insert</a:t>
            </a:r>
            <a:r>
              <a:rPr lang="en-US" dirty="0"/>
              <a:t> selects a random key </a:t>
            </a:r>
            <a:r>
              <a:rPr lang="en-US" i="1" dirty="0"/>
              <a:t>y </a:t>
            </a:r>
            <a:r>
              <a:rPr lang="en-US" dirty="0"/>
              <a:t>from one candidate bucket and relocates </a:t>
            </a:r>
            <a:r>
              <a:rPr lang="en-US" i="1" dirty="0"/>
              <a:t>y </a:t>
            </a:r>
            <a:r>
              <a:rPr lang="en-US" dirty="0"/>
              <a:t>to its own alternate location</a:t>
            </a:r>
            <a:r>
              <a:rPr lang="en-US" dirty="0" smtClean="0"/>
              <a:t>.</a:t>
            </a:r>
          </a:p>
          <a:p>
            <a:r>
              <a:rPr lang="en-US" dirty="0" smtClean="0"/>
              <a:t> </a:t>
            </a:r>
            <a:r>
              <a:rPr lang="en-US" dirty="0"/>
              <a:t>Displacing </a:t>
            </a:r>
            <a:r>
              <a:rPr lang="en-US" i="1" dirty="0"/>
              <a:t>y </a:t>
            </a:r>
            <a:r>
              <a:rPr lang="en-US" dirty="0"/>
              <a:t>may also require kicking out another existing key </a:t>
            </a:r>
            <a:r>
              <a:rPr lang="en-US" i="1" dirty="0"/>
              <a:t>z</a:t>
            </a:r>
            <a:r>
              <a:rPr lang="en-US" dirty="0"/>
              <a:t>, so this procedure may repeat until a vacant slot is found, or until a maximum number of displacements is reached</a:t>
            </a:r>
            <a:r>
              <a:rPr lang="en-US" sz="2800" dirty="0"/>
              <a:t> </a:t>
            </a:r>
            <a:endParaRPr lang="en-US" sz="2800" dirty="0" smtClean="0"/>
          </a:p>
          <a:p>
            <a:r>
              <a:rPr lang="en-US" dirty="0"/>
              <a:t>If no vacant slot found, the hash table is considered too full to insert and an expansion process is scheduled</a:t>
            </a:r>
            <a:r>
              <a:rPr lang="en-US" sz="2800" dirty="0"/>
              <a:t> </a:t>
            </a:r>
            <a:br>
              <a:rPr lang="en-US" sz="2800" dirty="0"/>
            </a:br>
            <a:r>
              <a:rPr lang="en-US" sz="2800" dirty="0"/>
              <a:t/>
            </a:r>
            <a:br>
              <a:rPr lang="en-US" sz="2800" dirty="0"/>
            </a:br>
            <a:endParaRPr lang="en-IN" sz="2800" dirty="0"/>
          </a:p>
        </p:txBody>
      </p:sp>
    </p:spTree>
    <p:extLst>
      <p:ext uri="{BB962C8B-B14F-4D97-AF65-F5344CB8AC3E}">
        <p14:creationId xmlns:p14="http://schemas.microsoft.com/office/powerpoint/2010/main" val="426532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Tags are one byte in length</a:t>
            </a:r>
          </a:p>
          <a:p>
            <a:r>
              <a:rPr lang="en-US" dirty="0" smtClean="0"/>
              <a:t>A hash of the key to 8 bits is done (</a:t>
            </a:r>
            <a:r>
              <a:rPr lang="en-US" dirty="0" err="1" smtClean="0"/>
              <a:t>h</a:t>
            </a:r>
            <a:r>
              <a:rPr lang="en-US" baseline="-25000" dirty="0" err="1" smtClean="0"/>
              <a:t>t</a:t>
            </a:r>
            <a:r>
              <a:rPr lang="en-US" dirty="0" smtClean="0"/>
              <a:t> (K) = Tag?) and checked with the tag</a:t>
            </a:r>
          </a:p>
          <a:p>
            <a:r>
              <a:rPr lang="en-US" dirty="0" smtClean="0"/>
              <a:t>Probability of a false positive is 1 / 2</a:t>
            </a:r>
            <a:r>
              <a:rPr lang="en-US" baseline="30000" dirty="0" smtClean="0"/>
              <a:t>8</a:t>
            </a:r>
            <a:r>
              <a:rPr lang="en-US" dirty="0" smtClean="0"/>
              <a:t> = 0.39%</a:t>
            </a:r>
          </a:p>
          <a:p>
            <a:endParaRPr lang="en-IN" dirty="0"/>
          </a:p>
        </p:txBody>
      </p:sp>
    </p:spTree>
    <p:extLst>
      <p:ext uri="{BB962C8B-B14F-4D97-AF65-F5344CB8AC3E}">
        <p14:creationId xmlns:p14="http://schemas.microsoft.com/office/powerpoint/2010/main" val="127504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2800" dirty="0"/>
              <a:t>Can we use only tags during inserts also?</a:t>
            </a:r>
          </a:p>
          <a:p>
            <a:r>
              <a:rPr lang="en-US" sz="2800" dirty="0" smtClean="0"/>
              <a:t>hashing </a:t>
            </a:r>
            <a:r>
              <a:rPr lang="en-US" sz="2800" dirty="0"/>
              <a:t>scheme computes the two </a:t>
            </a:r>
            <a:r>
              <a:rPr lang="en-US" sz="2800" dirty="0" smtClean="0"/>
              <a:t>candidate buckets </a:t>
            </a:r>
            <a:r>
              <a:rPr lang="en-US" sz="2800" dirty="0"/>
              <a:t>b1 and b2 for key x by</a:t>
            </a:r>
          </a:p>
          <a:p>
            <a:r>
              <a:rPr lang="en-US" sz="2800" dirty="0"/>
              <a:t>b1 = HASH(x) // based on the entire key</a:t>
            </a:r>
          </a:p>
          <a:p>
            <a:r>
              <a:rPr lang="en-US" sz="2800" dirty="0"/>
              <a:t>b2 = b1 ⊕ HASH(tag) // based on b1 and </a:t>
            </a:r>
            <a:r>
              <a:rPr lang="en-US" sz="2800" dirty="0" smtClean="0"/>
              <a:t>hash of tag </a:t>
            </a:r>
            <a:r>
              <a:rPr lang="en-US" sz="2800" dirty="0"/>
              <a:t>of x</a:t>
            </a:r>
          </a:p>
          <a:p>
            <a:r>
              <a:rPr lang="en-US" sz="2800" dirty="0"/>
              <a:t>b2 is still a random variable uniformly </a:t>
            </a:r>
            <a:r>
              <a:rPr lang="en-US" sz="2800" dirty="0" smtClean="0"/>
              <a:t>distributed; </a:t>
            </a:r>
          </a:p>
          <a:p>
            <a:r>
              <a:rPr lang="en-US" sz="2800" dirty="0" smtClean="0"/>
              <a:t>More importantly </a:t>
            </a:r>
            <a:r>
              <a:rPr lang="en-US" sz="2800" dirty="0"/>
              <a:t>b1 can be computed by the same </a:t>
            </a:r>
            <a:r>
              <a:rPr lang="en-US" sz="2800" dirty="0" smtClean="0"/>
              <a:t>formula from </a:t>
            </a:r>
            <a:r>
              <a:rPr lang="en-US" sz="2800" dirty="0"/>
              <a:t>b2 and tag. </a:t>
            </a:r>
            <a:endParaRPr lang="en-US" sz="2800" dirty="0" smtClean="0"/>
          </a:p>
          <a:p>
            <a:r>
              <a:rPr lang="en-US" sz="2800" dirty="0" smtClean="0"/>
              <a:t>This </a:t>
            </a:r>
            <a:r>
              <a:rPr lang="en-US" sz="2800" dirty="0"/>
              <a:t>property ensures that to displace </a:t>
            </a:r>
            <a:r>
              <a:rPr lang="en-US" sz="2800" dirty="0" smtClean="0"/>
              <a:t>a key </a:t>
            </a:r>
            <a:r>
              <a:rPr lang="en-US" sz="2800" dirty="0"/>
              <a:t>originally in bucket b—no matter if b is b1 or b2— </a:t>
            </a:r>
            <a:r>
              <a:rPr lang="en-US" sz="2800" dirty="0" smtClean="0"/>
              <a:t>It is </a:t>
            </a:r>
            <a:r>
              <a:rPr lang="en-US" sz="2800" dirty="0"/>
              <a:t>possible to calculate its alternate bucket </a:t>
            </a:r>
            <a:r>
              <a:rPr lang="en-US" sz="2800" dirty="0" smtClean="0"/>
              <a:t>b’ </a:t>
            </a:r>
            <a:r>
              <a:rPr lang="en-US" sz="2800" dirty="0"/>
              <a:t>from </a:t>
            </a:r>
            <a:r>
              <a:rPr lang="en-US" sz="2800" dirty="0" smtClean="0"/>
              <a:t>bucket index </a:t>
            </a:r>
            <a:r>
              <a:rPr lang="en-US" sz="2800" dirty="0"/>
              <a:t>b and the tag stored in bucket b by</a:t>
            </a:r>
          </a:p>
          <a:p>
            <a:r>
              <a:rPr lang="en-US" sz="2800" dirty="0" smtClean="0"/>
              <a:t>b’ </a:t>
            </a:r>
            <a:r>
              <a:rPr lang="en-US" sz="2800" dirty="0"/>
              <a:t>= b ⊕ HASH(tag)</a:t>
            </a:r>
            <a:endParaRPr lang="en-IN" sz="2800" dirty="0"/>
          </a:p>
        </p:txBody>
      </p:sp>
    </p:spTree>
    <p:extLst>
      <p:ext uri="{BB962C8B-B14F-4D97-AF65-F5344CB8AC3E}">
        <p14:creationId xmlns:p14="http://schemas.microsoft.com/office/powerpoint/2010/main" val="62161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X by displacing a -&gt;b-&gt;c-&gt;</a:t>
            </a:r>
            <a:endParaRPr lang="en-IN" dirty="0"/>
          </a:p>
        </p:txBody>
      </p:sp>
      <p:pic>
        <p:nvPicPr>
          <p:cNvPr id="4" name="Content Placeholder 3"/>
          <p:cNvPicPr>
            <a:picLocks noGrp="1" noChangeAspect="1"/>
          </p:cNvPicPr>
          <p:nvPr>
            <p:ph idx="1"/>
          </p:nvPr>
        </p:nvPicPr>
        <p:blipFill>
          <a:blip r:embed="rId2"/>
          <a:stretch>
            <a:fillRect/>
          </a:stretch>
        </p:blipFill>
        <p:spPr>
          <a:xfrm>
            <a:off x="3319678" y="1340427"/>
            <a:ext cx="6185721" cy="5070764"/>
          </a:xfrm>
          <a:prstGeom prst="rect">
            <a:avLst/>
          </a:prstGeom>
        </p:spPr>
      </p:pic>
    </p:spTree>
    <p:extLst>
      <p:ext uri="{BB962C8B-B14F-4D97-AF65-F5344CB8AC3E}">
        <p14:creationId xmlns:p14="http://schemas.microsoft.com/office/powerpoint/2010/main" val="293077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2800" dirty="0" smtClean="0"/>
              <a:t>The previous diagram shows a displacement path </a:t>
            </a:r>
            <a:r>
              <a:rPr lang="en-US" sz="2800" dirty="0"/>
              <a:t>a -&gt;b-&gt;c-</a:t>
            </a:r>
            <a:r>
              <a:rPr lang="en-US" sz="2800" dirty="0" smtClean="0"/>
              <a:t>&gt; empty</a:t>
            </a:r>
          </a:p>
          <a:p>
            <a:r>
              <a:rPr lang="en-US" sz="2800" dirty="0" smtClean="0"/>
              <a:t>How to allow concurrency?</a:t>
            </a:r>
          </a:p>
          <a:p>
            <a:r>
              <a:rPr lang="en-US" sz="2800" dirty="0" smtClean="0"/>
              <a:t> Allow only one writer and multiple readers at any time.</a:t>
            </a:r>
          </a:p>
          <a:p>
            <a:r>
              <a:rPr lang="en-US" sz="2800" dirty="0" smtClean="0"/>
              <a:t>separate </a:t>
            </a:r>
            <a:r>
              <a:rPr lang="en-US" sz="2800" dirty="0"/>
              <a:t>discovering a valid cuckoo path from </a:t>
            </a:r>
            <a:r>
              <a:rPr lang="en-US" sz="2800" dirty="0" smtClean="0"/>
              <a:t>the execution </a:t>
            </a:r>
            <a:r>
              <a:rPr lang="en-US" sz="2800" dirty="0"/>
              <a:t>of this path</a:t>
            </a:r>
            <a:r>
              <a:rPr lang="en-US" sz="2800" dirty="0" smtClean="0"/>
              <a:t>. </a:t>
            </a:r>
          </a:p>
          <a:p>
            <a:r>
              <a:rPr lang="en-US" sz="2800" dirty="0" smtClean="0"/>
              <a:t>First </a:t>
            </a:r>
            <a:r>
              <a:rPr lang="en-US" sz="2800" dirty="0"/>
              <a:t>search for a </a:t>
            </a:r>
            <a:r>
              <a:rPr lang="en-US" sz="2800" dirty="0" smtClean="0"/>
              <a:t>cuckoo path</a:t>
            </a:r>
            <a:r>
              <a:rPr lang="en-US" sz="2800" dirty="0"/>
              <a:t>, but do not move keys during this search phase.</a:t>
            </a:r>
          </a:p>
          <a:p>
            <a:r>
              <a:rPr lang="en-US" sz="2800" dirty="0" smtClean="0"/>
              <a:t>2: move </a:t>
            </a:r>
            <a:r>
              <a:rPr lang="en-US" sz="2800" dirty="0"/>
              <a:t>keys backwards along the cuckoo path. After </a:t>
            </a:r>
            <a:r>
              <a:rPr lang="en-US" sz="2800" dirty="0" smtClean="0"/>
              <a:t>a valid </a:t>
            </a:r>
            <a:r>
              <a:rPr lang="en-US" sz="2800" dirty="0"/>
              <a:t>cuckoo path is known, we first move the last </a:t>
            </a:r>
            <a:r>
              <a:rPr lang="en-US" sz="2800" dirty="0" smtClean="0"/>
              <a:t>key on </a:t>
            </a:r>
            <a:r>
              <a:rPr lang="en-US" sz="2800" dirty="0"/>
              <a:t>the cuckoo path to the free </a:t>
            </a:r>
            <a:r>
              <a:rPr lang="en-US" sz="2800" dirty="0" smtClean="0"/>
              <a:t>slot</a:t>
            </a:r>
          </a:p>
          <a:p>
            <a:r>
              <a:rPr lang="en-US" sz="2800" dirty="0" smtClean="0"/>
              <a:t>then </a:t>
            </a:r>
            <a:r>
              <a:rPr lang="en-US" sz="2800" dirty="0"/>
              <a:t>move </a:t>
            </a:r>
            <a:r>
              <a:rPr lang="en-US" sz="2800" dirty="0" smtClean="0"/>
              <a:t>the second </a:t>
            </a:r>
            <a:r>
              <a:rPr lang="en-US" sz="2800" dirty="0"/>
              <a:t>to last key to the empty slot left by the </a:t>
            </a:r>
            <a:r>
              <a:rPr lang="en-US" sz="2800" dirty="0" smtClean="0"/>
              <a:t>previous one</a:t>
            </a:r>
            <a:r>
              <a:rPr lang="en-US" sz="2800" dirty="0"/>
              <a:t>, and so on</a:t>
            </a:r>
            <a:r>
              <a:rPr lang="en-US" sz="2800" dirty="0" smtClean="0"/>
              <a:t>.</a:t>
            </a:r>
          </a:p>
          <a:p>
            <a:r>
              <a:rPr lang="en-US" sz="2800" dirty="0" smtClean="0"/>
              <a:t> </a:t>
            </a:r>
            <a:r>
              <a:rPr lang="en-US" sz="2800" dirty="0"/>
              <a:t>As a result, each swap affects </a:t>
            </a:r>
            <a:r>
              <a:rPr lang="en-US" sz="2800" dirty="0" smtClean="0"/>
              <a:t>only one </a:t>
            </a:r>
            <a:r>
              <a:rPr lang="en-US" sz="2800" dirty="0"/>
              <a:t>key at a time, which can always be </a:t>
            </a:r>
            <a:r>
              <a:rPr lang="en-US" sz="2800" dirty="0" smtClean="0"/>
              <a:t>successfully moved </a:t>
            </a:r>
            <a:r>
              <a:rPr lang="en-US" sz="2800" dirty="0"/>
              <a:t>to its new location </a:t>
            </a:r>
            <a:r>
              <a:rPr lang="en-US" sz="2800" dirty="0" smtClean="0"/>
              <a:t>as it is empty (there is only one writer).</a:t>
            </a:r>
            <a:endParaRPr lang="en-IN" sz="2800" dirty="0"/>
          </a:p>
        </p:txBody>
      </p:sp>
    </p:spTree>
    <p:extLst>
      <p:ext uri="{BB962C8B-B14F-4D97-AF65-F5344CB8AC3E}">
        <p14:creationId xmlns:p14="http://schemas.microsoft.com/office/powerpoint/2010/main" val="55542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Movement from one bucket to another must be atomic as there will be other readers.</a:t>
            </a:r>
          </a:p>
          <a:p>
            <a:r>
              <a:rPr lang="en-US" dirty="0" smtClean="0"/>
              <a:t>How is this to be done? LEFT AS </a:t>
            </a:r>
            <a:r>
              <a:rPr lang="en-US" smtClean="0"/>
              <a:t>AN EXERCISE: </a:t>
            </a:r>
            <a:r>
              <a:rPr lang="en-US" dirty="0" smtClean="0"/>
              <a:t>READ THE PAPER (uploaded in Piazza).</a:t>
            </a:r>
            <a:endParaRPr lang="en-IN" dirty="0"/>
          </a:p>
        </p:txBody>
      </p:sp>
    </p:spTree>
    <p:extLst>
      <p:ext uri="{BB962C8B-B14F-4D97-AF65-F5344CB8AC3E}">
        <p14:creationId xmlns:p14="http://schemas.microsoft.com/office/powerpoint/2010/main" val="72627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608</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Cuckoo Hashing</vt:lpstr>
      <vt:lpstr>PowerPoint Presentation</vt:lpstr>
      <vt:lpstr>Inserting in a Cuckoo Hash Table</vt:lpstr>
      <vt:lpstr>PowerPoint Presentation</vt:lpstr>
      <vt:lpstr>PowerPoint Presentation</vt:lpstr>
      <vt:lpstr>Inserting X by displacing a -&gt;b-&gt;c-&gt;</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IIITG</dc:creator>
  <cp:lastModifiedBy>Gautam Barua</cp:lastModifiedBy>
  <cp:revision>50</cp:revision>
  <dcterms:created xsi:type="dcterms:W3CDTF">2021-11-08T09:27:30Z</dcterms:created>
  <dcterms:modified xsi:type="dcterms:W3CDTF">2025-01-29T06:58:28Z</dcterms:modified>
</cp:coreProperties>
</file>