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uce" charset="1" panose="00000500000000000000"/>
      <p:regular r:id="rId16"/>
    </p:embeddedFont>
    <p:embeddedFont>
      <p:font typeface="Montserrat Classic Bold" charset="1" panose="000008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Oswald Bold" charset="1" panose="00000800000000000000"/>
      <p:regular r:id="rId20"/>
    </p:embeddedFont>
    <p:embeddedFont>
      <p:font typeface="DM Sans" charset="1" panose="00000000000000000000"/>
      <p:regular r:id="rId21"/>
    </p:embeddedFont>
    <p:embeddedFont>
      <p:font typeface="DM Sans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6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256520" y="522309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06469" y="2186576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1895495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11"/>
                </a:lnSpc>
              </a:pPr>
              <a:r>
                <a:rPr lang="en-US" sz="117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EduGenie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36465" y="6630086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REVOLUTIONIZING THE WAY YOU STUDY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1155" y="8063261"/>
            <a:ext cx="333196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to: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51155" y="9080223"/>
            <a:ext cx="333196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Ms. Meenakshi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Mr. Shiv Mohan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05777" y="8063261"/>
            <a:ext cx="3446859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By: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63225" y="9080223"/>
            <a:ext cx="333196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Jaskirat Singh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2210990446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34497" y="1282060"/>
            <a:ext cx="12424344" cy="5803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12"/>
              </a:lnSpc>
            </a:pPr>
            <a:r>
              <a:rPr lang="en-US" sz="16820" spc="164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</a:t>
            </a:r>
          </a:p>
          <a:p>
            <a:pPr algn="l" marL="0" indent="0" lvl="0">
              <a:lnSpc>
                <a:spcPts val="23212"/>
              </a:lnSpc>
              <a:spcBef>
                <a:spcPct val="0"/>
              </a:spcBef>
            </a:pPr>
            <a:r>
              <a:rPr lang="en-US" sz="16820" spc="164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KEY FEATURES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 FLOW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AI-POWERED NOTES GENERATION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NOTES PUBLISHING AND SHARING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TEST GENERATION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BENIFITS AND 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16584" y="8874873"/>
            <a:ext cx="9626134" cy="1032847"/>
          </a:xfrm>
          <a:custGeom>
            <a:avLst/>
            <a:gdLst/>
            <a:ahLst/>
            <a:cxnLst/>
            <a:rect r="r" b="b" t="t" l="l"/>
            <a:pathLst>
              <a:path h="1032847" w="9626134">
                <a:moveTo>
                  <a:pt x="0" y="0"/>
                </a:moveTo>
                <a:lnTo>
                  <a:pt x="9626134" y="0"/>
                </a:lnTo>
                <a:lnTo>
                  <a:pt x="9626134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2078" r="-12884" b="-5708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36626" y="6152614"/>
            <a:ext cx="9610044" cy="2722259"/>
            <a:chOff x="0" y="0"/>
            <a:chExt cx="3682024" cy="10430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1043015"/>
            </a:xfrm>
            <a:custGeom>
              <a:avLst/>
              <a:gdLst/>
              <a:ahLst/>
              <a:cxnLst/>
              <a:rect r="r" b="b" t="t" l="l"/>
              <a:pathLst>
                <a:path h="1043015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043015"/>
                  </a:lnTo>
                  <a:lnTo>
                    <a:pt x="0" y="104301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1062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66024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8671" y="6104989"/>
            <a:ext cx="8961960" cy="266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Discover a cutting-edge web app that transforms how you approach studying and mastering new topics.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AI-driven features empower you to:</a:t>
            </a:r>
          </a:p>
          <a:p>
            <a:pPr algn="l" marL="954457" indent="-318152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Generate personalized study materials</a:t>
            </a:r>
          </a:p>
          <a:p>
            <a:pPr algn="l" marL="954457" indent="-318152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Streamline your learning process</a:t>
            </a:r>
          </a:p>
          <a:p>
            <a:pPr algn="l" marL="954457" indent="-318152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Achieve academic success</a:t>
            </a:r>
          </a:p>
          <a:p>
            <a:pPr algn="l">
              <a:lnSpc>
                <a:spcPts val="305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928969" y="783938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36626" y="2574947"/>
            <a:ext cx="9610044" cy="3323179"/>
            <a:chOff x="0" y="0"/>
            <a:chExt cx="3682024" cy="12732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024" cy="1273253"/>
            </a:xfrm>
            <a:custGeom>
              <a:avLst/>
              <a:gdLst/>
              <a:ahLst/>
              <a:cxnLst/>
              <a:rect r="r" b="b" t="t" l="l"/>
              <a:pathLst>
                <a:path h="1273253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273253"/>
                  </a:lnTo>
                  <a:lnTo>
                    <a:pt x="0" y="127325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682024" cy="1292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38549" y="2629708"/>
            <a:ext cx="8438442" cy="3418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4528" spc="4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Unlock Your Learning Potential with AI-Powered Study Tools</a:t>
            </a:r>
          </a:p>
          <a:p>
            <a:pPr algn="l">
              <a:lnSpc>
                <a:spcPts val="2763"/>
              </a:lnSpc>
            </a:pPr>
          </a:p>
          <a:p>
            <a:pPr algn="l">
              <a:lnSpc>
                <a:spcPts val="2763"/>
              </a:lnSpc>
            </a:pPr>
          </a:p>
          <a:p>
            <a:pPr algn="l" marL="0" indent="0" lvl="0">
              <a:lnSpc>
                <a:spcPts val="2763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334878" y="826889"/>
            <a:ext cx="6288817" cy="8882954"/>
          </a:xfrm>
          <a:custGeom>
            <a:avLst/>
            <a:gdLst/>
            <a:ahLst/>
            <a:cxnLst/>
            <a:rect r="r" b="b" t="t" l="l"/>
            <a:pathLst>
              <a:path h="8882954" w="6288817">
                <a:moveTo>
                  <a:pt x="0" y="0"/>
                </a:moveTo>
                <a:lnTo>
                  <a:pt x="6288817" y="0"/>
                </a:lnTo>
                <a:lnTo>
                  <a:pt x="6288817" y="8882954"/>
                </a:lnTo>
                <a:lnTo>
                  <a:pt x="0" y="88829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29435" y="8328943"/>
            <a:ext cx="6335395" cy="6335395"/>
          </a:xfrm>
          <a:custGeom>
            <a:avLst/>
            <a:gdLst/>
            <a:ahLst/>
            <a:cxnLst/>
            <a:rect r="r" b="b" t="t" l="l"/>
            <a:pathLst>
              <a:path h="6335395" w="6335395">
                <a:moveTo>
                  <a:pt x="0" y="0"/>
                </a:moveTo>
                <a:lnTo>
                  <a:pt x="6335395" y="0"/>
                </a:lnTo>
                <a:lnTo>
                  <a:pt x="6335395" y="6335396"/>
                </a:lnTo>
                <a:lnTo>
                  <a:pt x="0" y="6335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73059" y="7361607"/>
            <a:ext cx="1848148" cy="1848148"/>
          </a:xfrm>
          <a:custGeom>
            <a:avLst/>
            <a:gdLst/>
            <a:ahLst/>
            <a:cxnLst/>
            <a:rect r="r" b="b" t="t" l="l"/>
            <a:pathLst>
              <a:path h="1848148" w="1848148">
                <a:moveTo>
                  <a:pt x="0" y="0"/>
                </a:moveTo>
                <a:lnTo>
                  <a:pt x="1848148" y="0"/>
                </a:lnTo>
                <a:lnTo>
                  <a:pt x="1848148" y="1848148"/>
                </a:lnTo>
                <a:lnTo>
                  <a:pt x="0" y="1848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00530" y="7832944"/>
            <a:ext cx="793205" cy="869049"/>
          </a:xfrm>
          <a:custGeom>
            <a:avLst/>
            <a:gdLst/>
            <a:ahLst/>
            <a:cxnLst/>
            <a:rect r="r" b="b" t="t" l="l"/>
            <a:pathLst>
              <a:path h="869049" w="793205">
                <a:moveTo>
                  <a:pt x="0" y="0"/>
                </a:moveTo>
                <a:lnTo>
                  <a:pt x="793205" y="0"/>
                </a:lnTo>
                <a:lnTo>
                  <a:pt x="793205" y="869049"/>
                </a:lnTo>
                <a:lnTo>
                  <a:pt x="0" y="8690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75048" y="8910917"/>
            <a:ext cx="1848148" cy="1848148"/>
          </a:xfrm>
          <a:custGeom>
            <a:avLst/>
            <a:gdLst/>
            <a:ahLst/>
            <a:cxnLst/>
            <a:rect r="r" b="b" t="t" l="l"/>
            <a:pathLst>
              <a:path h="1848148" w="1848148">
                <a:moveTo>
                  <a:pt x="0" y="0"/>
                </a:moveTo>
                <a:lnTo>
                  <a:pt x="1848148" y="0"/>
                </a:lnTo>
                <a:lnTo>
                  <a:pt x="1848148" y="1848148"/>
                </a:lnTo>
                <a:lnTo>
                  <a:pt x="0" y="1848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71069" y="8910917"/>
            <a:ext cx="1848148" cy="1848148"/>
          </a:xfrm>
          <a:custGeom>
            <a:avLst/>
            <a:gdLst/>
            <a:ahLst/>
            <a:cxnLst/>
            <a:rect r="r" b="b" t="t" l="l"/>
            <a:pathLst>
              <a:path h="1848148" w="1848148">
                <a:moveTo>
                  <a:pt x="0" y="0"/>
                </a:moveTo>
                <a:lnTo>
                  <a:pt x="1848148" y="0"/>
                </a:lnTo>
                <a:lnTo>
                  <a:pt x="1848148" y="1848148"/>
                </a:lnTo>
                <a:lnTo>
                  <a:pt x="0" y="1848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71384" y="9335039"/>
            <a:ext cx="1047519" cy="999905"/>
          </a:xfrm>
          <a:custGeom>
            <a:avLst/>
            <a:gdLst/>
            <a:ahLst/>
            <a:cxnLst/>
            <a:rect r="r" b="b" t="t" l="l"/>
            <a:pathLst>
              <a:path h="999905" w="1047519">
                <a:moveTo>
                  <a:pt x="0" y="0"/>
                </a:moveTo>
                <a:lnTo>
                  <a:pt x="1047519" y="0"/>
                </a:lnTo>
                <a:lnTo>
                  <a:pt x="1047519" y="999905"/>
                </a:lnTo>
                <a:lnTo>
                  <a:pt x="0" y="9999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43021" y="9372159"/>
            <a:ext cx="912201" cy="925666"/>
          </a:xfrm>
          <a:custGeom>
            <a:avLst/>
            <a:gdLst/>
            <a:ahLst/>
            <a:cxnLst/>
            <a:rect r="r" b="b" t="t" l="l"/>
            <a:pathLst>
              <a:path h="925666" w="912201">
                <a:moveTo>
                  <a:pt x="0" y="0"/>
                </a:moveTo>
                <a:lnTo>
                  <a:pt x="912202" y="0"/>
                </a:lnTo>
                <a:lnTo>
                  <a:pt x="912202" y="925665"/>
                </a:lnTo>
                <a:lnTo>
                  <a:pt x="0" y="9256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97454" y="2981747"/>
            <a:ext cx="4431828" cy="971901"/>
            <a:chOff x="0" y="0"/>
            <a:chExt cx="1167230" cy="2559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67230" cy="255974"/>
            </a:xfrm>
            <a:custGeom>
              <a:avLst/>
              <a:gdLst/>
              <a:ahLst/>
              <a:cxnLst/>
              <a:rect r="r" b="b" t="t" l="l"/>
              <a:pathLst>
                <a:path h="255974" w="1167230">
                  <a:moveTo>
                    <a:pt x="0" y="0"/>
                  </a:moveTo>
                  <a:lnTo>
                    <a:pt x="1167230" y="0"/>
                  </a:lnTo>
                  <a:lnTo>
                    <a:pt x="1167230" y="255974"/>
                  </a:lnTo>
                  <a:lnTo>
                    <a:pt x="0" y="25597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167230" cy="30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AI-Powered Notes Generation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43174" y="502167"/>
            <a:ext cx="12001653" cy="121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9"/>
              </a:lnSpc>
            </a:pPr>
            <a:r>
              <a:rPr lang="en-US" sz="7217" spc="38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KEY FEATURES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748466" y="2965020"/>
            <a:ext cx="4968210" cy="858441"/>
            <a:chOff x="0" y="0"/>
            <a:chExt cx="1308500" cy="2260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08500" cy="226091"/>
            </a:xfrm>
            <a:custGeom>
              <a:avLst/>
              <a:gdLst/>
              <a:ahLst/>
              <a:cxnLst/>
              <a:rect r="r" b="b" t="t" l="l"/>
              <a:pathLst>
                <a:path h="226091" w="1308500">
                  <a:moveTo>
                    <a:pt x="0" y="0"/>
                  </a:moveTo>
                  <a:lnTo>
                    <a:pt x="1308500" y="0"/>
                  </a:lnTo>
                  <a:lnTo>
                    <a:pt x="1308500" y="226091"/>
                  </a:lnTo>
                  <a:lnTo>
                    <a:pt x="0" y="226091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308500" cy="273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Notes Publishing and Sharing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02213" y="4270470"/>
            <a:ext cx="4431828" cy="238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18" indent="-249409" lvl="1">
              <a:lnSpc>
                <a:spcPts val="3188"/>
              </a:lnSpc>
              <a:buAutoNum type="arabicPeriod" startAt="1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Generate study notes based on topic, time, and complexity</a:t>
            </a:r>
          </a:p>
          <a:p>
            <a:pPr algn="l" marL="498818" indent="-249409" lvl="1">
              <a:lnSpc>
                <a:spcPts val="3188"/>
              </a:lnSpc>
              <a:buAutoNum type="arabicPeriod" startAt="1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Options to share notes with others</a:t>
            </a:r>
          </a:p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748466" y="4270470"/>
            <a:ext cx="4968210" cy="198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18" indent="-249409" lvl="1">
              <a:lnSpc>
                <a:spcPts val="3188"/>
              </a:lnSpc>
              <a:buAutoNum type="arabicPeriod" startAt="1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Publish personal notes for others to use</a:t>
            </a:r>
          </a:p>
          <a:p>
            <a:pPr algn="l" marL="498818" indent="-249409" lvl="1">
              <a:lnSpc>
                <a:spcPts val="3188"/>
              </a:lnSpc>
              <a:buAutoNum type="arabicPeriod" startAt="1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Like and comment on shared notes</a:t>
            </a:r>
          </a:p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2823196" y="2965020"/>
            <a:ext cx="4577511" cy="858441"/>
            <a:chOff x="0" y="0"/>
            <a:chExt cx="1205600" cy="22609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05600" cy="226091"/>
            </a:xfrm>
            <a:custGeom>
              <a:avLst/>
              <a:gdLst/>
              <a:ahLst/>
              <a:cxnLst/>
              <a:rect r="r" b="b" t="t" l="l"/>
              <a:pathLst>
                <a:path h="226091" w="1205600">
                  <a:moveTo>
                    <a:pt x="0" y="0"/>
                  </a:moveTo>
                  <a:lnTo>
                    <a:pt x="1205600" y="0"/>
                  </a:lnTo>
                  <a:lnTo>
                    <a:pt x="1205600" y="226091"/>
                  </a:lnTo>
                  <a:lnTo>
                    <a:pt x="0" y="226091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205600" cy="273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 Generation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831102" y="4271129"/>
            <a:ext cx="5464804" cy="198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18" indent="-249409" lvl="1">
              <a:lnSpc>
                <a:spcPts val="3188"/>
              </a:lnSpc>
              <a:buAutoNum type="arabicPeriod" startAt="1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Create tests based on the study topic</a:t>
            </a:r>
          </a:p>
          <a:p>
            <a:pPr algn="l" marL="498818" indent="-249409" lvl="1">
              <a:lnSpc>
                <a:spcPts val="3188"/>
              </a:lnSpc>
              <a:buAutoNum type="arabicPeriod" startAt="1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Available in both PDF format and interactive online tests</a:t>
            </a:r>
          </a:p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5199" y="2519892"/>
            <a:ext cx="1385920" cy="2105680"/>
          </a:xfrm>
          <a:custGeom>
            <a:avLst/>
            <a:gdLst/>
            <a:ahLst/>
            <a:cxnLst/>
            <a:rect r="r" b="b" t="t" l="l"/>
            <a:pathLst>
              <a:path h="2105680" w="1385920">
                <a:moveTo>
                  <a:pt x="0" y="0"/>
                </a:moveTo>
                <a:lnTo>
                  <a:pt x="1385921" y="0"/>
                </a:lnTo>
                <a:lnTo>
                  <a:pt x="1385921" y="2105680"/>
                </a:lnTo>
                <a:lnTo>
                  <a:pt x="0" y="2105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6051861" y="5120096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262097" y="4960020"/>
            <a:ext cx="18288000" cy="90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456903" y="4789214"/>
            <a:ext cx="342512" cy="34251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32939" y="6339805"/>
            <a:ext cx="2190440" cy="63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 logs into the web app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3214" y="5256303"/>
            <a:ext cx="2369891" cy="92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</a:pPr>
            <a:r>
              <a:rPr lang="en-US" sz="2749" spc="26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LOGIN/</a:t>
            </a:r>
          </a:p>
          <a:p>
            <a:pPr algn="ctr">
              <a:lnSpc>
                <a:spcPts val="3793"/>
              </a:lnSpc>
            </a:pPr>
            <a:r>
              <a:rPr lang="en-US" sz="2749" spc="26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REGISTER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799999">
            <a:off x="-4377081" y="-9104651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82715" y="228902"/>
            <a:ext cx="12001653" cy="121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9"/>
              </a:lnSpc>
            </a:pPr>
            <a:r>
              <a:rPr lang="en-US" sz="7217" spc="38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USER FLOW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056858" y="2519892"/>
            <a:ext cx="1385920" cy="2105680"/>
          </a:xfrm>
          <a:custGeom>
            <a:avLst/>
            <a:gdLst/>
            <a:ahLst/>
            <a:cxnLst/>
            <a:rect r="r" b="b" t="t" l="l"/>
            <a:pathLst>
              <a:path h="2105680" w="1385920">
                <a:moveTo>
                  <a:pt x="0" y="0"/>
                </a:moveTo>
                <a:lnTo>
                  <a:pt x="1385920" y="0"/>
                </a:lnTo>
                <a:lnTo>
                  <a:pt x="1385920" y="2105680"/>
                </a:lnTo>
                <a:lnTo>
                  <a:pt x="0" y="2105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578562" y="4789214"/>
            <a:ext cx="342512" cy="34251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654598" y="6339805"/>
            <a:ext cx="2190440" cy="160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Access to three main features: Generate Notes, Publish Notes, Generate Test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64873" y="5256303"/>
            <a:ext cx="2580612" cy="45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</a:pPr>
            <a:r>
              <a:rPr lang="en-US" sz="2749" spc="26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360199" y="2519892"/>
            <a:ext cx="1385920" cy="2105680"/>
          </a:xfrm>
          <a:custGeom>
            <a:avLst/>
            <a:gdLst/>
            <a:ahLst/>
            <a:cxnLst/>
            <a:rect r="r" b="b" t="t" l="l"/>
            <a:pathLst>
              <a:path h="2105680" w="1385920">
                <a:moveTo>
                  <a:pt x="0" y="0"/>
                </a:moveTo>
                <a:lnTo>
                  <a:pt x="1385920" y="0"/>
                </a:lnTo>
                <a:lnTo>
                  <a:pt x="1385920" y="2105680"/>
                </a:lnTo>
                <a:lnTo>
                  <a:pt x="0" y="2105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8881903" y="4789214"/>
            <a:ext cx="342512" cy="34251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957939" y="6339805"/>
            <a:ext cx="2190440" cy="225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729" indent="-200865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Input topic, study time, complexity</a:t>
            </a:r>
          </a:p>
          <a:p>
            <a:pPr algn="l" marL="401729" indent="-200865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AI generates notes </a:t>
            </a:r>
          </a:p>
          <a:p>
            <a:pPr algn="l" marL="401729" indent="-200865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Option to share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68214" y="5256303"/>
            <a:ext cx="2369891" cy="92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</a:pPr>
            <a:r>
              <a:rPr lang="en-US" sz="2749" spc="26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NOTES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1663540" y="2519892"/>
            <a:ext cx="1385920" cy="2105680"/>
          </a:xfrm>
          <a:custGeom>
            <a:avLst/>
            <a:gdLst/>
            <a:ahLst/>
            <a:cxnLst/>
            <a:rect r="r" b="b" t="t" l="l"/>
            <a:pathLst>
              <a:path h="2105680" w="1385920">
                <a:moveTo>
                  <a:pt x="0" y="0"/>
                </a:moveTo>
                <a:lnTo>
                  <a:pt x="1385920" y="0"/>
                </a:lnTo>
                <a:lnTo>
                  <a:pt x="1385920" y="2105680"/>
                </a:lnTo>
                <a:lnTo>
                  <a:pt x="0" y="2105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2185244" y="4789214"/>
            <a:ext cx="342512" cy="34251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261280" y="6349330"/>
            <a:ext cx="2405063" cy="164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9502" indent="-209751" lvl="1">
              <a:lnSpc>
                <a:spcPts val="2681"/>
              </a:lnSpc>
              <a:buFont typeface="Arial"/>
              <a:buChar char="•"/>
            </a:pPr>
            <a:r>
              <a:rPr lang="en-US" sz="1943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Upload notes </a:t>
            </a:r>
          </a:p>
          <a:p>
            <a:pPr algn="l" marL="419502" indent="-209751" lvl="1">
              <a:lnSpc>
                <a:spcPts val="2681"/>
              </a:lnSpc>
              <a:buFont typeface="Arial"/>
              <a:buChar char="•"/>
            </a:pPr>
            <a:r>
              <a:rPr lang="en-US" sz="1943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Visible to others</a:t>
            </a:r>
          </a:p>
          <a:p>
            <a:pPr algn="l" marL="419502" indent="-209751" lvl="1">
              <a:lnSpc>
                <a:spcPts val="2681"/>
              </a:lnSpc>
              <a:buFont typeface="Arial"/>
              <a:buChar char="•"/>
            </a:pPr>
            <a:r>
              <a:rPr lang="en-US" sz="1943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Users can like/comment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171554" y="5256303"/>
            <a:ext cx="2369891" cy="92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</a:pPr>
            <a:r>
              <a:rPr lang="en-US" sz="2749" spc="26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PUBLISH NOTES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4966880" y="2519892"/>
            <a:ext cx="1385920" cy="2105680"/>
          </a:xfrm>
          <a:custGeom>
            <a:avLst/>
            <a:gdLst/>
            <a:ahLst/>
            <a:cxnLst/>
            <a:rect r="r" b="b" t="t" l="l"/>
            <a:pathLst>
              <a:path h="2105680" w="1385920">
                <a:moveTo>
                  <a:pt x="0" y="0"/>
                </a:moveTo>
                <a:lnTo>
                  <a:pt x="1385921" y="0"/>
                </a:lnTo>
                <a:lnTo>
                  <a:pt x="1385921" y="2105680"/>
                </a:lnTo>
                <a:lnTo>
                  <a:pt x="0" y="2105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5488584" y="4789214"/>
            <a:ext cx="342512" cy="34251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4564620" y="6339805"/>
            <a:ext cx="2190440" cy="225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729" indent="-200865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Select topic  </a:t>
            </a:r>
          </a:p>
          <a:p>
            <a:pPr algn="l" marL="401729" indent="-200865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AI generates test questions</a:t>
            </a:r>
          </a:p>
          <a:p>
            <a:pPr algn="l" marL="401729" indent="-200865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Choose format (PDF/Online)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474895" y="5256303"/>
            <a:ext cx="2369891" cy="92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</a:pPr>
            <a:r>
              <a:rPr lang="en-US" sz="2749" spc="26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TEST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187916" y="2768265"/>
            <a:ext cx="880486" cy="97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sz="5661">
                <a:solidFill>
                  <a:srgbClr val="CCCCC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298695" y="2768265"/>
            <a:ext cx="902246" cy="97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sz="5661">
                <a:solidFill>
                  <a:srgbClr val="CCCCC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589948" y="2768265"/>
            <a:ext cx="926423" cy="97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sz="5661">
                <a:solidFill>
                  <a:srgbClr val="CCCCC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882042" y="2768265"/>
            <a:ext cx="948915" cy="97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sz="5661">
                <a:solidFill>
                  <a:srgbClr val="CCCCC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199948" y="2730103"/>
            <a:ext cx="934189" cy="97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sz="5661">
                <a:solidFill>
                  <a:srgbClr val="CCCCC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425996" y="3442596"/>
            <a:ext cx="9034431" cy="2808103"/>
            <a:chOff x="0" y="0"/>
            <a:chExt cx="1744696" cy="542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25996" y="6679324"/>
            <a:ext cx="9034431" cy="2808103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89447" y="4229254"/>
            <a:ext cx="4938232" cy="4530226"/>
          </a:xfrm>
          <a:custGeom>
            <a:avLst/>
            <a:gdLst/>
            <a:ahLst/>
            <a:cxnLst/>
            <a:rect r="r" b="b" t="t" l="l"/>
            <a:pathLst>
              <a:path h="4530226" w="4938232">
                <a:moveTo>
                  <a:pt x="0" y="0"/>
                </a:moveTo>
                <a:lnTo>
                  <a:pt x="4938232" y="0"/>
                </a:lnTo>
                <a:lnTo>
                  <a:pt x="4938232" y="4530226"/>
                </a:lnTo>
                <a:lnTo>
                  <a:pt x="0" y="45302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809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15970" y="895350"/>
            <a:ext cx="1757203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AI-POWERED NOTES GENERATION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85752" y="3695803"/>
            <a:ext cx="8738173" cy="22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501" indent="-285751" lvl="1">
              <a:lnSpc>
                <a:spcPts val="3652"/>
              </a:lnSpc>
              <a:buFont typeface="Arial"/>
              <a:buChar char="•"/>
            </a:pPr>
            <a:r>
              <a:rPr lang="en-US" sz="2647" spc="25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Users input the topic, time available for study, and desired complexity</a:t>
            </a:r>
          </a:p>
          <a:p>
            <a:pPr algn="l">
              <a:lnSpc>
                <a:spcPts val="3652"/>
              </a:lnSpc>
            </a:pPr>
          </a:p>
          <a:p>
            <a:pPr algn="l" marL="571501" indent="-285751" lvl="1">
              <a:lnSpc>
                <a:spcPts val="3652"/>
              </a:lnSpc>
              <a:buFont typeface="Arial"/>
              <a:buChar char="•"/>
            </a:pPr>
            <a:r>
              <a:rPr lang="en-US" sz="2647" spc="25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AI generates comprehensive, customized study notes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25996" y="6926713"/>
            <a:ext cx="8843622" cy="278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895" indent="-289447" lvl="1">
              <a:lnSpc>
                <a:spcPts val="3700"/>
              </a:lnSpc>
              <a:buFont typeface="Arial"/>
              <a:buChar char="•"/>
            </a:pPr>
            <a:r>
              <a:rPr lang="en-US" sz="2681" spc="26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Example scenario: Studying "Computer Networks" with 1 week left, medium complexity</a:t>
            </a:r>
          </a:p>
          <a:p>
            <a:pPr algn="l" marL="578895" indent="-289447" lvl="1">
              <a:lnSpc>
                <a:spcPts val="3700"/>
              </a:lnSpc>
              <a:buFont typeface="Arial"/>
              <a:buChar char="•"/>
            </a:pPr>
            <a:r>
              <a:rPr lang="en-US" sz="2681" spc="26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Options to edit and share the generated notes</a:t>
            </a:r>
          </a:p>
          <a:p>
            <a:pPr algn="l">
              <a:lnSpc>
                <a:spcPts val="3700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89447" y="8741876"/>
            <a:ext cx="4938232" cy="1032847"/>
          </a:xfrm>
          <a:custGeom>
            <a:avLst/>
            <a:gdLst/>
            <a:ahLst/>
            <a:cxnLst/>
            <a:rect r="r" b="b" t="t" l="l"/>
            <a:pathLst>
              <a:path h="1032847" w="4938232">
                <a:moveTo>
                  <a:pt x="0" y="0"/>
                </a:moveTo>
                <a:lnTo>
                  <a:pt x="4938232" y="0"/>
                </a:lnTo>
                <a:lnTo>
                  <a:pt x="4938232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700" t="-102078" r="-100346" b="-570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425996" y="3442596"/>
            <a:ext cx="9034431" cy="2808103"/>
            <a:chOff x="0" y="0"/>
            <a:chExt cx="1744696" cy="542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25996" y="6679324"/>
            <a:ext cx="9034431" cy="2808103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827047" y="4477047"/>
            <a:ext cx="4880843" cy="4126574"/>
          </a:xfrm>
          <a:custGeom>
            <a:avLst/>
            <a:gdLst/>
            <a:ahLst/>
            <a:cxnLst/>
            <a:rect r="r" b="b" t="t" l="l"/>
            <a:pathLst>
              <a:path h="4126574" w="4880843">
                <a:moveTo>
                  <a:pt x="0" y="0"/>
                </a:moveTo>
                <a:lnTo>
                  <a:pt x="4880844" y="0"/>
                </a:lnTo>
                <a:lnTo>
                  <a:pt x="4880844" y="4126574"/>
                </a:lnTo>
                <a:lnTo>
                  <a:pt x="0" y="41265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137" t="0" r="-16611" b="-9457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15970" y="895350"/>
            <a:ext cx="1757203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NOTES PUBLISHING AND SHARING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25996" y="3695803"/>
            <a:ext cx="9197930" cy="22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501" indent="-285751" lvl="1">
              <a:lnSpc>
                <a:spcPts val="3652"/>
              </a:lnSpc>
              <a:buFont typeface="Arial"/>
              <a:buChar char="•"/>
            </a:pPr>
            <a:r>
              <a:rPr lang="en-US" sz="2647" spc="25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Users can publish their own notes on various topics</a:t>
            </a:r>
          </a:p>
          <a:p>
            <a:pPr algn="l">
              <a:lnSpc>
                <a:spcPts val="3652"/>
              </a:lnSpc>
            </a:pPr>
          </a:p>
          <a:p>
            <a:pPr algn="l" marL="571501" indent="-285751" lvl="1">
              <a:lnSpc>
                <a:spcPts val="3652"/>
              </a:lnSpc>
              <a:buFont typeface="Arial"/>
              <a:buChar char="•"/>
            </a:pPr>
            <a:r>
              <a:rPr lang="en-US" sz="2647" spc="25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Notes are searchable and can be rated by other users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25996" y="6936238"/>
            <a:ext cx="8843622" cy="275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305" indent="-278653" lvl="1">
              <a:lnSpc>
                <a:spcPts val="3562"/>
              </a:lnSpc>
              <a:buFont typeface="Arial"/>
              <a:buChar char="•"/>
            </a:pPr>
            <a:r>
              <a:rPr lang="en-US" sz="2581" spc="25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Example: A user publishes notes on "Machine Learning" which others can like and comment on</a:t>
            </a:r>
          </a:p>
          <a:p>
            <a:pPr algn="l" marL="578895" indent="-289447" lvl="1">
              <a:lnSpc>
                <a:spcPts val="3700"/>
              </a:lnSpc>
              <a:buFont typeface="Arial"/>
              <a:buChar char="•"/>
            </a:pPr>
            <a:r>
              <a:rPr lang="en-US" sz="2681" spc="26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Enhances collaborative learning and resource sharing</a:t>
            </a:r>
          </a:p>
          <a:p>
            <a:pPr algn="l">
              <a:lnSpc>
                <a:spcPts val="3976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827047" y="8603621"/>
            <a:ext cx="4880843" cy="1032847"/>
          </a:xfrm>
          <a:custGeom>
            <a:avLst/>
            <a:gdLst/>
            <a:ahLst/>
            <a:cxnLst/>
            <a:rect r="r" b="b" t="t" l="l"/>
            <a:pathLst>
              <a:path h="1032847" w="4880843">
                <a:moveTo>
                  <a:pt x="0" y="0"/>
                </a:moveTo>
                <a:lnTo>
                  <a:pt x="4880844" y="0"/>
                </a:lnTo>
                <a:lnTo>
                  <a:pt x="4880844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3000"/>
            </a:blip>
            <a:stretch>
              <a:fillRect l="-5348" t="-102078" r="-117285" b="-570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425996" y="3442596"/>
            <a:ext cx="9034431" cy="2808103"/>
            <a:chOff x="0" y="0"/>
            <a:chExt cx="1744696" cy="542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25996" y="6679324"/>
            <a:ext cx="9034431" cy="2808103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92196" y="3911043"/>
            <a:ext cx="5132735" cy="4679313"/>
          </a:xfrm>
          <a:custGeom>
            <a:avLst/>
            <a:gdLst/>
            <a:ahLst/>
            <a:cxnLst/>
            <a:rect r="r" b="b" t="t" l="l"/>
            <a:pathLst>
              <a:path h="4679313" w="5132735">
                <a:moveTo>
                  <a:pt x="0" y="0"/>
                </a:moveTo>
                <a:lnTo>
                  <a:pt x="5132735" y="0"/>
                </a:lnTo>
                <a:lnTo>
                  <a:pt x="5132735" y="4679312"/>
                </a:lnTo>
                <a:lnTo>
                  <a:pt x="0" y="4679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15970" y="895350"/>
            <a:ext cx="1757203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TEST GENERATION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25996" y="3695803"/>
            <a:ext cx="9197930" cy="1806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501" indent="-285751" lvl="1">
              <a:lnSpc>
                <a:spcPts val="3652"/>
              </a:lnSpc>
              <a:buFont typeface="Arial"/>
              <a:buChar char="•"/>
            </a:pPr>
            <a:r>
              <a:rPr lang="en-US" sz="2647" spc="25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Generate tests based on the chosen topic</a:t>
            </a:r>
          </a:p>
          <a:p>
            <a:pPr algn="l">
              <a:lnSpc>
                <a:spcPts val="3652"/>
              </a:lnSpc>
            </a:pPr>
          </a:p>
          <a:p>
            <a:pPr algn="l" marL="571501" indent="-285751" lvl="1">
              <a:lnSpc>
                <a:spcPts val="3652"/>
              </a:lnSpc>
              <a:buFont typeface="Arial"/>
              <a:buChar char="•"/>
            </a:pPr>
            <a:r>
              <a:rPr lang="en-US" sz="2647" spc="25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Options to take the test online or download as a PDF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25996" y="6936238"/>
            <a:ext cx="8843622" cy="271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305" indent="-278653" lvl="1">
              <a:lnSpc>
                <a:spcPts val="3562"/>
              </a:lnSpc>
              <a:buFont typeface="Arial"/>
              <a:buChar char="•"/>
            </a:pPr>
            <a:r>
              <a:rPr lang="en-US" sz="2581" spc="25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Customizable parameters for the test (e.g., number of questions, difficulty level)</a:t>
            </a:r>
          </a:p>
          <a:p>
            <a:pPr algn="l" marL="557305" indent="-278653" lvl="1">
              <a:lnSpc>
                <a:spcPts val="3562"/>
              </a:lnSpc>
              <a:buFont typeface="Arial"/>
              <a:buChar char="•"/>
            </a:pPr>
            <a:r>
              <a:rPr lang="en-US" sz="2581" spc="25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Example: Generating a test for "Data Structures" with 20 questions of mixed difficulty</a:t>
            </a:r>
          </a:p>
          <a:p>
            <a:pPr algn="l">
              <a:lnSpc>
                <a:spcPts val="3976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92196" y="8622254"/>
            <a:ext cx="5132735" cy="1032847"/>
          </a:xfrm>
          <a:custGeom>
            <a:avLst/>
            <a:gdLst/>
            <a:ahLst/>
            <a:cxnLst/>
            <a:rect r="r" b="b" t="t" l="l"/>
            <a:pathLst>
              <a:path h="1032847" w="5132735">
                <a:moveTo>
                  <a:pt x="0" y="0"/>
                </a:moveTo>
                <a:lnTo>
                  <a:pt x="5132735" y="0"/>
                </a:lnTo>
                <a:lnTo>
                  <a:pt x="513273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9000"/>
            </a:blip>
            <a:stretch>
              <a:fillRect l="-17059" t="-102078" r="-94649" b="-570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06695" y="-560559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0161" y="3792071"/>
            <a:ext cx="10951206" cy="266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sz="2598" spc="254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Benefits:</a:t>
            </a:r>
          </a:p>
          <a:p>
            <a:pPr algn="l" marL="560931" indent="-280465" lvl="1">
              <a:lnSpc>
                <a:spcPts val="3585"/>
              </a:lnSpc>
              <a:buFont typeface="Arial"/>
              <a:buChar char="•"/>
            </a:pPr>
            <a:r>
              <a:rPr lang="en-US" sz="2598" spc="2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Personalized study materials improve learning efficiency</a:t>
            </a:r>
          </a:p>
          <a:p>
            <a:pPr algn="l" marL="560931" indent="-280465" lvl="1">
              <a:lnSpc>
                <a:spcPts val="3585"/>
              </a:lnSpc>
              <a:buFont typeface="Arial"/>
              <a:buChar char="•"/>
            </a:pPr>
            <a:r>
              <a:rPr lang="en-US" sz="2598" spc="2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Collaborative note-sharing enriches study resources</a:t>
            </a:r>
          </a:p>
          <a:p>
            <a:pPr algn="l" marL="560931" indent="-280465" lvl="1">
              <a:lnSpc>
                <a:spcPts val="3585"/>
              </a:lnSpc>
              <a:buFont typeface="Arial"/>
              <a:buChar char="•"/>
            </a:pPr>
            <a:r>
              <a:rPr lang="en-US" sz="2598" spc="2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Easy test generation helps in self-assessment</a:t>
            </a:r>
          </a:p>
          <a:p>
            <a:pPr algn="l">
              <a:lnSpc>
                <a:spcPts val="358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11816" y="7341290"/>
            <a:ext cx="11256274" cy="250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915" spc="285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r>
              <a:rPr lang="en-US" sz="2915" spc="28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629362" indent="-314681" lvl="1">
              <a:lnSpc>
                <a:spcPts val="4022"/>
              </a:lnSpc>
              <a:buFont typeface="Arial"/>
              <a:buChar char="•"/>
            </a:pPr>
            <a:r>
              <a:rPr lang="en-US" sz="2915" spc="28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Sm</a:t>
            </a:r>
            <a:r>
              <a:rPr lang="en-US" sz="2915" spc="28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art Study aims to revolutionize studying with AI and community-driven content</a:t>
            </a:r>
          </a:p>
          <a:p>
            <a:pPr algn="l" marL="629362" indent="-314681" lvl="1">
              <a:lnSpc>
                <a:spcPts val="4022"/>
              </a:lnSpc>
              <a:buFont typeface="Arial"/>
              <a:buChar char="•"/>
            </a:pPr>
            <a:r>
              <a:rPr lang="en-US" sz="2915" spc="28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Encourages effective and interactive learning</a:t>
            </a:r>
          </a:p>
          <a:p>
            <a:pPr algn="l">
              <a:lnSpc>
                <a:spcPts val="4022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15970" y="895350"/>
            <a:ext cx="1757203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BENEFITS AND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DAGMxOn3v2c</dc:identifier>
  <dcterms:modified xsi:type="dcterms:W3CDTF">2011-08-01T06:04:30Z</dcterms:modified>
  <cp:revision>1</cp:revision>
  <dc:title>STUDY HERE</dc:title>
</cp:coreProperties>
</file>