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ed Hat Display" charset="1" panose="02010503040201060303"/>
      <p:regular r:id="rId16"/>
    </p:embeddedFont>
    <p:embeddedFont>
      <p:font typeface="Red Hat Display Bold" charset="1" panose="020108030402010603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60629" y="-2095015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4" y="0"/>
                </a:lnTo>
                <a:lnTo>
                  <a:pt x="10960234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7347" y="2343152"/>
            <a:ext cx="6449286" cy="5600695"/>
          </a:xfrm>
          <a:custGeom>
            <a:avLst/>
            <a:gdLst/>
            <a:ahLst/>
            <a:cxnLst/>
            <a:rect r="r" b="b" t="t" l="l"/>
            <a:pathLst>
              <a:path h="5600695" w="6449286">
                <a:moveTo>
                  <a:pt x="0" y="0"/>
                </a:moveTo>
                <a:lnTo>
                  <a:pt x="6449285" y="0"/>
                </a:lnTo>
                <a:lnTo>
                  <a:pt x="6449285" y="5600696"/>
                </a:lnTo>
                <a:lnTo>
                  <a:pt x="0" y="5600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336143" y="6923321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24080" y="8156393"/>
            <a:ext cx="3963920" cy="2130607"/>
          </a:xfrm>
          <a:custGeom>
            <a:avLst/>
            <a:gdLst/>
            <a:ahLst/>
            <a:cxnLst/>
            <a:rect r="r" b="b" t="t" l="l"/>
            <a:pathLst>
              <a:path h="2130607" w="3963920">
                <a:moveTo>
                  <a:pt x="0" y="0"/>
                </a:moveTo>
                <a:lnTo>
                  <a:pt x="3963920" y="0"/>
                </a:lnTo>
                <a:lnTo>
                  <a:pt x="3963920" y="2130607"/>
                </a:lnTo>
                <a:lnTo>
                  <a:pt x="0" y="21306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412489"/>
            <a:ext cx="9453737" cy="2067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6"/>
              </a:lnSpc>
            </a:pPr>
            <a:r>
              <a:rPr lang="en-US" sz="2976">
                <a:solidFill>
                  <a:srgbClr val="29256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</a:t>
            </a:r>
            <a:r>
              <a:rPr lang="en-US" sz="2976">
                <a:solidFill>
                  <a:srgbClr val="29256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ower BI Dashboard – Task 4, </a:t>
            </a:r>
          </a:p>
          <a:p>
            <a:pPr algn="l">
              <a:lnSpc>
                <a:spcPts val="4166"/>
              </a:lnSpc>
            </a:pPr>
            <a:r>
              <a:rPr lang="en-US" sz="2976">
                <a:solidFill>
                  <a:srgbClr val="29256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Analyst Internship</a:t>
            </a:r>
          </a:p>
          <a:p>
            <a:pPr algn="l">
              <a:lnSpc>
                <a:spcPts val="4166"/>
              </a:lnSpc>
            </a:pPr>
            <a:r>
              <a:rPr lang="en-US" sz="2976">
                <a:solidFill>
                  <a:srgbClr val="29256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Created By- Jassmesh Singh Kochhar</a:t>
            </a:r>
          </a:p>
          <a:p>
            <a:pPr algn="l">
              <a:lnSpc>
                <a:spcPts val="416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94496"/>
            <a:ext cx="12013290" cy="2264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48"/>
              </a:lnSpc>
            </a:pPr>
            <a:r>
              <a:rPr lang="en-US" b="true" sz="7274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Superstore Sales Analysis Dashboard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46929" y="933450"/>
            <a:ext cx="8994142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4266" y="2740140"/>
            <a:ext cx="15679469" cy="424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3323" indent="-371662" lvl="1">
              <a:lnSpc>
                <a:spcPts val="4820"/>
              </a:lnSpc>
              <a:buFont typeface="Arial"/>
              <a:buChar char="•"/>
            </a:pP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Created an interactive, insightful dashboard with key business metrics</a:t>
            </a:r>
          </a:p>
          <a:p>
            <a:pPr algn="l" marL="743323" indent="-371662" lvl="1">
              <a:lnSpc>
                <a:spcPts val="4820"/>
              </a:lnSpc>
              <a:buFont typeface="Arial"/>
              <a:buChar char="•"/>
            </a:pP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Delivered an end-to-end analytical solution using Power BI</a:t>
            </a:r>
          </a:p>
          <a:p>
            <a:pPr algn="l" marL="743323" indent="-371662" lvl="1">
              <a:lnSpc>
                <a:spcPts val="4820"/>
              </a:lnSpc>
              <a:buFont typeface="Arial"/>
              <a:buChar char="•"/>
            </a:pP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</a:t>
            </a: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earned essential skills in data storytelling and stakeholder communication</a:t>
            </a:r>
          </a:p>
          <a:p>
            <a:pPr algn="l" marL="743323" indent="-371662" lvl="1">
              <a:lnSpc>
                <a:spcPts val="4820"/>
              </a:lnSpc>
              <a:buFont typeface="Arial"/>
              <a:buChar char="•"/>
            </a:pP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Call-to-Action View the full dashboard and project here:     https://github.com/Jassmesh/superstore-powerbi-dashboard-task4</a:t>
            </a:r>
          </a:p>
          <a:p>
            <a:pPr algn="l">
              <a:lnSpc>
                <a:spcPts val="4820"/>
              </a:lnSpc>
            </a:pPr>
          </a:p>
          <a:p>
            <a:pPr algn="l">
              <a:lnSpc>
                <a:spcPts val="48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45218" y="1329813"/>
            <a:ext cx="8994142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Objec</a:t>
            </a:r>
            <a:r>
              <a:rPr lang="en-US" b="true" sz="720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tive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281895" y="3295558"/>
            <a:ext cx="13493517" cy="5962742"/>
            <a:chOff x="0" y="0"/>
            <a:chExt cx="3553848" cy="15704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53848" cy="1570434"/>
            </a:xfrm>
            <a:custGeom>
              <a:avLst/>
              <a:gdLst/>
              <a:ahLst/>
              <a:cxnLst/>
              <a:rect r="r" b="b" t="t" l="l"/>
              <a:pathLst>
                <a:path h="1570434" w="3553848">
                  <a:moveTo>
                    <a:pt x="17213" y="0"/>
                  </a:moveTo>
                  <a:lnTo>
                    <a:pt x="3536636" y="0"/>
                  </a:lnTo>
                  <a:cubicBezTo>
                    <a:pt x="3541201" y="0"/>
                    <a:pt x="3545579" y="1813"/>
                    <a:pt x="3548807" y="5041"/>
                  </a:cubicBezTo>
                  <a:cubicBezTo>
                    <a:pt x="3552035" y="8269"/>
                    <a:pt x="3553848" y="12647"/>
                    <a:pt x="3553848" y="17213"/>
                  </a:cubicBezTo>
                  <a:lnTo>
                    <a:pt x="3553848" y="1553222"/>
                  </a:lnTo>
                  <a:cubicBezTo>
                    <a:pt x="3553848" y="1557787"/>
                    <a:pt x="3552035" y="1562165"/>
                    <a:pt x="3548807" y="1565393"/>
                  </a:cubicBezTo>
                  <a:cubicBezTo>
                    <a:pt x="3545579" y="1568621"/>
                    <a:pt x="3541201" y="1570434"/>
                    <a:pt x="3536636" y="1570434"/>
                  </a:cubicBezTo>
                  <a:lnTo>
                    <a:pt x="17213" y="1570434"/>
                  </a:lnTo>
                  <a:cubicBezTo>
                    <a:pt x="12647" y="1570434"/>
                    <a:pt x="8269" y="1568621"/>
                    <a:pt x="5041" y="1565393"/>
                  </a:cubicBezTo>
                  <a:cubicBezTo>
                    <a:pt x="1813" y="1562165"/>
                    <a:pt x="0" y="1557787"/>
                    <a:pt x="0" y="1553222"/>
                  </a:cubicBezTo>
                  <a:lnTo>
                    <a:pt x="0" y="17213"/>
                  </a:lnTo>
                  <a:cubicBezTo>
                    <a:pt x="0" y="12647"/>
                    <a:pt x="1813" y="8269"/>
                    <a:pt x="5041" y="5041"/>
                  </a:cubicBezTo>
                  <a:cubicBezTo>
                    <a:pt x="8269" y="1813"/>
                    <a:pt x="12647" y="0"/>
                    <a:pt x="17213" y="0"/>
                  </a:cubicBezTo>
                  <a:close/>
                </a:path>
              </a:pathLst>
            </a:custGeom>
            <a:solidFill>
              <a:srgbClr val="ECE1D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53848" cy="1618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40557" y="3453321"/>
            <a:ext cx="12578186" cy="616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 design an interactive dashboard using Power BI for analyzing sales performance, profit trends, and key business metrics using the Supers</a:t>
            </a:r>
            <a:r>
              <a:rPr lang="en-US" sz="349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tore dataset.</a:t>
            </a:r>
          </a:p>
          <a:p>
            <a:pPr algn="l" marL="755639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 analyze sales, profit, and category performance using Power BI.</a:t>
            </a:r>
          </a:p>
          <a:p>
            <a:pPr algn="l" marL="755639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Design an interactive dashboard that enables business stakeholders to extract actionable insights.</a:t>
            </a:r>
          </a:p>
          <a:p>
            <a:pPr algn="l" marL="755639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Use slicers, filters, and visuals for a seamless data exploration experience.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841387"/>
            <a:ext cx="6619217" cy="6604226"/>
          </a:xfrm>
          <a:custGeom>
            <a:avLst/>
            <a:gdLst/>
            <a:ahLst/>
            <a:cxnLst/>
            <a:rect r="r" b="b" t="t" l="l"/>
            <a:pathLst>
              <a:path h="6604226" w="6619217">
                <a:moveTo>
                  <a:pt x="0" y="0"/>
                </a:moveTo>
                <a:lnTo>
                  <a:pt x="6619217" y="0"/>
                </a:lnTo>
                <a:lnTo>
                  <a:pt x="6619217" y="6604226"/>
                </a:lnTo>
                <a:lnTo>
                  <a:pt x="0" y="66042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212" r="-127739" b="-321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527762" y="5086350"/>
            <a:ext cx="7706927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Sales, Profit, Discount, Quantity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Order Date, Ship Date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Category, Sub-Category, Region, Segment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527762" y="4372544"/>
            <a:ext cx="5936813" cy="43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7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Key Fields: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27762" y="2434647"/>
            <a:ext cx="9322303" cy="2158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3639" indent="-331820" lvl="1">
              <a:lnSpc>
                <a:spcPts val="4303"/>
              </a:lnSpc>
              <a:buFont typeface="Arial"/>
              <a:buChar char="•"/>
            </a:pPr>
            <a:r>
              <a:rPr lang="en-US" sz="3073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Source: Kaggle – Sample Superstore Dataset</a:t>
            </a:r>
          </a:p>
          <a:p>
            <a:pPr algn="l" marL="663639" indent="-331820" lvl="1">
              <a:lnSpc>
                <a:spcPts val="4303"/>
              </a:lnSpc>
              <a:buFont typeface="Arial"/>
              <a:buChar char="•"/>
            </a:pPr>
            <a:r>
              <a:rPr lang="en-US" sz="3073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Records: ~10,000 rows</a:t>
            </a:r>
          </a:p>
          <a:p>
            <a:pPr algn="l" marL="663639" indent="-331820" lvl="1">
              <a:lnSpc>
                <a:spcPts val="4303"/>
              </a:lnSpc>
              <a:buFont typeface="Arial"/>
              <a:buChar char="•"/>
            </a:pPr>
            <a:r>
              <a:rPr lang="en-US" sz="3073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Time Period: 2014–2017</a:t>
            </a:r>
          </a:p>
          <a:p>
            <a:pPr algn="l">
              <a:lnSpc>
                <a:spcPts val="430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527762" y="1000125"/>
            <a:ext cx="8731538" cy="1121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6"/>
              </a:lnSpc>
            </a:pPr>
            <a:r>
              <a:rPr lang="en-US" b="true" sz="720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Dataset Summary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64475" y="942975"/>
            <a:ext cx="975905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b="true" sz="4699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Key Performance Indicators(KPIs)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021124"/>
            <a:ext cx="3499238" cy="4224939"/>
            <a:chOff x="0" y="0"/>
            <a:chExt cx="4665650" cy="563325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665650" cy="5633252"/>
              <a:chOff x="0" y="0"/>
              <a:chExt cx="921610" cy="111274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21610" cy="1112741"/>
              </a:xfrm>
              <a:custGeom>
                <a:avLst/>
                <a:gdLst/>
                <a:ahLst/>
                <a:cxnLst/>
                <a:rect r="r" b="b" t="t" l="l"/>
                <a:pathLst>
                  <a:path h="1112741" w="921610">
                    <a:moveTo>
                      <a:pt x="66374" y="0"/>
                    </a:moveTo>
                    <a:lnTo>
                      <a:pt x="855236" y="0"/>
                    </a:lnTo>
                    <a:cubicBezTo>
                      <a:pt x="891893" y="0"/>
                      <a:pt x="921610" y="29717"/>
                      <a:pt x="921610" y="66374"/>
                    </a:cubicBezTo>
                    <a:lnTo>
                      <a:pt x="921610" y="1046367"/>
                    </a:lnTo>
                    <a:cubicBezTo>
                      <a:pt x="921610" y="1083025"/>
                      <a:pt x="891893" y="1112741"/>
                      <a:pt x="855236" y="1112741"/>
                    </a:cubicBezTo>
                    <a:lnTo>
                      <a:pt x="66374" y="1112741"/>
                    </a:lnTo>
                    <a:cubicBezTo>
                      <a:pt x="29717" y="1112741"/>
                      <a:pt x="0" y="1083025"/>
                      <a:pt x="0" y="1046367"/>
                    </a:cubicBezTo>
                    <a:lnTo>
                      <a:pt x="0" y="66374"/>
                    </a:lnTo>
                    <a:cubicBezTo>
                      <a:pt x="0" y="29717"/>
                      <a:pt x="29717" y="0"/>
                      <a:pt x="66374" y="0"/>
                    </a:cubicBezTo>
                    <a:close/>
                  </a:path>
                </a:pathLst>
              </a:custGeom>
              <a:solidFill>
                <a:srgbClr val="5B7ABE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921610" cy="11603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320780" y="2489087"/>
              <a:ext cx="4070353" cy="2840188"/>
            </a:xfrm>
            <a:custGeom>
              <a:avLst/>
              <a:gdLst/>
              <a:ahLst/>
              <a:cxnLst/>
              <a:rect r="r" b="b" t="t" l="l"/>
              <a:pathLst>
                <a:path h="2840188" w="4070353">
                  <a:moveTo>
                    <a:pt x="0" y="0"/>
                  </a:moveTo>
                  <a:lnTo>
                    <a:pt x="4070353" y="0"/>
                  </a:lnTo>
                  <a:lnTo>
                    <a:pt x="4070353" y="2840188"/>
                  </a:lnTo>
                  <a:lnTo>
                    <a:pt x="0" y="2840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10702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68683" y="929628"/>
              <a:ext cx="4024091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FBFCF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 Total Sales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186291" y="3031030"/>
            <a:ext cx="3813246" cy="4224939"/>
            <a:chOff x="0" y="0"/>
            <a:chExt cx="5084328" cy="563325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5084328" cy="5633252"/>
              <a:chOff x="0" y="0"/>
              <a:chExt cx="1004312" cy="111274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004312" cy="1112741"/>
              </a:xfrm>
              <a:custGeom>
                <a:avLst/>
                <a:gdLst/>
                <a:ahLst/>
                <a:cxnLst/>
                <a:rect r="r" b="b" t="t" l="l"/>
                <a:pathLst>
                  <a:path h="1112741" w="1004312">
                    <a:moveTo>
                      <a:pt x="60908" y="0"/>
                    </a:moveTo>
                    <a:lnTo>
                      <a:pt x="943404" y="0"/>
                    </a:lnTo>
                    <a:cubicBezTo>
                      <a:pt x="959557" y="0"/>
                      <a:pt x="975050" y="6417"/>
                      <a:pt x="986472" y="17840"/>
                    </a:cubicBezTo>
                    <a:cubicBezTo>
                      <a:pt x="997895" y="29262"/>
                      <a:pt x="1004312" y="44754"/>
                      <a:pt x="1004312" y="60908"/>
                    </a:cubicBezTo>
                    <a:lnTo>
                      <a:pt x="1004312" y="1051833"/>
                    </a:lnTo>
                    <a:cubicBezTo>
                      <a:pt x="1004312" y="1085472"/>
                      <a:pt x="977042" y="1112741"/>
                      <a:pt x="943404" y="1112741"/>
                    </a:cubicBezTo>
                    <a:lnTo>
                      <a:pt x="60908" y="1112741"/>
                    </a:lnTo>
                    <a:cubicBezTo>
                      <a:pt x="44754" y="1112741"/>
                      <a:pt x="29262" y="1106324"/>
                      <a:pt x="17840" y="1094902"/>
                    </a:cubicBezTo>
                    <a:cubicBezTo>
                      <a:pt x="6417" y="1083479"/>
                      <a:pt x="0" y="1067987"/>
                      <a:pt x="0" y="1051833"/>
                    </a:cubicBezTo>
                    <a:lnTo>
                      <a:pt x="0" y="60908"/>
                    </a:lnTo>
                    <a:cubicBezTo>
                      <a:pt x="0" y="44754"/>
                      <a:pt x="6417" y="29262"/>
                      <a:pt x="17840" y="17840"/>
                    </a:cubicBezTo>
                    <a:cubicBezTo>
                      <a:pt x="29262" y="6417"/>
                      <a:pt x="44754" y="0"/>
                      <a:pt x="60908" y="0"/>
                    </a:cubicBezTo>
                    <a:close/>
                  </a:path>
                </a:pathLst>
              </a:custGeom>
              <a:solidFill>
                <a:srgbClr val="5B7AB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1004312" cy="11603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257503" y="2829835"/>
              <a:ext cx="4535785" cy="2499440"/>
            </a:xfrm>
            <a:custGeom>
              <a:avLst/>
              <a:gdLst/>
              <a:ahLst/>
              <a:cxnLst/>
              <a:rect r="r" b="b" t="t" l="l"/>
              <a:pathLst>
                <a:path h="2499440" w="4535785">
                  <a:moveTo>
                    <a:pt x="0" y="0"/>
                  </a:moveTo>
                  <a:lnTo>
                    <a:pt x="4535786" y="0"/>
                  </a:lnTo>
                  <a:lnTo>
                    <a:pt x="4535786" y="2499440"/>
                  </a:lnTo>
                  <a:lnTo>
                    <a:pt x="0" y="2499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302" t="0" r="-2302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702510" y="929628"/>
              <a:ext cx="3645772" cy="805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FBFCF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Total Profit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657891" y="3021124"/>
            <a:ext cx="3499238" cy="4224939"/>
            <a:chOff x="0" y="0"/>
            <a:chExt cx="4665650" cy="5633252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665650" cy="5633252"/>
              <a:chOff x="0" y="0"/>
              <a:chExt cx="921610" cy="111274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921610" cy="1112741"/>
              </a:xfrm>
              <a:custGeom>
                <a:avLst/>
                <a:gdLst/>
                <a:ahLst/>
                <a:cxnLst/>
                <a:rect r="r" b="b" t="t" l="l"/>
                <a:pathLst>
                  <a:path h="1112741" w="921610">
                    <a:moveTo>
                      <a:pt x="66374" y="0"/>
                    </a:moveTo>
                    <a:lnTo>
                      <a:pt x="855236" y="0"/>
                    </a:lnTo>
                    <a:cubicBezTo>
                      <a:pt x="891893" y="0"/>
                      <a:pt x="921610" y="29717"/>
                      <a:pt x="921610" y="66374"/>
                    </a:cubicBezTo>
                    <a:lnTo>
                      <a:pt x="921610" y="1046367"/>
                    </a:lnTo>
                    <a:cubicBezTo>
                      <a:pt x="921610" y="1083025"/>
                      <a:pt x="891893" y="1112741"/>
                      <a:pt x="855236" y="1112741"/>
                    </a:cubicBezTo>
                    <a:lnTo>
                      <a:pt x="66374" y="1112741"/>
                    </a:lnTo>
                    <a:cubicBezTo>
                      <a:pt x="29717" y="1112741"/>
                      <a:pt x="0" y="1083025"/>
                      <a:pt x="0" y="1046367"/>
                    </a:cubicBezTo>
                    <a:lnTo>
                      <a:pt x="0" y="66374"/>
                    </a:lnTo>
                    <a:cubicBezTo>
                      <a:pt x="0" y="29717"/>
                      <a:pt x="29717" y="0"/>
                      <a:pt x="66374" y="0"/>
                    </a:cubicBezTo>
                    <a:close/>
                  </a:path>
                </a:pathLst>
              </a:custGeom>
              <a:solidFill>
                <a:srgbClr val="5B7ABE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921610" cy="11603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409016" y="2816626"/>
              <a:ext cx="3847618" cy="2366285"/>
            </a:xfrm>
            <a:custGeom>
              <a:avLst/>
              <a:gdLst/>
              <a:ahLst/>
              <a:cxnLst/>
              <a:rect r="r" b="b" t="t" l="l"/>
              <a:pathLst>
                <a:path h="2366285" w="3847618">
                  <a:moveTo>
                    <a:pt x="0" y="0"/>
                  </a:moveTo>
                  <a:lnTo>
                    <a:pt x="3847618" y="0"/>
                  </a:lnTo>
                  <a:lnTo>
                    <a:pt x="3847618" y="2366285"/>
                  </a:lnTo>
                  <a:lnTo>
                    <a:pt x="0" y="236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510733" y="365194"/>
              <a:ext cx="3645772" cy="1656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FBFCF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Total</a:t>
              </a:r>
            </a:p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FBFCF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Quantity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760062" y="3021124"/>
            <a:ext cx="3499238" cy="4224939"/>
            <a:chOff x="0" y="0"/>
            <a:chExt cx="4665650" cy="5633252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4665650" cy="5633252"/>
              <a:chOff x="0" y="0"/>
              <a:chExt cx="921610" cy="1112741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921610" cy="1112741"/>
              </a:xfrm>
              <a:custGeom>
                <a:avLst/>
                <a:gdLst/>
                <a:ahLst/>
                <a:cxnLst/>
                <a:rect r="r" b="b" t="t" l="l"/>
                <a:pathLst>
                  <a:path h="1112741" w="921610">
                    <a:moveTo>
                      <a:pt x="66374" y="0"/>
                    </a:moveTo>
                    <a:lnTo>
                      <a:pt x="855236" y="0"/>
                    </a:lnTo>
                    <a:cubicBezTo>
                      <a:pt x="891893" y="0"/>
                      <a:pt x="921610" y="29717"/>
                      <a:pt x="921610" y="66374"/>
                    </a:cubicBezTo>
                    <a:lnTo>
                      <a:pt x="921610" y="1046367"/>
                    </a:lnTo>
                    <a:cubicBezTo>
                      <a:pt x="921610" y="1083025"/>
                      <a:pt x="891893" y="1112741"/>
                      <a:pt x="855236" y="1112741"/>
                    </a:cubicBezTo>
                    <a:lnTo>
                      <a:pt x="66374" y="1112741"/>
                    </a:lnTo>
                    <a:cubicBezTo>
                      <a:pt x="29717" y="1112741"/>
                      <a:pt x="0" y="1083025"/>
                      <a:pt x="0" y="1046367"/>
                    </a:cubicBezTo>
                    <a:lnTo>
                      <a:pt x="0" y="66374"/>
                    </a:lnTo>
                    <a:cubicBezTo>
                      <a:pt x="0" y="29717"/>
                      <a:pt x="29717" y="0"/>
                      <a:pt x="66374" y="0"/>
                    </a:cubicBezTo>
                    <a:close/>
                  </a:path>
                </a:pathLst>
              </a:custGeom>
              <a:solidFill>
                <a:srgbClr val="5B7ABE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921610" cy="11603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265767" y="2816626"/>
              <a:ext cx="4134115" cy="2379494"/>
            </a:xfrm>
            <a:custGeom>
              <a:avLst/>
              <a:gdLst/>
              <a:ahLst/>
              <a:cxnLst/>
              <a:rect r="r" b="b" t="t" l="l"/>
              <a:pathLst>
                <a:path h="2379494" w="4134115">
                  <a:moveTo>
                    <a:pt x="0" y="0"/>
                  </a:moveTo>
                  <a:lnTo>
                    <a:pt x="4134116" y="0"/>
                  </a:lnTo>
                  <a:lnTo>
                    <a:pt x="4134116" y="2379494"/>
                  </a:lnTo>
                  <a:lnTo>
                    <a:pt x="0" y="2379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2228" t="0" r="-2228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372410" y="435342"/>
              <a:ext cx="3645772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</a:pPr>
              <a:r>
                <a:rPr lang="en-US" b="true" sz="3400">
                  <a:solidFill>
                    <a:srgbClr val="FBFCF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Total</a:t>
              </a:r>
            </a:p>
            <a:p>
              <a:pPr algn="ctr">
                <a:lnSpc>
                  <a:spcPts val="4760"/>
                </a:lnSpc>
              </a:pPr>
              <a:r>
                <a:rPr lang="en-US" b="true" sz="3400">
                  <a:solidFill>
                    <a:srgbClr val="FBFCF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Profit Margin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21934" y="2491797"/>
            <a:ext cx="7672786" cy="4538406"/>
            <a:chOff x="0" y="0"/>
            <a:chExt cx="10230382" cy="605120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33332" y="138336"/>
              <a:ext cx="8797050" cy="1356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0"/>
                </a:lnSpc>
              </a:pPr>
              <a:r>
                <a:rPr lang="en-US" sz="2178" b="true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Integrated slicers for dynamic filtering (Region, Segment, Category)</a:t>
              </a:r>
            </a:p>
            <a:p>
              <a:pPr algn="l">
                <a:lnSpc>
                  <a:spcPts val="2710"/>
                </a:lnSpc>
              </a:pP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19571" y="0"/>
              <a:ext cx="1159342" cy="1159342"/>
            </a:xfrm>
            <a:custGeom>
              <a:avLst/>
              <a:gdLst/>
              <a:ahLst/>
              <a:cxnLst/>
              <a:rect r="r" b="b" t="t" l="l"/>
              <a:pathLst>
                <a:path h="1159342" w="1159342">
                  <a:moveTo>
                    <a:pt x="0" y="0"/>
                  </a:moveTo>
                  <a:lnTo>
                    <a:pt x="1159341" y="0"/>
                  </a:lnTo>
                  <a:lnTo>
                    <a:pt x="1159341" y="1159342"/>
                  </a:lnTo>
                  <a:lnTo>
                    <a:pt x="0" y="1159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167291" y="147720"/>
              <a:ext cx="863902" cy="863902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96524" y="365837"/>
              <a:ext cx="805435" cy="418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05"/>
                </a:lnSpc>
              </a:pPr>
              <a:r>
                <a:rPr lang="en-US" b="true" sz="2013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01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1159342"/>
              <a:ext cx="1198483" cy="1198483"/>
            </a:xfrm>
            <a:custGeom>
              <a:avLst/>
              <a:gdLst/>
              <a:ahLst/>
              <a:cxnLst/>
              <a:rect r="r" b="b" t="t" l="l"/>
              <a:pathLst>
                <a:path h="1198483" w="1198483">
                  <a:moveTo>
                    <a:pt x="0" y="0"/>
                  </a:moveTo>
                  <a:lnTo>
                    <a:pt x="1198483" y="0"/>
                  </a:lnTo>
                  <a:lnTo>
                    <a:pt x="1198483" y="1198483"/>
                  </a:lnTo>
                  <a:lnTo>
                    <a:pt x="0" y="1198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52707" y="1312049"/>
              <a:ext cx="893069" cy="893069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2515" lIns="52515" bIns="52515" rIns="52515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82927" y="1547377"/>
              <a:ext cx="832628" cy="422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89"/>
                </a:lnSpc>
              </a:pPr>
              <a:r>
                <a:rPr lang="en-US" b="true" sz="2081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19571" y="2428296"/>
              <a:ext cx="1198483" cy="1198483"/>
            </a:xfrm>
            <a:custGeom>
              <a:avLst/>
              <a:gdLst/>
              <a:ahLst/>
              <a:cxnLst/>
              <a:rect r="r" b="b" t="t" l="l"/>
              <a:pathLst>
                <a:path h="1198483" w="1198483">
                  <a:moveTo>
                    <a:pt x="0" y="0"/>
                  </a:moveTo>
                  <a:lnTo>
                    <a:pt x="1198483" y="0"/>
                  </a:lnTo>
                  <a:lnTo>
                    <a:pt x="1198483" y="1198484"/>
                  </a:lnTo>
                  <a:lnTo>
                    <a:pt x="0" y="1198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172278" y="2581004"/>
              <a:ext cx="893069" cy="893069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2515" lIns="52515" bIns="52515" rIns="52515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02498" y="2816331"/>
              <a:ext cx="832628" cy="422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89"/>
                </a:lnSpc>
              </a:pPr>
              <a:r>
                <a:rPr lang="en-US" b="true" sz="2081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39141" y="3695953"/>
              <a:ext cx="1159342" cy="1159342"/>
            </a:xfrm>
            <a:custGeom>
              <a:avLst/>
              <a:gdLst/>
              <a:ahLst/>
              <a:cxnLst/>
              <a:rect r="r" b="b" t="t" l="l"/>
              <a:pathLst>
                <a:path h="1159342" w="1159342">
                  <a:moveTo>
                    <a:pt x="0" y="0"/>
                  </a:moveTo>
                  <a:lnTo>
                    <a:pt x="1159342" y="0"/>
                  </a:lnTo>
                  <a:lnTo>
                    <a:pt x="1159342" y="1159341"/>
                  </a:lnTo>
                  <a:lnTo>
                    <a:pt x="0" y="1159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186861" y="3843673"/>
              <a:ext cx="863902" cy="863902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216095" y="4061790"/>
              <a:ext cx="805435" cy="4181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05"/>
                </a:lnSpc>
              </a:pPr>
              <a:r>
                <a:rPr lang="en-US" b="true" sz="2013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04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406276" y="1529892"/>
              <a:ext cx="8797050" cy="447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0"/>
                </a:lnSpc>
              </a:pPr>
              <a:r>
                <a:rPr lang="en-US" b="true" sz="2178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Time-series line charts for sales and profit trends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406276" y="2798846"/>
              <a:ext cx="8797050" cy="447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0"/>
                </a:lnSpc>
              </a:pPr>
              <a:r>
                <a:rPr lang="en-US" b="true" sz="2178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Bar charts for top-performing categories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406276" y="4046932"/>
              <a:ext cx="8797050" cy="447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0"/>
                </a:lnSpc>
              </a:pPr>
              <a:r>
                <a:rPr lang="en-US" b="true" sz="2178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Heatmap for profit by region and sub-category</a:t>
              </a:r>
            </a:p>
          </p:txBody>
        </p:sp>
        <p:sp>
          <p:nvSpPr>
            <p:cNvPr name="Freeform 27" id="27"/>
            <p:cNvSpPr/>
            <p:nvPr/>
          </p:nvSpPr>
          <p:spPr>
            <a:xfrm flipH="false" flipV="false" rot="0">
              <a:off x="91314" y="4924467"/>
              <a:ext cx="1126740" cy="1126740"/>
            </a:xfrm>
            <a:custGeom>
              <a:avLst/>
              <a:gdLst/>
              <a:ahLst/>
              <a:cxnLst/>
              <a:rect r="r" b="b" t="t" l="l"/>
              <a:pathLst>
                <a:path h="1126740" w="1126740">
                  <a:moveTo>
                    <a:pt x="0" y="0"/>
                  </a:moveTo>
                  <a:lnTo>
                    <a:pt x="1126740" y="0"/>
                  </a:lnTo>
                  <a:lnTo>
                    <a:pt x="1126740" y="1126740"/>
                  </a:lnTo>
                  <a:lnTo>
                    <a:pt x="0" y="1126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8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234880" y="5068033"/>
              <a:ext cx="839608" cy="839608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49371" lIns="49371" bIns="49371" rIns="49371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263291" y="5270224"/>
              <a:ext cx="782786" cy="416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4"/>
                </a:lnSpc>
              </a:pPr>
              <a:r>
                <a:rPr lang="en-US" b="true" sz="1957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05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433332" y="5259146"/>
              <a:ext cx="8797050" cy="447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0"/>
                </a:lnSpc>
              </a:pPr>
              <a:r>
                <a:rPr lang="en-US" b="true" sz="2178">
                  <a:solidFill>
                    <a:srgbClr val="2D2261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Visual consistency with a clean color theme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72494" y="2149357"/>
            <a:ext cx="8871506" cy="5001312"/>
          </a:xfrm>
          <a:custGeom>
            <a:avLst/>
            <a:gdLst/>
            <a:ahLst/>
            <a:cxnLst/>
            <a:rect r="r" b="b" t="t" l="l"/>
            <a:pathLst>
              <a:path h="5001312" w="8871506">
                <a:moveTo>
                  <a:pt x="0" y="0"/>
                </a:moveTo>
                <a:lnTo>
                  <a:pt x="8871506" y="0"/>
                </a:lnTo>
                <a:lnTo>
                  <a:pt x="8871506" y="5001312"/>
                </a:lnTo>
                <a:lnTo>
                  <a:pt x="0" y="50013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7369917" y="565665"/>
            <a:ext cx="10918083" cy="89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Dashboard Design</a:t>
            </a:r>
            <a:r>
              <a:rPr lang="en-US" b="true" sz="57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2654443"/>
            <a:ext cx="8115300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17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Multi-level filters via slicers for flexible analysis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17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Tooltip pop-ups on hover for detail-on-demand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17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Drill-down functionality for year → month views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17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Clean layout with a focus on clarity and readability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179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Optimized responsiveness for various screen sizes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715246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9763" y="3305490"/>
            <a:ext cx="8714237" cy="4912651"/>
          </a:xfrm>
          <a:custGeom>
            <a:avLst/>
            <a:gdLst/>
            <a:ahLst/>
            <a:cxnLst/>
            <a:rect r="r" b="b" t="t" l="l"/>
            <a:pathLst>
              <a:path h="4912651" w="8714237">
                <a:moveTo>
                  <a:pt x="0" y="0"/>
                </a:moveTo>
                <a:lnTo>
                  <a:pt x="8714237" y="0"/>
                </a:lnTo>
                <a:lnTo>
                  <a:pt x="8714237" y="4912651"/>
                </a:lnTo>
                <a:lnTo>
                  <a:pt x="0" y="49126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01135" y="962025"/>
            <a:ext cx="11192899" cy="89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Interactivity &amp; User Experience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64475" y="509270"/>
            <a:ext cx="9759051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Insights Gained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98393" y="2081149"/>
            <a:ext cx="13091215" cy="7413285"/>
            <a:chOff x="0" y="0"/>
            <a:chExt cx="17454953" cy="988438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9479" y="0"/>
              <a:ext cx="17405474" cy="1433301"/>
              <a:chOff x="0" y="0"/>
              <a:chExt cx="3942331" cy="32464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942331" cy="324642"/>
              </a:xfrm>
              <a:custGeom>
                <a:avLst/>
                <a:gdLst/>
                <a:ahLst/>
                <a:cxnLst/>
                <a:rect r="r" b="b" t="t" l="l"/>
                <a:pathLst>
                  <a:path h="324642" w="3942331">
                    <a:moveTo>
                      <a:pt x="15516" y="0"/>
                    </a:moveTo>
                    <a:lnTo>
                      <a:pt x="3926814" y="0"/>
                    </a:lnTo>
                    <a:cubicBezTo>
                      <a:pt x="3930929" y="0"/>
                      <a:pt x="3934876" y="1635"/>
                      <a:pt x="3937786" y="4545"/>
                    </a:cubicBezTo>
                    <a:cubicBezTo>
                      <a:pt x="3940696" y="7455"/>
                      <a:pt x="3942331" y="11401"/>
                      <a:pt x="3942331" y="15516"/>
                    </a:cubicBezTo>
                    <a:lnTo>
                      <a:pt x="3942331" y="309126"/>
                    </a:lnTo>
                    <a:cubicBezTo>
                      <a:pt x="3942331" y="313241"/>
                      <a:pt x="3940696" y="317187"/>
                      <a:pt x="3937786" y="320097"/>
                    </a:cubicBezTo>
                    <a:cubicBezTo>
                      <a:pt x="3934876" y="323007"/>
                      <a:pt x="3930929" y="324642"/>
                      <a:pt x="3926814" y="324642"/>
                    </a:cubicBezTo>
                    <a:lnTo>
                      <a:pt x="15516" y="324642"/>
                    </a:lnTo>
                    <a:cubicBezTo>
                      <a:pt x="11401" y="324642"/>
                      <a:pt x="7455" y="323007"/>
                      <a:pt x="4545" y="320097"/>
                    </a:cubicBezTo>
                    <a:cubicBezTo>
                      <a:pt x="1635" y="317187"/>
                      <a:pt x="0" y="313241"/>
                      <a:pt x="0" y="309126"/>
                    </a:cubicBezTo>
                    <a:lnTo>
                      <a:pt x="0" y="15516"/>
                    </a:lnTo>
                    <a:cubicBezTo>
                      <a:pt x="0" y="11401"/>
                      <a:pt x="1635" y="7455"/>
                      <a:pt x="4545" y="4545"/>
                    </a:cubicBezTo>
                    <a:cubicBezTo>
                      <a:pt x="7455" y="1635"/>
                      <a:pt x="11401" y="0"/>
                      <a:pt x="15516" y="0"/>
                    </a:cubicBezTo>
                    <a:close/>
                  </a:path>
                </a:pathLst>
              </a:custGeom>
              <a:solidFill>
                <a:srgbClr val="ECE1D7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3942331" cy="3722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280047"/>
              <a:ext cx="17405474" cy="80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7"/>
                </a:lnSpc>
              </a:pPr>
              <a:r>
                <a:rPr lang="en-US" sz="3662">
                  <a:solidFill>
                    <a:srgbClr val="2D226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The West region consistently delivers the highest profit.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49479" y="1854178"/>
              <a:ext cx="17405474" cy="1433301"/>
              <a:chOff x="0" y="0"/>
              <a:chExt cx="3942331" cy="3246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942331" cy="324642"/>
              </a:xfrm>
              <a:custGeom>
                <a:avLst/>
                <a:gdLst/>
                <a:ahLst/>
                <a:cxnLst/>
                <a:rect r="r" b="b" t="t" l="l"/>
                <a:pathLst>
                  <a:path h="324642" w="3942331">
                    <a:moveTo>
                      <a:pt x="15516" y="0"/>
                    </a:moveTo>
                    <a:lnTo>
                      <a:pt x="3926814" y="0"/>
                    </a:lnTo>
                    <a:cubicBezTo>
                      <a:pt x="3930929" y="0"/>
                      <a:pt x="3934876" y="1635"/>
                      <a:pt x="3937786" y="4545"/>
                    </a:cubicBezTo>
                    <a:cubicBezTo>
                      <a:pt x="3940696" y="7455"/>
                      <a:pt x="3942331" y="11401"/>
                      <a:pt x="3942331" y="15516"/>
                    </a:cubicBezTo>
                    <a:lnTo>
                      <a:pt x="3942331" y="309126"/>
                    </a:lnTo>
                    <a:cubicBezTo>
                      <a:pt x="3942331" y="313241"/>
                      <a:pt x="3940696" y="317187"/>
                      <a:pt x="3937786" y="320097"/>
                    </a:cubicBezTo>
                    <a:cubicBezTo>
                      <a:pt x="3934876" y="323007"/>
                      <a:pt x="3930929" y="324642"/>
                      <a:pt x="3926814" y="324642"/>
                    </a:cubicBezTo>
                    <a:lnTo>
                      <a:pt x="15516" y="324642"/>
                    </a:lnTo>
                    <a:cubicBezTo>
                      <a:pt x="11401" y="324642"/>
                      <a:pt x="7455" y="323007"/>
                      <a:pt x="4545" y="320097"/>
                    </a:cubicBezTo>
                    <a:cubicBezTo>
                      <a:pt x="1635" y="317187"/>
                      <a:pt x="0" y="313241"/>
                      <a:pt x="0" y="309126"/>
                    </a:cubicBezTo>
                    <a:lnTo>
                      <a:pt x="0" y="15516"/>
                    </a:lnTo>
                    <a:cubicBezTo>
                      <a:pt x="0" y="11401"/>
                      <a:pt x="1635" y="7455"/>
                      <a:pt x="4545" y="4545"/>
                    </a:cubicBezTo>
                    <a:cubicBezTo>
                      <a:pt x="7455" y="1635"/>
                      <a:pt x="11401" y="0"/>
                      <a:pt x="15516" y="0"/>
                    </a:cubicBezTo>
                    <a:close/>
                  </a:path>
                </a:pathLst>
              </a:custGeom>
              <a:solidFill>
                <a:srgbClr val="ECE1D7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3942331" cy="3722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2134225"/>
              <a:ext cx="17405474" cy="80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7"/>
                </a:lnSpc>
              </a:pPr>
              <a:r>
                <a:rPr lang="en-US" sz="3662">
                  <a:solidFill>
                    <a:srgbClr val="2D226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December shows peak sales across years.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49479" y="3708356"/>
              <a:ext cx="17405474" cy="1950484"/>
              <a:chOff x="0" y="0"/>
              <a:chExt cx="3942331" cy="44178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42331" cy="441784"/>
              </a:xfrm>
              <a:custGeom>
                <a:avLst/>
                <a:gdLst/>
                <a:ahLst/>
                <a:cxnLst/>
                <a:rect r="r" b="b" t="t" l="l"/>
                <a:pathLst>
                  <a:path h="441784" w="3942331">
                    <a:moveTo>
                      <a:pt x="15516" y="0"/>
                    </a:moveTo>
                    <a:lnTo>
                      <a:pt x="3926814" y="0"/>
                    </a:lnTo>
                    <a:cubicBezTo>
                      <a:pt x="3930929" y="0"/>
                      <a:pt x="3934876" y="1635"/>
                      <a:pt x="3937786" y="4545"/>
                    </a:cubicBezTo>
                    <a:cubicBezTo>
                      <a:pt x="3940696" y="7455"/>
                      <a:pt x="3942331" y="11401"/>
                      <a:pt x="3942331" y="15516"/>
                    </a:cubicBezTo>
                    <a:lnTo>
                      <a:pt x="3942331" y="426267"/>
                    </a:lnTo>
                    <a:cubicBezTo>
                      <a:pt x="3942331" y="434837"/>
                      <a:pt x="3935384" y="441784"/>
                      <a:pt x="3926814" y="441784"/>
                    </a:cubicBezTo>
                    <a:lnTo>
                      <a:pt x="15516" y="441784"/>
                    </a:lnTo>
                    <a:cubicBezTo>
                      <a:pt x="11401" y="441784"/>
                      <a:pt x="7455" y="440149"/>
                      <a:pt x="4545" y="437239"/>
                    </a:cubicBezTo>
                    <a:cubicBezTo>
                      <a:pt x="1635" y="434329"/>
                      <a:pt x="0" y="430382"/>
                      <a:pt x="0" y="426267"/>
                    </a:cubicBezTo>
                    <a:lnTo>
                      <a:pt x="0" y="15516"/>
                    </a:lnTo>
                    <a:cubicBezTo>
                      <a:pt x="0" y="11401"/>
                      <a:pt x="1635" y="7455"/>
                      <a:pt x="4545" y="4545"/>
                    </a:cubicBezTo>
                    <a:cubicBezTo>
                      <a:pt x="7455" y="1635"/>
                      <a:pt x="11401" y="0"/>
                      <a:pt x="15516" y="0"/>
                    </a:cubicBezTo>
                    <a:close/>
                  </a:path>
                </a:pathLst>
              </a:custGeom>
              <a:solidFill>
                <a:srgbClr val="ECE1D7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3942331" cy="4894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3815042"/>
              <a:ext cx="17405474" cy="1670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7"/>
                </a:lnSpc>
              </a:pPr>
              <a:r>
                <a:rPr lang="en-US" sz="3662">
                  <a:solidFill>
                    <a:srgbClr val="2D226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Office Supplies is the most sold category, while Technology is the most profitable.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49479" y="6079717"/>
              <a:ext cx="17405474" cy="1950484"/>
              <a:chOff x="0" y="0"/>
              <a:chExt cx="3942331" cy="44178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942331" cy="441784"/>
              </a:xfrm>
              <a:custGeom>
                <a:avLst/>
                <a:gdLst/>
                <a:ahLst/>
                <a:cxnLst/>
                <a:rect r="r" b="b" t="t" l="l"/>
                <a:pathLst>
                  <a:path h="441784" w="3942331">
                    <a:moveTo>
                      <a:pt x="15516" y="0"/>
                    </a:moveTo>
                    <a:lnTo>
                      <a:pt x="3926814" y="0"/>
                    </a:lnTo>
                    <a:cubicBezTo>
                      <a:pt x="3930929" y="0"/>
                      <a:pt x="3934876" y="1635"/>
                      <a:pt x="3937786" y="4545"/>
                    </a:cubicBezTo>
                    <a:cubicBezTo>
                      <a:pt x="3940696" y="7455"/>
                      <a:pt x="3942331" y="11401"/>
                      <a:pt x="3942331" y="15516"/>
                    </a:cubicBezTo>
                    <a:lnTo>
                      <a:pt x="3942331" y="426267"/>
                    </a:lnTo>
                    <a:cubicBezTo>
                      <a:pt x="3942331" y="434837"/>
                      <a:pt x="3935384" y="441784"/>
                      <a:pt x="3926814" y="441784"/>
                    </a:cubicBezTo>
                    <a:lnTo>
                      <a:pt x="15516" y="441784"/>
                    </a:lnTo>
                    <a:cubicBezTo>
                      <a:pt x="11401" y="441784"/>
                      <a:pt x="7455" y="440149"/>
                      <a:pt x="4545" y="437239"/>
                    </a:cubicBezTo>
                    <a:cubicBezTo>
                      <a:pt x="1635" y="434329"/>
                      <a:pt x="0" y="430382"/>
                      <a:pt x="0" y="426267"/>
                    </a:cubicBezTo>
                    <a:lnTo>
                      <a:pt x="0" y="15516"/>
                    </a:lnTo>
                    <a:cubicBezTo>
                      <a:pt x="0" y="11401"/>
                      <a:pt x="1635" y="7455"/>
                      <a:pt x="4545" y="4545"/>
                    </a:cubicBezTo>
                    <a:cubicBezTo>
                      <a:pt x="7455" y="1635"/>
                      <a:pt x="11401" y="0"/>
                      <a:pt x="15516" y="0"/>
                    </a:cubicBezTo>
                    <a:close/>
                  </a:path>
                </a:pathLst>
              </a:custGeom>
              <a:solidFill>
                <a:srgbClr val="ECE1D7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3942331" cy="4894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6186403"/>
              <a:ext cx="17405474" cy="1670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7"/>
                </a:lnSpc>
              </a:pPr>
              <a:r>
                <a:rPr lang="en-US" sz="3662">
                  <a:solidFill>
                    <a:srgbClr val="2D226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Certain Sub-Categories underperform despite high sales—indicating margin issues.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49479" y="8451079"/>
              <a:ext cx="17405474" cy="1433301"/>
              <a:chOff x="0" y="0"/>
              <a:chExt cx="3942331" cy="32464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3942331" cy="324642"/>
              </a:xfrm>
              <a:custGeom>
                <a:avLst/>
                <a:gdLst/>
                <a:ahLst/>
                <a:cxnLst/>
                <a:rect r="r" b="b" t="t" l="l"/>
                <a:pathLst>
                  <a:path h="324642" w="3942331">
                    <a:moveTo>
                      <a:pt x="15516" y="0"/>
                    </a:moveTo>
                    <a:lnTo>
                      <a:pt x="3926814" y="0"/>
                    </a:lnTo>
                    <a:cubicBezTo>
                      <a:pt x="3930929" y="0"/>
                      <a:pt x="3934876" y="1635"/>
                      <a:pt x="3937786" y="4545"/>
                    </a:cubicBezTo>
                    <a:cubicBezTo>
                      <a:pt x="3940696" y="7455"/>
                      <a:pt x="3942331" y="11401"/>
                      <a:pt x="3942331" y="15516"/>
                    </a:cubicBezTo>
                    <a:lnTo>
                      <a:pt x="3942331" y="309126"/>
                    </a:lnTo>
                    <a:cubicBezTo>
                      <a:pt x="3942331" y="313241"/>
                      <a:pt x="3940696" y="317187"/>
                      <a:pt x="3937786" y="320097"/>
                    </a:cubicBezTo>
                    <a:cubicBezTo>
                      <a:pt x="3934876" y="323007"/>
                      <a:pt x="3930929" y="324642"/>
                      <a:pt x="3926814" y="324642"/>
                    </a:cubicBezTo>
                    <a:lnTo>
                      <a:pt x="15516" y="324642"/>
                    </a:lnTo>
                    <a:cubicBezTo>
                      <a:pt x="11401" y="324642"/>
                      <a:pt x="7455" y="323007"/>
                      <a:pt x="4545" y="320097"/>
                    </a:cubicBezTo>
                    <a:cubicBezTo>
                      <a:pt x="1635" y="317187"/>
                      <a:pt x="0" y="313241"/>
                      <a:pt x="0" y="309126"/>
                    </a:cubicBezTo>
                    <a:lnTo>
                      <a:pt x="0" y="15516"/>
                    </a:lnTo>
                    <a:cubicBezTo>
                      <a:pt x="0" y="11401"/>
                      <a:pt x="1635" y="7455"/>
                      <a:pt x="4545" y="4545"/>
                    </a:cubicBezTo>
                    <a:cubicBezTo>
                      <a:pt x="7455" y="1635"/>
                      <a:pt x="11401" y="0"/>
                      <a:pt x="15516" y="0"/>
                    </a:cubicBezTo>
                    <a:close/>
                  </a:path>
                </a:pathLst>
              </a:custGeom>
              <a:solidFill>
                <a:srgbClr val="ECE1D7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3942331" cy="3722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32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8731126"/>
              <a:ext cx="17405474" cy="806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27"/>
                </a:lnSpc>
              </a:pPr>
              <a:r>
                <a:rPr lang="en-US" sz="3662">
                  <a:solidFill>
                    <a:srgbClr val="2D2261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Losses observed in products with high discounts.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366111"/>
            <a:ext cx="4899276" cy="3623338"/>
          </a:xfrm>
          <a:custGeom>
            <a:avLst/>
            <a:gdLst/>
            <a:ahLst/>
            <a:cxnLst/>
            <a:rect r="r" b="b" t="t" l="l"/>
            <a:pathLst>
              <a:path h="3623338" w="4899276">
                <a:moveTo>
                  <a:pt x="0" y="0"/>
                </a:moveTo>
                <a:lnTo>
                  <a:pt x="4899276" y="0"/>
                </a:lnTo>
                <a:lnTo>
                  <a:pt x="4899276" y="3623338"/>
                </a:lnTo>
                <a:lnTo>
                  <a:pt x="0" y="3623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12657" y="2427678"/>
            <a:ext cx="10246643" cy="5433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3323" indent="-371662" lvl="1">
              <a:lnSpc>
                <a:spcPts val="4820"/>
              </a:lnSpc>
              <a:buFont typeface="Arial"/>
              <a:buChar char="•"/>
            </a:pP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Power BI: Visualization, DAX, Interactive filtering</a:t>
            </a:r>
          </a:p>
          <a:p>
            <a:pPr algn="l" marL="743323" indent="-371662" lvl="1">
              <a:lnSpc>
                <a:spcPts val="4820"/>
              </a:lnSpc>
              <a:buFont typeface="Arial"/>
              <a:buChar char="•"/>
            </a:pP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Analysis: Identifying KPIs, trends, and insights</a:t>
            </a:r>
          </a:p>
          <a:p>
            <a:pPr algn="l" marL="743323" indent="-371662" lvl="1">
              <a:lnSpc>
                <a:spcPts val="4820"/>
              </a:lnSpc>
              <a:buFont typeface="Arial"/>
              <a:buChar char="•"/>
            </a:pP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Design Thinking: Clean layout and intuitive UX</a:t>
            </a:r>
          </a:p>
          <a:p>
            <a:pPr algn="l" marL="743323" indent="-371662" lvl="1">
              <a:lnSpc>
                <a:spcPts val="4820"/>
              </a:lnSpc>
              <a:buFont typeface="Arial"/>
              <a:buChar char="•"/>
            </a:pP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Cleaning: Removing nulls, adjusting data types</a:t>
            </a:r>
          </a:p>
          <a:p>
            <a:pPr algn="l" marL="743323" indent="-371662" lvl="1">
              <a:lnSpc>
                <a:spcPts val="4820"/>
              </a:lnSpc>
              <a:buFont typeface="Arial"/>
              <a:buChar char="•"/>
            </a:pPr>
            <a:r>
              <a:rPr lang="en-US" sz="3442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Storytelling with Data: Translating numbers into insights</a:t>
            </a:r>
          </a:p>
          <a:p>
            <a:pPr algn="l">
              <a:lnSpc>
                <a:spcPts val="48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601135" y="1193267"/>
            <a:ext cx="9756066" cy="89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Tools &amp; Techniques Applied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026841">
            <a:off x="13266207" y="-2293406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9569">
            <a:off x="397552" y="2001821"/>
            <a:ext cx="2435862" cy="1367906"/>
          </a:xfrm>
          <a:custGeom>
            <a:avLst/>
            <a:gdLst/>
            <a:ahLst/>
            <a:cxnLst/>
            <a:rect r="r" b="b" t="t" l="l"/>
            <a:pathLst>
              <a:path h="1367906" w="2435862">
                <a:moveTo>
                  <a:pt x="0" y="0"/>
                </a:moveTo>
                <a:lnTo>
                  <a:pt x="2435862" y="0"/>
                </a:lnTo>
                <a:lnTo>
                  <a:pt x="2435862" y="1367906"/>
                </a:lnTo>
                <a:lnTo>
                  <a:pt x="0" y="136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718101">
            <a:off x="4736921" y="2198136"/>
            <a:ext cx="1581908" cy="1581908"/>
          </a:xfrm>
          <a:custGeom>
            <a:avLst/>
            <a:gdLst/>
            <a:ahLst/>
            <a:cxnLst/>
            <a:rect r="r" b="b" t="t" l="l"/>
            <a:pathLst>
              <a:path h="1581908" w="1581908">
                <a:moveTo>
                  <a:pt x="0" y="0"/>
                </a:moveTo>
                <a:lnTo>
                  <a:pt x="1581908" y="0"/>
                </a:lnTo>
                <a:lnTo>
                  <a:pt x="1581908" y="1581907"/>
                </a:lnTo>
                <a:lnTo>
                  <a:pt x="0" y="15819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46929" y="933450"/>
            <a:ext cx="8994142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Challenges &amp; Learnings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016101"/>
            <a:ext cx="7578400" cy="3727001"/>
            <a:chOff x="0" y="0"/>
            <a:chExt cx="1995957" cy="9815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95957" cy="981597"/>
            </a:xfrm>
            <a:custGeom>
              <a:avLst/>
              <a:gdLst/>
              <a:ahLst/>
              <a:cxnLst/>
              <a:rect r="r" b="b" t="t" l="l"/>
              <a:pathLst>
                <a:path h="981597" w="1995957">
                  <a:moveTo>
                    <a:pt x="30647" y="0"/>
                  </a:moveTo>
                  <a:lnTo>
                    <a:pt x="1965310" y="0"/>
                  </a:lnTo>
                  <a:cubicBezTo>
                    <a:pt x="1982236" y="0"/>
                    <a:pt x="1995957" y="13721"/>
                    <a:pt x="1995957" y="30647"/>
                  </a:cubicBezTo>
                  <a:lnTo>
                    <a:pt x="1995957" y="950950"/>
                  </a:lnTo>
                  <a:cubicBezTo>
                    <a:pt x="1995957" y="967876"/>
                    <a:pt x="1982236" y="981597"/>
                    <a:pt x="1965310" y="981597"/>
                  </a:cubicBezTo>
                  <a:lnTo>
                    <a:pt x="30647" y="981597"/>
                  </a:lnTo>
                  <a:cubicBezTo>
                    <a:pt x="13721" y="981597"/>
                    <a:pt x="0" y="967876"/>
                    <a:pt x="0" y="950950"/>
                  </a:cubicBezTo>
                  <a:lnTo>
                    <a:pt x="0" y="30647"/>
                  </a:lnTo>
                  <a:cubicBezTo>
                    <a:pt x="0" y="13721"/>
                    <a:pt x="13721" y="0"/>
                    <a:pt x="30647" y="0"/>
                  </a:cubicBezTo>
                  <a:close/>
                </a:path>
              </a:pathLst>
            </a:custGeom>
            <a:solidFill>
              <a:srgbClr val="ECE1D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95957" cy="1029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016101"/>
            <a:ext cx="7578400" cy="1212864"/>
            <a:chOff x="0" y="0"/>
            <a:chExt cx="1995957" cy="3194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95957" cy="319437"/>
            </a:xfrm>
            <a:custGeom>
              <a:avLst/>
              <a:gdLst/>
              <a:ahLst/>
              <a:cxnLst/>
              <a:rect r="r" b="b" t="t" l="l"/>
              <a:pathLst>
                <a:path h="319437" w="1995957">
                  <a:moveTo>
                    <a:pt x="30647" y="0"/>
                  </a:moveTo>
                  <a:lnTo>
                    <a:pt x="1965310" y="0"/>
                  </a:lnTo>
                  <a:cubicBezTo>
                    <a:pt x="1982236" y="0"/>
                    <a:pt x="1995957" y="13721"/>
                    <a:pt x="1995957" y="30647"/>
                  </a:cubicBezTo>
                  <a:lnTo>
                    <a:pt x="1995957" y="288790"/>
                  </a:lnTo>
                  <a:cubicBezTo>
                    <a:pt x="1995957" y="305716"/>
                    <a:pt x="1982236" y="319437"/>
                    <a:pt x="1965310" y="319437"/>
                  </a:cubicBezTo>
                  <a:lnTo>
                    <a:pt x="30647" y="319437"/>
                  </a:lnTo>
                  <a:cubicBezTo>
                    <a:pt x="13721" y="319437"/>
                    <a:pt x="0" y="305716"/>
                    <a:pt x="0" y="288790"/>
                  </a:cubicBezTo>
                  <a:lnTo>
                    <a:pt x="0" y="30647"/>
                  </a:lnTo>
                  <a:cubicBezTo>
                    <a:pt x="0" y="13721"/>
                    <a:pt x="13721" y="0"/>
                    <a:pt x="30647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995957" cy="367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268833"/>
            <a:ext cx="7578400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FBFCF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Challenges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365482"/>
            <a:ext cx="7311414" cy="241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0979" indent="-295490" lvl="1">
              <a:lnSpc>
                <a:spcPts val="3832"/>
              </a:lnSpc>
              <a:buFont typeface="Arial"/>
              <a:buChar char="•"/>
            </a:pPr>
            <a:r>
              <a:rPr lang="en-US" sz="2737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Selecting relevant KPIs from large dataset</a:t>
            </a:r>
          </a:p>
          <a:p>
            <a:pPr algn="l" marL="590979" indent="-295490" lvl="1">
              <a:lnSpc>
                <a:spcPts val="3832"/>
              </a:lnSpc>
              <a:buFont typeface="Arial"/>
              <a:buChar char="•"/>
            </a:pPr>
            <a:r>
              <a:rPr lang="en-US" sz="2737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Managing interactivity without clutter</a:t>
            </a:r>
          </a:p>
          <a:p>
            <a:pPr algn="l" marL="590979" indent="-295490" lvl="1">
              <a:lnSpc>
                <a:spcPts val="3832"/>
              </a:lnSpc>
              <a:buFont typeface="Arial"/>
              <a:buChar char="•"/>
            </a:pPr>
            <a:r>
              <a:rPr lang="en-US" sz="2737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Designing layout that balances visuals &amp; usability</a:t>
            </a:r>
          </a:p>
          <a:p>
            <a:pPr algn="l">
              <a:lnSpc>
                <a:spcPts val="3832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144000" y="3016101"/>
            <a:ext cx="7578400" cy="4431256"/>
            <a:chOff x="0" y="0"/>
            <a:chExt cx="1995957" cy="11670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95957" cy="1167080"/>
            </a:xfrm>
            <a:custGeom>
              <a:avLst/>
              <a:gdLst/>
              <a:ahLst/>
              <a:cxnLst/>
              <a:rect r="r" b="b" t="t" l="l"/>
              <a:pathLst>
                <a:path h="1167080" w="1995957">
                  <a:moveTo>
                    <a:pt x="30647" y="0"/>
                  </a:moveTo>
                  <a:lnTo>
                    <a:pt x="1965310" y="0"/>
                  </a:lnTo>
                  <a:cubicBezTo>
                    <a:pt x="1982236" y="0"/>
                    <a:pt x="1995957" y="13721"/>
                    <a:pt x="1995957" y="30647"/>
                  </a:cubicBezTo>
                  <a:lnTo>
                    <a:pt x="1995957" y="1136433"/>
                  </a:lnTo>
                  <a:cubicBezTo>
                    <a:pt x="1995957" y="1153359"/>
                    <a:pt x="1982236" y="1167080"/>
                    <a:pt x="1965310" y="1167080"/>
                  </a:cubicBezTo>
                  <a:lnTo>
                    <a:pt x="30647" y="1167080"/>
                  </a:lnTo>
                  <a:cubicBezTo>
                    <a:pt x="13721" y="1167080"/>
                    <a:pt x="0" y="1153359"/>
                    <a:pt x="0" y="1136433"/>
                  </a:cubicBezTo>
                  <a:lnTo>
                    <a:pt x="0" y="30647"/>
                  </a:lnTo>
                  <a:cubicBezTo>
                    <a:pt x="0" y="13721"/>
                    <a:pt x="13721" y="0"/>
                    <a:pt x="30647" y="0"/>
                  </a:cubicBezTo>
                  <a:close/>
                </a:path>
              </a:pathLst>
            </a:custGeom>
            <a:solidFill>
              <a:srgbClr val="ECE1D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995957" cy="12147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144000" y="3016101"/>
            <a:ext cx="7578400" cy="1212864"/>
            <a:chOff x="0" y="0"/>
            <a:chExt cx="1995957" cy="3194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95957" cy="319437"/>
            </a:xfrm>
            <a:custGeom>
              <a:avLst/>
              <a:gdLst/>
              <a:ahLst/>
              <a:cxnLst/>
              <a:rect r="r" b="b" t="t" l="l"/>
              <a:pathLst>
                <a:path h="319437" w="1995957">
                  <a:moveTo>
                    <a:pt x="30647" y="0"/>
                  </a:moveTo>
                  <a:lnTo>
                    <a:pt x="1965310" y="0"/>
                  </a:lnTo>
                  <a:cubicBezTo>
                    <a:pt x="1982236" y="0"/>
                    <a:pt x="1995957" y="13721"/>
                    <a:pt x="1995957" y="30647"/>
                  </a:cubicBezTo>
                  <a:lnTo>
                    <a:pt x="1995957" y="288790"/>
                  </a:lnTo>
                  <a:cubicBezTo>
                    <a:pt x="1995957" y="305716"/>
                    <a:pt x="1982236" y="319437"/>
                    <a:pt x="1965310" y="319437"/>
                  </a:cubicBezTo>
                  <a:lnTo>
                    <a:pt x="30647" y="319437"/>
                  </a:lnTo>
                  <a:cubicBezTo>
                    <a:pt x="13721" y="319437"/>
                    <a:pt x="0" y="305716"/>
                    <a:pt x="0" y="288790"/>
                  </a:cubicBezTo>
                  <a:lnTo>
                    <a:pt x="0" y="30647"/>
                  </a:lnTo>
                  <a:cubicBezTo>
                    <a:pt x="0" y="13721"/>
                    <a:pt x="13721" y="0"/>
                    <a:pt x="30647" y="0"/>
                  </a:cubicBezTo>
                  <a:close/>
                </a:path>
              </a:pathLst>
            </a:custGeom>
            <a:solidFill>
              <a:srgbClr val="5B7AB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995957" cy="367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2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144000" y="3268833"/>
            <a:ext cx="7578400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FBFCF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Learnings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4000" y="4365257"/>
            <a:ext cx="7578400" cy="338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0979" indent="-295490" lvl="1">
              <a:lnSpc>
                <a:spcPts val="3832"/>
              </a:lnSpc>
              <a:buFont typeface="Arial"/>
              <a:buChar char="•"/>
            </a:pPr>
            <a:r>
              <a:rPr lang="en-US" sz="2737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Best practices in dashboard layout and color theming</a:t>
            </a:r>
          </a:p>
          <a:p>
            <a:pPr algn="l" marL="590979" indent="-295490" lvl="1">
              <a:lnSpc>
                <a:spcPts val="3832"/>
              </a:lnSpc>
              <a:buFont typeface="Arial"/>
              <a:buChar char="•"/>
            </a:pPr>
            <a:r>
              <a:rPr lang="en-US" sz="2737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Importance of clarity in communicating insights</a:t>
            </a:r>
          </a:p>
          <a:p>
            <a:pPr algn="l" marL="590979" indent="-295490" lvl="1">
              <a:lnSpc>
                <a:spcPts val="3832"/>
              </a:lnSpc>
              <a:buFont typeface="Arial"/>
              <a:buChar char="•"/>
            </a:pPr>
            <a:r>
              <a:rPr lang="en-US" sz="2737">
                <a:solidFill>
                  <a:srgbClr val="2D226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Power of drill-throughs, slicers, and tooltips for stakeholders</a:t>
            </a:r>
          </a:p>
          <a:p>
            <a:pPr algn="l">
              <a:lnSpc>
                <a:spcPts val="383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DAGlpQNfkeE</dc:identifier>
  <dcterms:modified xsi:type="dcterms:W3CDTF">2011-08-01T06:04:30Z</dcterms:modified>
  <cp:revision>1</cp:revision>
  <dc:title>Blue and Cream Illustrative SWOT Analysis Presentation</dc:title>
</cp:coreProperties>
</file>