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57" r:id="rId3"/>
    <p:sldId id="259" r:id="rId4"/>
    <p:sldId id="260" r:id="rId5"/>
    <p:sldId id="261" r:id="rId6"/>
    <p:sldId id="262" r:id="rId7"/>
    <p:sldId id="265" r:id="rId8"/>
    <p:sldId id="266" r:id="rId9"/>
    <p:sldId id="267" r:id="rId10"/>
    <p:sldId id="268" r:id="rId11"/>
    <p:sldId id="269" r:id="rId12"/>
    <p:sldId id="270" r:id="rId13"/>
    <p:sldId id="271" r:id="rId14"/>
    <p:sldId id="272"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DC075B2B-8E15-41F2-A676-8551A9CFC557}">
          <p14:sldIdLst>
            <p14:sldId id="264"/>
            <p14:sldId id="257"/>
            <p14:sldId id="259"/>
            <p14:sldId id="260"/>
            <p14:sldId id="261"/>
            <p14:sldId id="262"/>
          </p14:sldIdLst>
        </p14:section>
        <p14:section name="補充說明" id="{259A2AEC-AB85-42BC-80FA-2A7B5A0D22A8}">
          <p14:sldIdLst>
            <p14:sldId id="265"/>
            <p14:sldId id="266"/>
            <p14:sldId id="267"/>
            <p14:sldId id="268"/>
            <p14:sldId id="269"/>
            <p14:sldId id="270"/>
            <p14:sldId id="271"/>
            <p14:sldId id="272"/>
          </p14:sldIdLst>
        </p14:section>
      </p14:sectionLst>
    </p:ex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45" d="100"/>
          <a:sy n="145" d="100"/>
        </p:scale>
        <p:origin x="-654"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2/14/2025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AWT Software Development Requirements Document</a:t>
            </a:r>
            <a:endParaRPr lang="zh-TW" altLang="en-US" dirty="0"/>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741644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Overlays</a:t>
            </a:r>
            <a:endParaRPr lang="zh-TW" altLang="en-US" b="1"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7324" y="984288"/>
            <a:ext cx="4882723" cy="2127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573" y="3315464"/>
            <a:ext cx="5349555" cy="1765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1230164" y="1716967"/>
            <a:ext cx="888086" cy="369332"/>
          </a:xfrm>
          <a:prstGeom prst="rect">
            <a:avLst/>
          </a:prstGeom>
          <a:noFill/>
        </p:spPr>
        <p:txBody>
          <a:bodyPr wrap="square" rtlCol="0">
            <a:spAutoFit/>
          </a:bodyPr>
          <a:lstStyle/>
          <a:p>
            <a:r>
              <a:rPr lang="en-US" altLang="zh-TW" dirty="0" smtClean="0"/>
              <a:t>Parallel</a:t>
            </a:r>
            <a:endParaRPr lang="zh-TW" altLang="en-US" dirty="0"/>
          </a:p>
        </p:txBody>
      </p:sp>
      <p:sp>
        <p:nvSpPr>
          <p:cNvPr id="7" name="文字方塊 6"/>
          <p:cNvSpPr txBox="1"/>
          <p:nvPr/>
        </p:nvSpPr>
        <p:spPr>
          <a:xfrm>
            <a:off x="1118879" y="3883459"/>
            <a:ext cx="1110656" cy="369332"/>
          </a:xfrm>
          <a:prstGeom prst="rect">
            <a:avLst/>
          </a:prstGeom>
          <a:noFill/>
        </p:spPr>
        <p:txBody>
          <a:bodyPr wrap="square" rtlCol="0">
            <a:spAutoFit/>
          </a:bodyPr>
          <a:lstStyle/>
          <a:p>
            <a:r>
              <a:rPr lang="en-US" altLang="zh-TW" dirty="0" smtClean="0"/>
              <a:t>Overlay</a:t>
            </a:r>
            <a:endParaRPr lang="zh-TW" altLang="en-US" dirty="0"/>
          </a:p>
        </p:txBody>
      </p:sp>
    </p:spTree>
    <p:extLst>
      <p:ext uri="{BB962C8B-B14F-4D97-AF65-F5344CB8AC3E}">
        <p14:creationId xmlns:p14="http://schemas.microsoft.com/office/powerpoint/2010/main" val="3042911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b="1" dirty="0">
                <a:solidFill>
                  <a:schemeClr val="dk1"/>
                </a:solidFill>
              </a:rPr>
              <a:t>Peak </a:t>
            </a:r>
            <a:r>
              <a:rPr lang="en-US" altLang="zh-TW" sz="3600" b="1" dirty="0" smtClean="0">
                <a:solidFill>
                  <a:schemeClr val="dk1"/>
                </a:solidFill>
              </a:rPr>
              <a:t>Detection</a:t>
            </a:r>
            <a:endParaRPr lang="zh-TW" altLang="en-US" dirty="0"/>
          </a:p>
        </p:txBody>
      </p:sp>
      <p:sp>
        <p:nvSpPr>
          <p:cNvPr id="3" name="內容版面配置區 2"/>
          <p:cNvSpPr>
            <a:spLocks noGrp="1"/>
          </p:cNvSpPr>
          <p:nvPr>
            <p:ph idx="1"/>
          </p:nvPr>
        </p:nvSpPr>
        <p:spPr/>
        <p:txBody>
          <a:bodyPr/>
          <a:lstStyle/>
          <a:p>
            <a:r>
              <a:rPr lang="en-US" altLang="zh-TW" dirty="0"/>
              <a:t>The peak detection function is used to automatically detect peaks in a signal or in an analysis result. It can be started for each signal window from its context menu (right mouse click) or from the main menu option</a:t>
            </a:r>
            <a:endParaRPr lang="zh-TW"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857" y="2769513"/>
            <a:ext cx="2159543" cy="2098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462" y="2880124"/>
            <a:ext cx="5517743" cy="1877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207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D10 Manages Using TOS Waveform Method</a:t>
            </a:r>
            <a:endParaRPr lang="zh-TW" altLang="en-US" dirty="0"/>
          </a:p>
        </p:txBody>
      </p:sp>
      <p:sp>
        <p:nvSpPr>
          <p:cNvPr id="4" name="內容版面配置區 3"/>
          <p:cNvSpPr>
            <a:spLocks noGrp="1"/>
          </p:cNvSpPr>
          <p:nvPr>
            <p:ph idx="1"/>
          </p:nvPr>
        </p:nvSpPr>
        <p:spPr/>
        <p:txBody>
          <a:bodyPr>
            <a:normAutofit fontScale="62500" lnSpcReduction="20000"/>
          </a:bodyPr>
          <a:lstStyle/>
          <a:p>
            <a:r>
              <a:rPr lang="en-US" altLang="zh-TW" dirty="0"/>
              <a:t>The </a:t>
            </a:r>
            <a:r>
              <a:rPr lang="en-US" altLang="zh-TW" b="1" dirty="0"/>
              <a:t>Stack</a:t>
            </a:r>
            <a:r>
              <a:rPr lang="en-US" altLang="zh-TW" dirty="0"/>
              <a:t> menu displays the current state of the waveform stack with status information about each entry on the stack. This information is also displayed in the lower right corner of the Analog </a:t>
            </a:r>
            <a:r>
              <a:rPr lang="en-US" altLang="zh-TW" dirty="0" err="1"/>
              <a:t>Wavetool</a:t>
            </a:r>
            <a:r>
              <a:rPr lang="en-US" altLang="zh-TW" dirty="0"/>
              <a:t>. The data is printed in the same color as its corresponding waveform. </a:t>
            </a:r>
            <a:endParaRPr lang="en-US" altLang="zh-TW" dirty="0"/>
          </a:p>
          <a:p>
            <a:r>
              <a:rPr lang="en-US" altLang="zh-TW" dirty="0"/>
              <a:t>The stack index number shows the relative location in the stack of the waveform. The index of the top of stack waveform is zero, the next to top of stack waveform has an index of one, and so on. A "+" following the index shows that at least one cursor is attached to the waveform. The letter "S" shows that the waveform is superimposed on the TOS waveform. The waveform name is listed followed by the type. "R" is a real rectangular waveform, Cr and Ci are complex rectangular waveforms with the real or imaginary component displayed, Pm and Pp are a polar waveforms with magnitude or phase displayed. The number of points in the waveform is displayed next followed by the sample interval and vertical units.</a:t>
            </a:r>
            <a:r>
              <a:rPr lang="en-US" altLang="zh-TW" dirty="0"/>
              <a:t> </a:t>
            </a:r>
          </a:p>
          <a:p>
            <a:r>
              <a:rPr lang="en-US" altLang="zh-TW" dirty="0"/>
              <a:t>For waveforms currently connected to a tester, additional information is displayed:</a:t>
            </a:r>
            <a:br>
              <a:rPr lang="en-US" altLang="zh-TW" dirty="0"/>
            </a:br>
            <a:r>
              <a:rPr lang="en-US" altLang="zh-TW" dirty="0"/>
              <a:t>The tester read mode is the current read mode: Read, Auto Update, or Retrace. The command file identifies the command file that is currently specified and enabled. If a command file is specified but not enabled, no command file is listed in the stack display.</a:t>
            </a:r>
            <a:r>
              <a:rPr lang="en-US" altLang="zh-TW" dirty="0"/>
              <a:t> </a:t>
            </a:r>
          </a:p>
          <a:p>
            <a:endParaRPr lang="zh-TW" alt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7194" y="4128024"/>
            <a:ext cx="3364861" cy="961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4876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SIGVIEW Manages Using Control Window Method</a:t>
            </a:r>
            <a:endParaRPr lang="zh-TW" altLang="en-US" dirty="0"/>
          </a:p>
        </p:txBody>
      </p:sp>
      <p:sp>
        <p:nvSpPr>
          <p:cNvPr id="3" name="內容版面配置區 2"/>
          <p:cNvSpPr>
            <a:spLocks noGrp="1"/>
          </p:cNvSpPr>
          <p:nvPr>
            <p:ph idx="1"/>
          </p:nvPr>
        </p:nvSpPr>
        <p:spPr>
          <a:xfrm>
            <a:off x="457199" y="1200151"/>
            <a:ext cx="8075007" cy="2075901"/>
          </a:xfrm>
        </p:spPr>
        <p:txBody>
          <a:bodyPr>
            <a:normAutofit lnSpcReduction="10000"/>
          </a:bodyPr>
          <a:lstStyle/>
          <a:p>
            <a:r>
              <a:rPr lang="en-US" altLang="zh-TW" dirty="0"/>
              <a:t>The Control Window provides a graphical overview of your current analysis scenario, and enables you to work easily with many signals or analysis windows at the same time. Each signal, analysis window, 3D graphic, or instrument created while working with </a:t>
            </a:r>
            <a:r>
              <a:rPr lang="en-US" altLang="zh-TW" i="1" dirty="0"/>
              <a:t>SIGVIEW</a:t>
            </a:r>
            <a:r>
              <a:rPr lang="en-US" altLang="zh-TW" dirty="0"/>
              <a:t> is represented with its icon in a Control Window.</a:t>
            </a:r>
            <a:endParaRPr lang="zh-TW"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8128" y="3286694"/>
            <a:ext cx="1776174" cy="1048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5869" y="3286694"/>
            <a:ext cx="1730125" cy="1033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8093" y="3224762"/>
            <a:ext cx="1698314" cy="1172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197" y="3224762"/>
            <a:ext cx="1932731" cy="1781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6893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Persistence signal display</a:t>
            </a:r>
            <a:endParaRPr lang="zh-TW" alt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43274" y="3716806"/>
            <a:ext cx="4419819" cy="1182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75" y="3718535"/>
            <a:ext cx="4266636" cy="1181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內容版面配置區 2"/>
          <p:cNvSpPr txBox="1">
            <a:spLocks/>
          </p:cNvSpPr>
          <p:nvPr/>
        </p:nvSpPr>
        <p:spPr>
          <a:xfrm>
            <a:off x="457199" y="1200151"/>
            <a:ext cx="8075007" cy="2075901"/>
          </a:xfrm>
          <a:prstGeom prst="rect">
            <a:avLst/>
          </a:prstGeom>
        </p:spPr>
        <p:txBody>
          <a:bodyPr vert="horz" lIns="91440" tIns="45720" rIns="91440" bIns="45720" rtlCol="0">
            <a:normAutofit fontScale="62500" lnSpcReduction="20000"/>
          </a:bodyPr>
          <a:lst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altLang="zh-TW" dirty="0"/>
              <a:t>The software feature known as "Persistence Display" enhances analysis window display by allowing users to view historical signal values overlaid on current data. This function operates by gradually fading out older data points to give prominence to newer measurements, creating a visual history of signal changes over time. It's particularly useful in identifying patterns, trends, and transient phenomena that might otherwise be missed in real-time analysis. By retaining past signal values on the graph, users gain insights into the temporal dynamics of the signals they are monitoring, making it easier to compare current data against historical performance. The Persistence Display serves as a powerful tool for in-depth signal analysis, providing a comprehensive view of signal behavior over extended periods.</a:t>
            </a:r>
            <a:endParaRPr lang="zh-TW" altLang="en-US" dirty="0"/>
          </a:p>
        </p:txBody>
      </p:sp>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3040" y="2817756"/>
            <a:ext cx="3122797" cy="2017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1464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4080612548"/>
              </p:ext>
            </p:extLst>
          </p:nvPr>
        </p:nvGraphicFramePr>
        <p:xfrm>
          <a:off x="457200" y="377848"/>
          <a:ext cx="8229600" cy="4307840"/>
        </p:xfrm>
        <a:graphic>
          <a:graphicData uri="http://schemas.openxmlformats.org/drawingml/2006/table">
            <a:tbl>
              <a:tblPr firstRow="1" bandRow="1">
                <a:tableStyleId>{5C22544A-7EE6-4342-B048-85BDC9FD1C3A}</a:tableStyleId>
              </a:tblPr>
              <a:tblGrid>
                <a:gridCol w="1338708"/>
                <a:gridCol w="6890892"/>
              </a:tblGrid>
              <a:tr h="370840">
                <a:tc>
                  <a:txBody>
                    <a:bodyPr/>
                    <a:lstStyle/>
                    <a:p>
                      <a:r>
                        <a:rPr lang="en-US" altLang="zh-TW" dirty="0" smtClean="0"/>
                        <a:t>Request Item Number</a:t>
                      </a:r>
                      <a:endParaRPr lang="zh-TW" altLang="en-US" dirty="0"/>
                    </a:p>
                  </a:txBody>
                  <a:tcPr/>
                </a:tc>
                <a:tc>
                  <a:txBody>
                    <a:bodyPr/>
                    <a:lstStyle/>
                    <a:p>
                      <a:r>
                        <a:rPr lang="en-US" altLang="zh-TW" dirty="0" smtClean="0"/>
                        <a:t>Features</a:t>
                      </a:r>
                      <a:endParaRPr lang="zh-TW" altLang="en-US" dirty="0"/>
                    </a:p>
                  </a:txBody>
                  <a:tcPr/>
                </a:tc>
              </a:tr>
              <a:tr h="370840">
                <a:tc>
                  <a:txBody>
                    <a:bodyPr/>
                    <a:lstStyle/>
                    <a:p>
                      <a:r>
                        <a:rPr lang="en-US" altLang="zh-TW" dirty="0" smtClean="0"/>
                        <a:t>all</a:t>
                      </a:r>
                      <a:endParaRPr lang="zh-TW" altLang="en-US"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TW" dirty="0" smtClean="0"/>
                        <a:t>Gen/New Waveform</a:t>
                      </a:r>
                      <a:br>
                        <a:rPr lang="en-US" altLang="zh-TW" dirty="0" smtClean="0"/>
                      </a:br>
                      <a:r>
                        <a:rPr lang="en-US" altLang="zh-TW" dirty="0" smtClean="0"/>
                        <a:t>(Sine</a:t>
                      </a:r>
                      <a:r>
                        <a:rPr lang="zh-TW" altLang="en-US" dirty="0" smtClean="0"/>
                        <a:t>、</a:t>
                      </a:r>
                      <a:r>
                        <a:rPr lang="en-US" altLang="zh-TW" dirty="0" smtClean="0"/>
                        <a:t>Ramp</a:t>
                      </a:r>
                      <a:r>
                        <a:rPr lang="zh-TW" altLang="en-US" dirty="0" smtClean="0"/>
                        <a:t>、</a:t>
                      </a:r>
                      <a:r>
                        <a:rPr lang="en-US" altLang="zh-TW" dirty="0" smtClean="0"/>
                        <a:t>Triangle</a:t>
                      </a:r>
                      <a:r>
                        <a:rPr lang="zh-TW" altLang="en-US" dirty="0" smtClean="0"/>
                        <a:t>、</a:t>
                      </a:r>
                      <a:r>
                        <a:rPr lang="en-US" altLang="zh-TW" dirty="0" err="1" smtClean="0"/>
                        <a:t>Sawtooth</a:t>
                      </a:r>
                      <a:r>
                        <a:rPr lang="zh-TW" altLang="en-US" dirty="0" smtClean="0"/>
                        <a:t>、</a:t>
                      </a:r>
                      <a:r>
                        <a:rPr lang="en-US" altLang="zh-TW" dirty="0" smtClean="0"/>
                        <a:t>Pulse</a:t>
                      </a:r>
                      <a:r>
                        <a:rPr lang="zh-TW" altLang="en-US" dirty="0" smtClean="0"/>
                        <a:t>、</a:t>
                      </a:r>
                      <a:r>
                        <a:rPr lang="en-US" altLang="zh-TW" dirty="0" smtClean="0"/>
                        <a:t>Gaussian Noise</a:t>
                      </a:r>
                      <a:r>
                        <a:rPr lang="zh-TW" altLang="en-US" dirty="0" smtClean="0"/>
                        <a:t>、</a:t>
                      </a:r>
                      <a:r>
                        <a:rPr lang="en-US" altLang="zh-TW" dirty="0" smtClean="0"/>
                        <a:t>DC)</a:t>
                      </a:r>
                    </a:p>
                  </a:txBody>
                  <a:tcPr/>
                </a:tc>
              </a:tr>
              <a:tr h="370840">
                <a:tc>
                  <a:txBody>
                    <a:bodyPr/>
                    <a:lstStyle/>
                    <a:p>
                      <a:r>
                        <a:rPr lang="en-US" altLang="zh-TW" dirty="0" smtClean="0"/>
                        <a:t>all</a:t>
                      </a:r>
                      <a:endParaRPr lang="zh-TW" altLang="en-US"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TW" b="1" dirty="0" smtClean="0"/>
                        <a:t>Real time</a:t>
                      </a:r>
                      <a:r>
                        <a:rPr lang="en-US" altLang="zh-TW" dirty="0" smtClean="0"/>
                        <a:t> data display, signal analysis and control.(with Instrument)</a:t>
                      </a:r>
                    </a:p>
                  </a:txBody>
                  <a:tcPr/>
                </a:tc>
              </a:tr>
              <a:tr h="370840">
                <a:tc>
                  <a:txBody>
                    <a:bodyPr/>
                    <a:lstStyle/>
                    <a:p>
                      <a:r>
                        <a:rPr lang="en-US" altLang="zh-TW" dirty="0" smtClean="0"/>
                        <a:t>all</a:t>
                      </a:r>
                      <a:endParaRPr lang="zh-TW" altLang="en-US"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TW" b="1" dirty="0" smtClean="0"/>
                        <a:t>No limitations</a:t>
                      </a:r>
                      <a:r>
                        <a:rPr lang="en-US" altLang="zh-TW" dirty="0" smtClean="0"/>
                        <a:t> in signal length, sampling rate or number of signals processed in parallel</a:t>
                      </a:r>
                    </a:p>
                  </a:txBody>
                  <a:tcPr/>
                </a:tc>
              </a:tr>
              <a:tr h="370840">
                <a:tc>
                  <a:txBody>
                    <a:bodyPr/>
                    <a:lstStyle/>
                    <a:p>
                      <a:r>
                        <a:rPr lang="en-US" altLang="zh-TW" dirty="0" smtClean="0"/>
                        <a:t>all</a:t>
                      </a:r>
                      <a:endParaRPr lang="zh-TW" altLang="en-US"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TW" b="1" dirty="0" smtClean="0"/>
                        <a:t>Single Cursor</a:t>
                      </a:r>
                      <a:r>
                        <a:rPr lang="en-US" altLang="zh-TW" dirty="0" smtClean="0"/>
                        <a:t>: Used to measure the signal properties at a single point. </a:t>
                      </a:r>
                      <a:br>
                        <a:rPr lang="en-US" altLang="zh-TW" dirty="0" smtClean="0"/>
                      </a:br>
                      <a:r>
                        <a:rPr lang="en-US" altLang="zh-TW" b="1" dirty="0" smtClean="0"/>
                        <a:t>Dual Cursors</a:t>
                      </a:r>
                      <a:r>
                        <a:rPr lang="en-US" altLang="zh-TW" dirty="0" smtClean="0"/>
                        <a:t>: Used to measure the time difference, frequency difference, or amplitude difference between two points. You can use the mouse to click and drag to adjust the cursor positions.</a:t>
                      </a:r>
                      <a:br>
                        <a:rPr lang="en-US" altLang="zh-TW" dirty="0" smtClean="0"/>
                      </a:br>
                      <a:r>
                        <a:rPr lang="en-US" altLang="zh-TW" b="1" dirty="0" smtClean="0"/>
                        <a:t>1. </a:t>
                      </a:r>
                      <a:r>
                        <a:rPr lang="en-US" altLang="zh-TW" b="1" dirty="0" smtClean="0">
                          <a:hlinkClick r:id="rId2" action="ppaction://hlinksldjump"/>
                        </a:rPr>
                        <a:t>Harmonic cursor</a:t>
                      </a:r>
                      <a:r>
                        <a:rPr lang="en-US" altLang="zh-TW" b="1" dirty="0" smtClean="0"/>
                        <a:t>.</a:t>
                      </a:r>
                      <a:br>
                        <a:rPr lang="en-US" altLang="zh-TW" b="1" dirty="0" smtClean="0"/>
                      </a:br>
                      <a:r>
                        <a:rPr lang="en-US" altLang="zh-TW" b="1" dirty="0" smtClean="0"/>
                        <a:t>2. </a:t>
                      </a:r>
                      <a:r>
                        <a:rPr lang="en-US" altLang="zh-TW" b="1" dirty="0" smtClean="0">
                          <a:hlinkClick r:id="rId3" action="ppaction://hlinksldjump"/>
                        </a:rPr>
                        <a:t>Sideband cursor.</a:t>
                      </a:r>
                      <a:br>
                        <a:rPr lang="en-US" altLang="zh-TW" b="1" dirty="0" smtClean="0">
                          <a:hlinkClick r:id="rId3" action="ppaction://hlinksldjump"/>
                        </a:rPr>
                      </a:br>
                      <a:r>
                        <a:rPr lang="en-US" altLang="zh-TW" b="1" dirty="0" smtClean="0"/>
                        <a:t>SIGVIEW Support: </a:t>
                      </a:r>
                      <a:br>
                        <a:rPr lang="en-US" altLang="zh-TW" b="1" dirty="0" smtClean="0"/>
                      </a:br>
                      <a:r>
                        <a:rPr lang="en-US" altLang="zh-TW" dirty="0" smtClean="0"/>
                        <a:t>Mouse Functionality:</a:t>
                      </a:r>
                      <a:br>
                        <a:rPr lang="en-US" altLang="zh-TW" dirty="0" smtClean="0"/>
                      </a:br>
                      <a:r>
                        <a:rPr lang="en-US" altLang="zh-TW" dirty="0" smtClean="0"/>
                        <a:t>The mouse functionality in SIGVIEW allows you to interact directly with signals. By moving the mouse over the signal graph, you can view the signal value at the cursor position and quickly measure data at specific time points.</a:t>
                      </a:r>
                    </a:p>
                    <a:p>
                      <a:endParaRPr lang="zh-TW" altLang="en-US" dirty="0"/>
                    </a:p>
                  </a:txBody>
                  <a:tcPr/>
                </a:tc>
              </a:tr>
            </a:tbl>
          </a:graphicData>
        </a:graphic>
      </p:graphicFrame>
    </p:spTree>
    <p:extLst>
      <p:ext uri="{BB962C8B-B14F-4D97-AF65-F5344CB8AC3E}">
        <p14:creationId xmlns:p14="http://schemas.microsoft.com/office/powerpoint/2010/main" val="172310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997888364"/>
              </p:ext>
            </p:extLst>
          </p:nvPr>
        </p:nvGraphicFramePr>
        <p:xfrm>
          <a:off x="457200" y="228592"/>
          <a:ext cx="8229600" cy="4810760"/>
        </p:xfrm>
        <a:graphic>
          <a:graphicData uri="http://schemas.openxmlformats.org/drawingml/2006/table">
            <a:tbl>
              <a:tblPr firstRow="1" bandRow="1">
                <a:tableStyleId>{5C22544A-7EE6-4342-B048-85BDC9FD1C3A}</a:tableStyleId>
              </a:tblPr>
              <a:tblGrid>
                <a:gridCol w="1338708"/>
                <a:gridCol w="6890892"/>
              </a:tblGrid>
              <a:tr h="370840">
                <a:tc>
                  <a:txBody>
                    <a:bodyPr/>
                    <a:lstStyle/>
                    <a:p>
                      <a:r>
                        <a:rPr lang="en-US" altLang="zh-TW" dirty="0" smtClean="0"/>
                        <a:t>Request Item Number</a:t>
                      </a:r>
                      <a:endParaRPr lang="zh-TW" altLang="en-US" dirty="0"/>
                    </a:p>
                  </a:txBody>
                  <a:tcPr/>
                </a:tc>
                <a:tc>
                  <a:txBody>
                    <a:bodyPr/>
                    <a:lstStyle/>
                    <a:p>
                      <a:r>
                        <a:rPr lang="en-US" altLang="zh-TW" dirty="0" smtClean="0"/>
                        <a:t>Features</a:t>
                      </a:r>
                      <a:endParaRPr lang="zh-TW" altLang="en-US" dirty="0"/>
                    </a:p>
                  </a:txBody>
                  <a:tcPr/>
                </a:tc>
              </a:tr>
              <a:tr h="370840">
                <a:tc>
                  <a:txBody>
                    <a:bodyPr/>
                    <a:lstStyle/>
                    <a:p>
                      <a:r>
                        <a:rPr lang="en-US" altLang="zh-TW" dirty="0" smtClean="0"/>
                        <a:t>all</a:t>
                      </a:r>
                      <a:endParaRPr lang="zh-TW" altLang="en-US"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TW" b="1" dirty="0" smtClean="0"/>
                        <a:t>Import and export</a:t>
                      </a:r>
                      <a:r>
                        <a:rPr lang="en-US" altLang="zh-TW" dirty="0" smtClean="0"/>
                        <a:t> of signal files in numerous formats: </a:t>
                      </a:r>
                      <a:br>
                        <a:rPr lang="en-US" altLang="zh-TW" dirty="0" smtClean="0"/>
                      </a:br>
                      <a:r>
                        <a:rPr lang="en-US" altLang="zh-TW" dirty="0" smtClean="0"/>
                        <a:t>1. AWG (D10 only)</a:t>
                      </a:r>
                      <a:br>
                        <a:rPr lang="en-US" altLang="zh-TW" dirty="0" smtClean="0"/>
                      </a:br>
                      <a:r>
                        <a:rPr lang="en-US" altLang="zh-TW" dirty="0" smtClean="0"/>
                        <a:t>2. Binary Parallel/Serial (D10 only)</a:t>
                      </a:r>
                      <a:br>
                        <a:rPr lang="en-US" altLang="zh-TW" dirty="0" smtClean="0"/>
                      </a:br>
                      <a:r>
                        <a:rPr lang="en-US" altLang="zh-TW" dirty="0" smtClean="0"/>
                        <a:t>3. CSV</a:t>
                      </a:r>
                      <a:br>
                        <a:rPr lang="en-US" altLang="zh-TW" dirty="0" smtClean="0"/>
                      </a:br>
                      <a:r>
                        <a:rPr lang="en-US" altLang="zh-TW" dirty="0" smtClean="0"/>
                        <a:t>4. Excel</a:t>
                      </a:r>
                    </a:p>
                  </a:txBody>
                  <a:tcPr/>
                </a:tc>
              </a:tr>
              <a:tr h="370840">
                <a:tc>
                  <a:txBody>
                    <a:bodyPr/>
                    <a:lstStyle/>
                    <a:p>
                      <a:r>
                        <a:rPr lang="en-US" altLang="zh-TW" dirty="0" smtClean="0"/>
                        <a:t>all</a:t>
                      </a:r>
                      <a:endParaRPr lang="zh-TW" altLang="en-US"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TW" dirty="0" smtClean="0"/>
                        <a:t>1. Exporting Window Content as Image. (</a:t>
                      </a:r>
                      <a:r>
                        <a:rPr lang="en-US" altLang="zh-TW" dirty="0" err="1" smtClean="0"/>
                        <a:t>png</a:t>
                      </a:r>
                      <a:r>
                        <a:rPr lang="zh-TW" altLang="en-US" dirty="0" smtClean="0"/>
                        <a:t>、</a:t>
                      </a:r>
                      <a:r>
                        <a:rPr lang="en-US" altLang="zh-TW" dirty="0" err="1" smtClean="0"/>
                        <a:t>jpge</a:t>
                      </a:r>
                      <a:r>
                        <a:rPr lang="zh-TW" altLang="en-US" dirty="0" smtClean="0"/>
                        <a:t>、</a:t>
                      </a:r>
                      <a:r>
                        <a:rPr lang="en-US" altLang="zh-TW" dirty="0" smtClean="0"/>
                        <a:t>bmp)</a:t>
                      </a:r>
                      <a:br>
                        <a:rPr lang="en-US" altLang="zh-TW" dirty="0" smtClean="0"/>
                      </a:br>
                      <a:r>
                        <a:rPr lang="en-US" altLang="zh-TW" dirty="0" smtClean="0"/>
                        <a:t>2. Changing Signal Value.</a:t>
                      </a:r>
                      <a:br>
                        <a:rPr lang="en-US" altLang="zh-TW" dirty="0" smtClean="0"/>
                      </a:br>
                      <a:r>
                        <a:rPr lang="en-US" altLang="zh-TW" dirty="0" smtClean="0"/>
                        <a:t>3. Image Editor.(Drawing or Text On Image)</a:t>
                      </a:r>
                    </a:p>
                  </a:txBody>
                  <a:tcPr/>
                </a:tc>
              </a:tr>
              <a:tr h="370840">
                <a:tc>
                  <a:txBody>
                    <a:bodyPr/>
                    <a:lstStyle/>
                    <a:p>
                      <a:r>
                        <a:rPr lang="en-US" altLang="zh-TW" dirty="0" smtClean="0"/>
                        <a:t>x</a:t>
                      </a:r>
                      <a:endParaRPr lang="zh-TW" altLang="en-US"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TW" b="1" dirty="0" smtClean="0">
                          <a:hlinkClick r:id="rId2" action="ppaction://hlinksldjump"/>
                        </a:rPr>
                        <a:t>Persistence signal display</a:t>
                      </a:r>
                      <a:r>
                        <a:rPr lang="en-US" altLang="zh-TW" b="1" dirty="0" smtClean="0"/>
                        <a:t>.</a:t>
                      </a:r>
                      <a:endParaRPr lang="en-US" altLang="zh-TW" dirty="0" smtClean="0"/>
                    </a:p>
                  </a:txBody>
                  <a:tcPr/>
                </a:tc>
              </a:tr>
              <a:tr h="370840">
                <a:tc>
                  <a:txBody>
                    <a:bodyPr/>
                    <a:lstStyle/>
                    <a:p>
                      <a:r>
                        <a:rPr lang="en-US" altLang="zh-TW" dirty="0" smtClean="0"/>
                        <a:t>1:19</a:t>
                      </a:r>
                      <a:endParaRPr lang="zh-TW" altLang="en-US" dirty="0"/>
                    </a:p>
                  </a:txBody>
                  <a:tcPr/>
                </a:tc>
                <a:tc>
                  <a:txBody>
                    <a:bodyPr/>
                    <a:lstStyle/>
                    <a:p>
                      <a:r>
                        <a:rPr lang="en-US" altLang="zh-TW" b="1" dirty="0" smtClean="0"/>
                        <a:t>Waveform Calculator</a:t>
                      </a:r>
                      <a:r>
                        <a:rPr lang="zh-TW" altLang="en-US" b="1" dirty="0" smtClean="0"/>
                        <a:t>、 </a:t>
                      </a:r>
                      <a:r>
                        <a:rPr lang="en-US" altLang="zh-TW" b="1" dirty="0" smtClean="0"/>
                        <a:t>Preprocessing Functions</a:t>
                      </a:r>
                      <a:r>
                        <a:rPr lang="en-US" altLang="zh-TW" dirty="0" smtClean="0"/>
                        <a:t>:</a:t>
                      </a:r>
                      <a:br>
                        <a:rPr lang="en-US" altLang="zh-TW" dirty="0" smtClean="0"/>
                      </a:br>
                      <a:r>
                        <a:rPr lang="en-US" altLang="zh-TW" dirty="0" smtClean="0"/>
                        <a:t>1.Add</a:t>
                      </a:r>
                      <a:r>
                        <a:rPr lang="zh-TW" altLang="en-US" dirty="0" smtClean="0"/>
                        <a:t> </a:t>
                      </a:r>
                      <a:r>
                        <a:rPr lang="en-US" altLang="zh-TW" dirty="0" smtClean="0"/>
                        <a:t>2.Sub</a:t>
                      </a:r>
                      <a:r>
                        <a:rPr lang="zh-TW" altLang="en-US" dirty="0" smtClean="0"/>
                        <a:t> </a:t>
                      </a:r>
                      <a:r>
                        <a:rPr lang="en-US" altLang="zh-TW" dirty="0" smtClean="0"/>
                        <a:t>3.Mult</a:t>
                      </a:r>
                      <a:r>
                        <a:rPr lang="zh-TW" altLang="en-US" dirty="0" smtClean="0"/>
                        <a:t> </a:t>
                      </a:r>
                      <a:r>
                        <a:rPr lang="en-US" altLang="zh-TW" dirty="0" smtClean="0"/>
                        <a:t>4.Div (</a:t>
                      </a:r>
                      <a:r>
                        <a:rPr lang="en-US" altLang="zh-TW" dirty="0" err="1" smtClean="0"/>
                        <a:t>Wf</a:t>
                      </a:r>
                      <a:r>
                        <a:rPr lang="en-US" altLang="zh-TW" dirty="0" smtClean="0"/>
                        <a:t>/</a:t>
                      </a:r>
                      <a:r>
                        <a:rPr lang="en-US" altLang="zh-TW" dirty="0" err="1" smtClean="0"/>
                        <a:t>Const</a:t>
                      </a:r>
                      <a:r>
                        <a:rPr lang="en-US" altLang="zh-TW" dirty="0" smtClean="0"/>
                        <a:t> or </a:t>
                      </a:r>
                      <a:r>
                        <a:rPr lang="en-US" altLang="zh-TW" dirty="0" err="1" smtClean="0"/>
                        <a:t>Const</a:t>
                      </a:r>
                      <a:r>
                        <a:rPr lang="en-US" altLang="zh-TW" dirty="0" smtClean="0"/>
                        <a:t>/</a:t>
                      </a:r>
                      <a:r>
                        <a:rPr lang="en-US" altLang="zh-TW" dirty="0" err="1" smtClean="0"/>
                        <a:t>Wf</a:t>
                      </a:r>
                      <a:r>
                        <a:rPr lang="en-US" altLang="zh-TW" dirty="0" smtClean="0"/>
                        <a:t>)</a:t>
                      </a:r>
                      <a:r>
                        <a:rPr lang="zh-TW" altLang="en-US" dirty="0" smtClean="0"/>
                        <a:t> </a:t>
                      </a:r>
                      <a:r>
                        <a:rPr lang="en-US" altLang="zh-TW" dirty="0" smtClean="0"/>
                        <a:t>5.Clip</a:t>
                      </a:r>
                      <a:r>
                        <a:rPr lang="zh-TW" altLang="en-US" dirty="0" smtClean="0"/>
                        <a:t> </a:t>
                      </a:r>
                      <a:r>
                        <a:rPr lang="en-US" altLang="zh-TW" dirty="0" smtClean="0"/>
                        <a:t>6.Clip Bipolar</a:t>
                      </a:r>
                      <a:r>
                        <a:rPr lang="zh-TW" altLang="en-US" dirty="0" smtClean="0"/>
                        <a:t> </a:t>
                      </a:r>
                      <a:r>
                        <a:rPr lang="en-US" altLang="zh-TW" dirty="0" smtClean="0"/>
                        <a:t>7.Shift</a:t>
                      </a:r>
                      <a:r>
                        <a:rPr lang="zh-TW" altLang="en-US" dirty="0" smtClean="0"/>
                        <a:t> </a:t>
                      </a:r>
                      <a:r>
                        <a:rPr lang="en-US" altLang="zh-TW" dirty="0" smtClean="0"/>
                        <a:t>8.Boolean (Mask)</a:t>
                      </a:r>
                      <a:br>
                        <a:rPr lang="en-US" altLang="zh-TW" dirty="0" smtClean="0"/>
                      </a:br>
                      <a:r>
                        <a:rPr lang="en-US" altLang="zh-TW" dirty="0" smtClean="0"/>
                        <a:t>9.X Offset</a:t>
                      </a:r>
                      <a:r>
                        <a:rPr lang="zh-TW" altLang="en-US" dirty="0" smtClean="0"/>
                        <a:t> </a:t>
                      </a:r>
                      <a:r>
                        <a:rPr lang="en-US" altLang="zh-TW" dirty="0" smtClean="0"/>
                        <a:t>10.Norm (Normalizes)</a:t>
                      </a:r>
                      <a:r>
                        <a:rPr lang="zh-TW" altLang="en-US" dirty="0" smtClean="0"/>
                        <a:t> </a:t>
                      </a:r>
                      <a:r>
                        <a:rPr lang="en-US" altLang="zh-TW" dirty="0" smtClean="0"/>
                        <a:t>11.Abs</a:t>
                      </a:r>
                      <a:r>
                        <a:rPr lang="zh-TW" altLang="en-US" dirty="0" smtClean="0"/>
                        <a:t> </a:t>
                      </a:r>
                      <a:r>
                        <a:rPr lang="en-US" altLang="zh-TW" dirty="0" smtClean="0"/>
                        <a:t>12.Filter</a:t>
                      </a:r>
                      <a:r>
                        <a:rPr lang="zh-TW" altLang="en-US" dirty="0" smtClean="0"/>
                        <a:t> </a:t>
                      </a:r>
                      <a:r>
                        <a:rPr lang="en-US" altLang="zh-TW" dirty="0" smtClean="0"/>
                        <a:t>Waveform</a:t>
                      </a:r>
                      <a:br>
                        <a:rPr lang="en-US" altLang="zh-TW" dirty="0" smtClean="0"/>
                      </a:br>
                      <a:r>
                        <a:rPr lang="en-US" altLang="zh-TW" dirty="0" smtClean="0"/>
                        <a:t>13.Windowing</a:t>
                      </a:r>
                      <a:r>
                        <a:rPr lang="zh-TW" altLang="en-US" dirty="0" smtClean="0"/>
                        <a:t> </a:t>
                      </a:r>
                      <a:r>
                        <a:rPr lang="en-US" altLang="zh-TW" dirty="0" smtClean="0"/>
                        <a:t>14.Differentiation</a:t>
                      </a:r>
                      <a:r>
                        <a:rPr lang="zh-TW" altLang="en-US" dirty="0" smtClean="0"/>
                        <a:t> </a:t>
                      </a:r>
                      <a:r>
                        <a:rPr lang="en-US" altLang="zh-TW" dirty="0" smtClean="0"/>
                        <a:t>15.Integration</a:t>
                      </a:r>
                      <a:r>
                        <a:rPr lang="zh-TW" altLang="en-US" dirty="0" smtClean="0"/>
                        <a:t> </a:t>
                      </a:r>
                      <a:r>
                        <a:rPr lang="en-US" altLang="zh-TW" dirty="0" smtClean="0"/>
                        <a:t>16.FFT/IFFT</a:t>
                      </a:r>
                      <a:r>
                        <a:rPr lang="zh-TW" altLang="en-US" dirty="0" smtClean="0"/>
                        <a:t> </a:t>
                      </a:r>
                      <a:r>
                        <a:rPr lang="en-US" altLang="zh-TW" dirty="0" smtClean="0"/>
                        <a:t>17.Linear/Circular 18.Convolve</a:t>
                      </a:r>
                      <a:r>
                        <a:rPr lang="zh-TW" altLang="en-US" dirty="0" smtClean="0"/>
                        <a:t> </a:t>
                      </a:r>
                      <a:r>
                        <a:rPr lang="en-US" altLang="zh-TW" dirty="0" smtClean="0"/>
                        <a:t>19.Modulate</a:t>
                      </a:r>
                      <a:br>
                        <a:rPr lang="en-US" altLang="zh-TW" dirty="0" smtClean="0"/>
                      </a:br>
                      <a:r>
                        <a:rPr lang="en-US" altLang="zh-TW" b="1" dirty="0" smtClean="0"/>
                        <a:t>SIG VIEW Support:</a:t>
                      </a:r>
                      <a:br>
                        <a:rPr lang="en-US" altLang="zh-TW" b="1" dirty="0" smtClean="0"/>
                      </a:br>
                      <a:r>
                        <a:rPr lang="en-US" altLang="zh-TW" b="0" dirty="0" smtClean="0"/>
                        <a:t>20.</a:t>
                      </a:r>
                      <a:r>
                        <a:rPr lang="en-US" altLang="zh-TW" dirty="0" smtClean="0"/>
                        <a:t>Baseline Correction</a:t>
                      </a:r>
                      <a:r>
                        <a:rPr lang="zh-TW" altLang="en-US" dirty="0" smtClean="0"/>
                        <a:t> </a:t>
                      </a:r>
                      <a:r>
                        <a:rPr lang="en-US" altLang="zh-TW" dirty="0" smtClean="0"/>
                        <a:t>21.Smoothing</a:t>
                      </a:r>
                      <a:r>
                        <a:rPr lang="zh-TW" altLang="en-US" dirty="0" smtClean="0"/>
                        <a:t> </a:t>
                      </a:r>
                      <a:r>
                        <a:rPr lang="en-US" altLang="zh-TW" dirty="0" smtClean="0"/>
                        <a:t>22.Zero-padding</a:t>
                      </a:r>
                      <a:r>
                        <a:rPr lang="zh-TW" altLang="en-US" dirty="0" smtClean="0"/>
                        <a:t> </a:t>
                      </a:r>
                      <a:r>
                        <a:rPr lang="en-US" altLang="zh-TW" dirty="0" smtClean="0"/>
                        <a:t>23.Decimation</a:t>
                      </a:r>
                      <a:r>
                        <a:rPr lang="zh-TW" altLang="en-US" dirty="0" smtClean="0"/>
                        <a:t> </a:t>
                      </a:r>
                      <a:r>
                        <a:rPr lang="en-US" altLang="zh-TW" dirty="0" smtClean="0"/>
                        <a:t>24.Resampling</a:t>
                      </a:r>
                      <a:r>
                        <a:rPr lang="zh-TW" altLang="en-US" dirty="0" smtClean="0"/>
                        <a:t> </a:t>
                      </a:r>
                      <a:r>
                        <a:rPr lang="en-US" altLang="zh-TW" dirty="0" smtClean="0"/>
                        <a:t>25.Detrending</a:t>
                      </a:r>
                      <a:r>
                        <a:rPr lang="zh-TW" altLang="en-US" dirty="0" smtClean="0"/>
                        <a:t> </a:t>
                      </a:r>
                      <a:r>
                        <a:rPr lang="en-US" altLang="zh-TW" dirty="0" smtClean="0"/>
                        <a:t>26.Envelope Detection</a:t>
                      </a:r>
                      <a:endParaRPr lang="zh-TW" altLang="en-US" dirty="0"/>
                    </a:p>
                  </a:txBody>
                  <a:tcPr/>
                </a:tc>
              </a:tr>
              <a:tr h="370840">
                <a:tc>
                  <a:txBody>
                    <a:bodyPr/>
                    <a:lstStyle/>
                    <a:p>
                      <a:r>
                        <a:rPr lang="en-US" altLang="zh-TW" dirty="0" smtClean="0"/>
                        <a:t>all</a:t>
                      </a:r>
                      <a:endParaRPr lang="zh-TW" altLang="en-US"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TW" b="1" dirty="0" smtClean="0"/>
                        <a:t>Waveform Arithmetic:</a:t>
                      </a:r>
                      <a:r>
                        <a:rPr lang="en-US" altLang="zh-TW" dirty="0" smtClean="0"/>
                        <a:t>1. Add2. Sub3. Mult4. Div5. Reverse6. Clip</a:t>
                      </a:r>
                    </a:p>
                  </a:txBody>
                  <a:tcPr/>
                </a:tc>
              </a:tr>
            </a:tbl>
          </a:graphicData>
        </a:graphic>
      </p:graphicFrame>
    </p:spTree>
    <p:extLst>
      <p:ext uri="{BB962C8B-B14F-4D97-AF65-F5344CB8AC3E}">
        <p14:creationId xmlns:p14="http://schemas.microsoft.com/office/powerpoint/2010/main" val="2992374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036453739"/>
              </p:ext>
            </p:extLst>
          </p:nvPr>
        </p:nvGraphicFramePr>
        <p:xfrm>
          <a:off x="457200" y="228592"/>
          <a:ext cx="8229600" cy="3370580"/>
        </p:xfrm>
        <a:graphic>
          <a:graphicData uri="http://schemas.openxmlformats.org/drawingml/2006/table">
            <a:tbl>
              <a:tblPr firstRow="1" bandRow="1">
                <a:tableStyleId>{5C22544A-7EE6-4342-B048-85BDC9FD1C3A}</a:tableStyleId>
              </a:tblPr>
              <a:tblGrid>
                <a:gridCol w="1338708"/>
                <a:gridCol w="6890892"/>
              </a:tblGrid>
              <a:tr h="370840">
                <a:tc>
                  <a:txBody>
                    <a:bodyPr/>
                    <a:lstStyle/>
                    <a:p>
                      <a:r>
                        <a:rPr lang="en-US" altLang="zh-TW" dirty="0" smtClean="0"/>
                        <a:t>Request Item Number</a:t>
                      </a:r>
                      <a:endParaRPr lang="zh-TW" altLang="en-US" dirty="0"/>
                    </a:p>
                  </a:txBody>
                  <a:tcPr/>
                </a:tc>
                <a:tc>
                  <a:txBody>
                    <a:bodyPr/>
                    <a:lstStyle/>
                    <a:p>
                      <a:r>
                        <a:rPr lang="en-US" altLang="zh-TW" dirty="0" smtClean="0"/>
                        <a:t>Features</a:t>
                      </a:r>
                      <a:endParaRPr lang="zh-TW" altLang="en-US" dirty="0"/>
                    </a:p>
                  </a:txBody>
                  <a:tcPr/>
                </a:tc>
              </a:tr>
              <a:tr h="370840">
                <a:tc>
                  <a:txBody>
                    <a:bodyPr/>
                    <a:lstStyle/>
                    <a:p>
                      <a:endParaRPr lang="zh-TW" altLang="en-US" dirty="0"/>
                    </a:p>
                  </a:txBody>
                  <a:tcPr/>
                </a:tc>
                <a:tc>
                  <a:txBody>
                    <a:bodyPr/>
                    <a:lstStyle/>
                    <a:p>
                      <a:r>
                        <a:rPr lang="en-US" altLang="zh-TW" b="1" dirty="0" smtClean="0"/>
                        <a:t>Waveform Math:</a:t>
                      </a:r>
                      <a:r>
                        <a:rPr lang="en-US" altLang="zh-TW" dirty="0" smtClean="0"/>
                        <a:t>1. Polar</a:t>
                      </a:r>
                      <a:r>
                        <a:rPr lang="zh-TW" altLang="en-US" dirty="0" smtClean="0"/>
                        <a:t> </a:t>
                      </a:r>
                      <a:r>
                        <a:rPr lang="en-US" altLang="zh-TW" dirty="0" smtClean="0"/>
                        <a:t>2. </a:t>
                      </a:r>
                      <a:r>
                        <a:rPr lang="en-US" altLang="zh-TW" dirty="0" err="1" smtClean="0"/>
                        <a:t>Rectang</a:t>
                      </a:r>
                      <a:r>
                        <a:rPr lang="zh-TW" altLang="en-US" dirty="0" smtClean="0"/>
                        <a:t> </a:t>
                      </a:r>
                      <a:r>
                        <a:rPr lang="en-US" altLang="zh-TW" dirty="0" smtClean="0"/>
                        <a:t>3. Log</a:t>
                      </a:r>
                      <a:r>
                        <a:rPr lang="zh-TW" altLang="en-US" dirty="0" smtClean="0"/>
                        <a:t> </a:t>
                      </a:r>
                      <a:r>
                        <a:rPr lang="en-US" altLang="zh-TW" dirty="0" smtClean="0"/>
                        <a:t>4. Power</a:t>
                      </a:r>
                      <a:r>
                        <a:rPr lang="zh-TW" altLang="en-US" dirty="0" smtClean="0"/>
                        <a:t> </a:t>
                      </a:r>
                      <a:r>
                        <a:rPr lang="en-US" altLang="zh-TW" dirty="0" smtClean="0"/>
                        <a:t>5. </a:t>
                      </a:r>
                      <a:r>
                        <a:rPr lang="en-US" altLang="zh-TW" dirty="0" err="1" smtClean="0"/>
                        <a:t>Sqrt</a:t>
                      </a:r>
                      <a:r>
                        <a:rPr lang="zh-TW" altLang="en-US" dirty="0" smtClean="0"/>
                        <a:t> </a:t>
                      </a:r>
                      <a:r>
                        <a:rPr lang="en-US" altLang="zh-TW" dirty="0" smtClean="0"/>
                        <a:t>6. Histogram</a:t>
                      </a:r>
                      <a:r>
                        <a:rPr lang="zh-TW" altLang="en-US" dirty="0" smtClean="0"/>
                        <a:t> </a:t>
                      </a:r>
                      <a:r>
                        <a:rPr lang="en-US" altLang="zh-TW" dirty="0" smtClean="0"/>
                        <a:t>7. Average</a:t>
                      </a:r>
                      <a:r>
                        <a:rPr lang="zh-TW" altLang="en-US" dirty="0" smtClean="0"/>
                        <a:t> </a:t>
                      </a:r>
                      <a:r>
                        <a:rPr lang="en-US" altLang="zh-TW" dirty="0" smtClean="0"/>
                        <a:t>8. Interleave</a:t>
                      </a:r>
                      <a:r>
                        <a:rPr lang="zh-TW" altLang="en-US" dirty="0" smtClean="0"/>
                        <a:t> </a:t>
                      </a:r>
                      <a:r>
                        <a:rPr lang="en-US" altLang="zh-TW" dirty="0" smtClean="0"/>
                        <a:t>9. </a:t>
                      </a:r>
                      <a:r>
                        <a:rPr lang="en-US" altLang="zh-TW" dirty="0" err="1" smtClean="0"/>
                        <a:t>Deinterleave</a:t>
                      </a:r>
                      <a:r>
                        <a:rPr lang="zh-TW" altLang="en-US" dirty="0" smtClean="0"/>
                        <a:t> </a:t>
                      </a:r>
                      <a:r>
                        <a:rPr lang="en-US" altLang="zh-TW" dirty="0" smtClean="0"/>
                        <a:t>10. Encode/Decode</a:t>
                      </a:r>
                      <a:r>
                        <a:rPr lang="zh-TW" altLang="en-US" dirty="0" smtClean="0"/>
                        <a:t> </a:t>
                      </a:r>
                      <a:r>
                        <a:rPr lang="en-US" altLang="zh-TW" dirty="0" smtClean="0"/>
                        <a:t>11. Mux</a:t>
                      </a:r>
                      <a:r>
                        <a:rPr lang="zh-TW" altLang="en-US" dirty="0" smtClean="0"/>
                        <a:t> </a:t>
                      </a:r>
                      <a:r>
                        <a:rPr lang="en-US" altLang="zh-TW" dirty="0" smtClean="0"/>
                        <a:t>12. </a:t>
                      </a:r>
                      <a:r>
                        <a:rPr lang="en-US" altLang="zh-TW" dirty="0" err="1" smtClean="0"/>
                        <a:t>Demux</a:t>
                      </a:r>
                      <a:r>
                        <a:rPr lang="zh-TW" altLang="en-US" dirty="0" smtClean="0"/>
                        <a:t> </a:t>
                      </a:r>
                      <a:r>
                        <a:rPr lang="en-US" altLang="zh-TW" dirty="0" smtClean="0"/>
                        <a:t>13. Reorder</a:t>
                      </a:r>
                      <a:r>
                        <a:rPr lang="zh-TW" altLang="en-US" dirty="0" smtClean="0"/>
                        <a:t> </a:t>
                      </a:r>
                      <a:r>
                        <a:rPr lang="en-US" altLang="zh-TW" dirty="0" smtClean="0"/>
                        <a:t>14. Split</a:t>
                      </a:r>
                      <a:r>
                        <a:rPr lang="zh-TW" altLang="en-US" dirty="0" smtClean="0"/>
                        <a:t> </a:t>
                      </a:r>
                      <a:r>
                        <a:rPr lang="en-US" altLang="zh-TW" dirty="0" smtClean="0"/>
                        <a:t>15. POLAR Splice</a:t>
                      </a:r>
                      <a:r>
                        <a:rPr lang="zh-TW" altLang="en-US" dirty="0" smtClean="0"/>
                        <a:t> </a:t>
                      </a:r>
                      <a:r>
                        <a:rPr lang="en-US" altLang="zh-TW" dirty="0" smtClean="0"/>
                        <a:t>16. CRECT Splice</a:t>
                      </a:r>
                      <a:endParaRPr lang="zh-TW" altLang="en-US" dirty="0"/>
                    </a:p>
                  </a:txBody>
                  <a:tcPr/>
                </a:tc>
              </a:tr>
              <a:tr h="370840">
                <a:tc>
                  <a:txBody>
                    <a:bodyPr/>
                    <a:lstStyle/>
                    <a:p>
                      <a:r>
                        <a:rPr lang="en-US" altLang="zh-TW" dirty="0" smtClean="0"/>
                        <a:t>x</a:t>
                      </a:r>
                      <a:endParaRPr lang="zh-TW" altLang="en-US"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TW" b="1" dirty="0" smtClean="0">
                          <a:hlinkClick r:id="rId2" action="ppaction://hlinksldjump"/>
                        </a:rPr>
                        <a:t>Statistic Report</a:t>
                      </a:r>
                      <a:endParaRPr lang="en-US" altLang="zh-TW" dirty="0" smtClean="0"/>
                    </a:p>
                  </a:txBody>
                  <a:tcPr/>
                </a:tc>
              </a:tr>
              <a:tr h="370840">
                <a:tc>
                  <a:txBody>
                    <a:bodyPr/>
                    <a:lstStyle/>
                    <a:p>
                      <a:endParaRPr lang="zh-TW" altLang="en-US"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TW" b="1" dirty="0" smtClean="0"/>
                        <a:t>Spectrum Types: </a:t>
                      </a:r>
                      <a:r>
                        <a:rPr lang="en-US" altLang="zh-TW" dirty="0" smtClean="0"/>
                        <a:t>1. Amplitude Spectrum 2. Power Spectrum 3. Phase Spectrum 4. Single-sided Spectrum 5. Double-sided Spectrum 6. Logarithmic Spectrum 7. Spectrogram 8. Power Spectral Density(PSD) 9. Coherence Spectrum 10. Cross Spectrum 11. Cumulative Spectrum</a:t>
                      </a:r>
                    </a:p>
                  </a:txBody>
                  <a:tcPr/>
                </a:tc>
              </a:tr>
              <a:tr h="370840">
                <a:tc>
                  <a:txBody>
                    <a:bodyPr/>
                    <a:lstStyle/>
                    <a:p>
                      <a:endParaRPr lang="zh-TW" altLang="en-US"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TW" b="1" dirty="0" smtClean="0"/>
                        <a:t>Windowing</a:t>
                      </a:r>
                      <a:r>
                        <a:rPr lang="en-US" altLang="zh-TW" dirty="0" smtClean="0"/>
                        <a:t>:1. Rectangular 2. Triangular 3. Hamming 4. Hann 5. Blackman 6. Flat-Top 7. Kaiser 8. Chebyshev </a:t>
                      </a:r>
                      <a:br>
                        <a:rPr lang="en-US" altLang="zh-TW" dirty="0" smtClean="0"/>
                      </a:br>
                      <a:r>
                        <a:rPr lang="en-US" altLang="zh-TW" b="1" i="1" dirty="0" smtClean="0"/>
                        <a:t>SIGVIEW Support: </a:t>
                      </a:r>
                      <a:r>
                        <a:rPr lang="en-US" altLang="zh-TW" dirty="0" smtClean="0"/>
                        <a:t>9. Gaussian 10. Tukey 11. Bartlett 12. Exponential 13. </a:t>
                      </a:r>
                      <a:r>
                        <a:rPr lang="en-US" altLang="zh-TW" dirty="0" err="1" smtClean="0"/>
                        <a:t>Lanczos</a:t>
                      </a:r>
                      <a:endParaRPr lang="en-US" altLang="zh-TW" dirty="0" smtClean="0"/>
                    </a:p>
                  </a:txBody>
                  <a:tcPr/>
                </a:tc>
              </a:tr>
              <a:tr h="370840">
                <a:tc>
                  <a:txBody>
                    <a:bodyPr/>
                    <a:lstStyle/>
                    <a:p>
                      <a:endParaRPr lang="zh-TW" altLang="en-US" dirty="0"/>
                    </a:p>
                  </a:txBody>
                  <a:tcPr/>
                </a:tc>
                <a:tc>
                  <a:txBody>
                    <a:bodyPr/>
                    <a:lstStyle/>
                    <a:p>
                      <a:endParaRPr lang="zh-TW" altLang="en-US" dirty="0"/>
                    </a:p>
                  </a:txBody>
                  <a:tcPr/>
                </a:tc>
              </a:tr>
            </a:tbl>
          </a:graphicData>
        </a:graphic>
      </p:graphicFrame>
    </p:spTree>
    <p:extLst>
      <p:ext uri="{BB962C8B-B14F-4D97-AF65-F5344CB8AC3E}">
        <p14:creationId xmlns:p14="http://schemas.microsoft.com/office/powerpoint/2010/main" val="2831537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53388514"/>
              </p:ext>
            </p:extLst>
          </p:nvPr>
        </p:nvGraphicFramePr>
        <p:xfrm>
          <a:off x="457200" y="228592"/>
          <a:ext cx="8229600" cy="4251960"/>
        </p:xfrm>
        <a:graphic>
          <a:graphicData uri="http://schemas.openxmlformats.org/drawingml/2006/table">
            <a:tbl>
              <a:tblPr firstRow="1" bandRow="1">
                <a:tableStyleId>{5C22544A-7EE6-4342-B048-85BDC9FD1C3A}</a:tableStyleId>
              </a:tblPr>
              <a:tblGrid>
                <a:gridCol w="1338708"/>
                <a:gridCol w="6890892"/>
              </a:tblGrid>
              <a:tr h="370840">
                <a:tc>
                  <a:txBody>
                    <a:bodyPr/>
                    <a:lstStyle/>
                    <a:p>
                      <a:r>
                        <a:rPr lang="en-US" altLang="zh-TW" dirty="0" smtClean="0"/>
                        <a:t>Request Item Number</a:t>
                      </a:r>
                      <a:endParaRPr lang="zh-TW" altLang="en-US" dirty="0"/>
                    </a:p>
                  </a:txBody>
                  <a:tcPr/>
                </a:tc>
                <a:tc>
                  <a:txBody>
                    <a:bodyPr/>
                    <a:lstStyle/>
                    <a:p>
                      <a:r>
                        <a:rPr lang="en-US" altLang="zh-TW" dirty="0" smtClean="0"/>
                        <a:t>Features</a:t>
                      </a:r>
                      <a:endParaRPr lang="zh-TW" altLang="en-US" dirty="0"/>
                    </a:p>
                  </a:txBody>
                  <a:tcPr/>
                </a:tc>
              </a:tr>
              <a:tr h="370840">
                <a:tc>
                  <a:txBody>
                    <a:bodyPr/>
                    <a:lstStyle/>
                    <a:p>
                      <a:r>
                        <a:rPr lang="en-US" altLang="zh-TW" dirty="0" smtClean="0"/>
                        <a:t>SIGVIEW Options</a:t>
                      </a:r>
                      <a:endParaRPr lang="zh-TW" altLang="en-US"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TW" b="1" dirty="0" smtClean="0"/>
                        <a:t>Segment: </a:t>
                      </a:r>
                    </a:p>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TW" b="1" dirty="0" smtClean="0"/>
                        <a:t>D10 Options:</a:t>
                      </a:r>
                      <a:r>
                        <a:rPr lang="en-US" altLang="zh-TW" dirty="0" smtClean="0"/>
                        <a:t>1. Create a new waveform from the TOS waveform.</a:t>
                      </a:r>
                    </a:p>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TW" b="1" dirty="0" smtClean="0"/>
                        <a:t>SIGVIEW Options:</a:t>
                      </a:r>
                      <a:r>
                        <a:rPr lang="en-US" altLang="zh-TW" dirty="0" smtClean="0"/>
                        <a:t>1. auto segment 2. selection a segment and processing 3. multi-segment manager(e.g. naming</a:t>
                      </a:r>
                      <a:r>
                        <a:rPr lang="zh-TW" altLang="en-US" dirty="0" smtClean="0"/>
                        <a:t>、</a:t>
                      </a:r>
                      <a:r>
                        <a:rPr lang="en-US" altLang="zh-TW" dirty="0" smtClean="0"/>
                        <a:t>mark) 4. save segment to new file(</a:t>
                      </a:r>
                      <a:r>
                        <a:rPr lang="en-US" altLang="zh-TW" dirty="0" err="1" smtClean="0"/>
                        <a:t>awg</a:t>
                      </a:r>
                      <a:r>
                        <a:rPr lang="zh-TW" altLang="en-US" dirty="0" smtClean="0"/>
                        <a:t>、</a:t>
                      </a:r>
                      <a:r>
                        <a:rPr lang="en-US" altLang="zh-TW" dirty="0" smtClean="0"/>
                        <a:t>binary</a:t>
                      </a:r>
                      <a:r>
                        <a:rPr lang="zh-TW" altLang="en-US" dirty="0" smtClean="0"/>
                        <a:t>、</a:t>
                      </a:r>
                      <a:r>
                        <a:rPr lang="en-US" altLang="zh-TW" dirty="0" smtClean="0"/>
                        <a:t>csv</a:t>
                      </a:r>
                      <a:r>
                        <a:rPr lang="zh-TW" altLang="en-US" dirty="0" smtClean="0"/>
                        <a:t>、</a:t>
                      </a:r>
                      <a:r>
                        <a:rPr lang="en-US" altLang="zh-TW" dirty="0" smtClean="0"/>
                        <a:t>excel) 5. Overlap Setting 6. multi-segment batch processing(e.g. Filter</a:t>
                      </a:r>
                      <a:r>
                        <a:rPr lang="zh-TW" altLang="en-US" dirty="0" smtClean="0"/>
                        <a:t>、</a:t>
                      </a:r>
                      <a:r>
                        <a:rPr lang="en-US" altLang="zh-TW" dirty="0" smtClean="0"/>
                        <a:t>FFT…)</a:t>
                      </a:r>
                    </a:p>
                  </a:txBody>
                  <a:tcPr/>
                </a:tc>
              </a:tr>
              <a:tr h="370840">
                <a:tc>
                  <a:txBody>
                    <a:bodyPr/>
                    <a:lstStyle/>
                    <a:p>
                      <a:r>
                        <a:rPr lang="en-US" altLang="zh-TW" dirty="0" smtClean="0"/>
                        <a:t>all</a:t>
                      </a:r>
                      <a:endParaRPr lang="zh-TW" altLang="en-US"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TW" dirty="0" smtClean="0">
                          <a:hlinkClick r:id="rId2" action="ppaction://hlinksldjump"/>
                        </a:rPr>
                        <a:t>Overlays</a:t>
                      </a:r>
                      <a:r>
                        <a:rPr lang="en-US" altLang="zh-TW" dirty="0" smtClean="0"/>
                        <a:t>: Parallel View</a:t>
                      </a:r>
                      <a:r>
                        <a:rPr lang="zh-TW" altLang="en-US" dirty="0" smtClean="0"/>
                        <a:t>、</a:t>
                      </a:r>
                      <a:r>
                        <a:rPr lang="en-US" altLang="zh-TW" dirty="0" smtClean="0"/>
                        <a:t>Overlay View</a:t>
                      </a:r>
                    </a:p>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TW" dirty="0" smtClean="0"/>
                        <a:t>1. Parallel View</a:t>
                      </a:r>
                    </a:p>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TW" dirty="0" smtClean="0"/>
                        <a:t>2. Overlay View</a:t>
                      </a:r>
                    </a:p>
                  </a:txBody>
                  <a:tcPr/>
                </a:tc>
              </a:tr>
              <a:tr h="370840">
                <a:tc>
                  <a:txBody>
                    <a:bodyPr/>
                    <a:lstStyle/>
                    <a:p>
                      <a:r>
                        <a:rPr lang="en-US" altLang="zh-TW" dirty="0" smtClean="0"/>
                        <a:t>all</a:t>
                      </a:r>
                      <a:endParaRPr lang="zh-TW" altLang="en-US"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TW" b="1" dirty="0" smtClean="0"/>
                        <a:t>DSP Measurement Functions:</a:t>
                      </a:r>
                      <a:r>
                        <a:rPr lang="en-US" altLang="zh-TW" dirty="0" smtClean="0"/>
                        <a:t> (Reference D10 Options) </a:t>
                      </a:r>
                    </a:p>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TW" dirty="0" smtClean="0"/>
                        <a:t>1. Ratios 2. Ratios (</a:t>
                      </a:r>
                      <a:r>
                        <a:rPr lang="en-US" altLang="zh-TW" dirty="0" err="1" smtClean="0"/>
                        <a:t>Filt</a:t>
                      </a:r>
                      <a:r>
                        <a:rPr lang="en-US" altLang="zh-TW" dirty="0" smtClean="0"/>
                        <a:t>) 3. INL/DNL (Ramp)4. INL/DNL (Sine)5. IntermodDist6. SineCurveFit7. Group Delay</a:t>
                      </a:r>
                    </a:p>
                  </a:txBody>
                  <a:tcPr/>
                </a:tc>
              </a:tr>
              <a:tr h="370840">
                <a:tc>
                  <a:txBody>
                    <a:bodyPr/>
                    <a:lstStyle/>
                    <a:p>
                      <a:r>
                        <a:rPr lang="en-US" altLang="zh-TW" dirty="0" smtClean="0"/>
                        <a:t>x</a:t>
                      </a:r>
                      <a:endParaRPr lang="zh-TW" altLang="en-US"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TW" b="1" dirty="0" smtClean="0"/>
                        <a:t>Pulse Functions: </a:t>
                      </a:r>
                      <a:r>
                        <a:rPr lang="en-US" altLang="zh-TW" dirty="0" smtClean="0"/>
                        <a:t>All</a:t>
                      </a:r>
                      <a:r>
                        <a:rPr lang="zh-TW" altLang="en-US" dirty="0" smtClean="0"/>
                        <a:t>、</a:t>
                      </a:r>
                      <a:r>
                        <a:rPr lang="en-US" altLang="zh-TW" dirty="0" smtClean="0"/>
                        <a:t>Amplitude</a:t>
                      </a:r>
                      <a:r>
                        <a:rPr lang="zh-TW" altLang="en-US" dirty="0" smtClean="0"/>
                        <a:t> </a:t>
                      </a:r>
                      <a:r>
                        <a:rPr lang="en-US" altLang="zh-TW" dirty="0" smtClean="0"/>
                        <a:t>Rising/Failing Overshoot</a:t>
                      </a:r>
                      <a:r>
                        <a:rPr lang="zh-TW" altLang="en-US" dirty="0" smtClean="0"/>
                        <a:t>、</a:t>
                      </a:r>
                      <a:r>
                        <a:rPr lang="en-US" altLang="zh-TW" dirty="0" smtClean="0"/>
                        <a:t>Settling Time</a:t>
                      </a:r>
                      <a:r>
                        <a:rPr lang="zh-TW" altLang="en-US" dirty="0" smtClean="0"/>
                        <a:t>、</a:t>
                      </a:r>
                      <a:r>
                        <a:rPr lang="en-US" altLang="zh-TW" dirty="0" smtClean="0"/>
                        <a:t>Serial to Parallel</a:t>
                      </a:r>
                      <a:r>
                        <a:rPr lang="zh-TW" altLang="en-US" dirty="0" smtClean="0"/>
                        <a:t>、</a:t>
                      </a:r>
                      <a:r>
                        <a:rPr lang="en-US" altLang="zh-TW" dirty="0" smtClean="0"/>
                        <a:t>Parallel to Serial</a:t>
                      </a:r>
                    </a:p>
                    <a:p>
                      <a:endParaRPr lang="zh-TW" altLang="en-US" dirty="0"/>
                    </a:p>
                  </a:txBody>
                  <a:tcPr/>
                </a:tc>
              </a:tr>
              <a:tr h="370840">
                <a:tc>
                  <a:txBody>
                    <a:bodyPr/>
                    <a:lstStyle/>
                    <a:p>
                      <a:r>
                        <a:rPr lang="en-US" altLang="zh-TW" dirty="0" smtClean="0"/>
                        <a:t>x</a:t>
                      </a:r>
                      <a:endParaRPr lang="zh-TW" altLang="en-US"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TW" b="1" dirty="0" smtClean="0"/>
                        <a:t>Filter Waveform:</a:t>
                      </a:r>
                      <a:r>
                        <a:rPr lang="en-US" altLang="zh-TW" dirty="0" smtClean="0"/>
                        <a:t> High pass</a:t>
                      </a:r>
                      <a:r>
                        <a:rPr lang="zh-TW" altLang="en-US" dirty="0" smtClean="0"/>
                        <a:t>、</a:t>
                      </a:r>
                      <a:r>
                        <a:rPr lang="en-US" altLang="zh-TW" dirty="0" smtClean="0"/>
                        <a:t>Low pass</a:t>
                      </a:r>
                      <a:r>
                        <a:rPr lang="zh-TW" altLang="en-US" dirty="0" smtClean="0"/>
                        <a:t>、</a:t>
                      </a:r>
                      <a:r>
                        <a:rPr lang="en-US" altLang="zh-TW" dirty="0" smtClean="0"/>
                        <a:t>Band pass</a:t>
                      </a:r>
                      <a:r>
                        <a:rPr lang="zh-TW" altLang="en-US" dirty="0" smtClean="0"/>
                        <a:t>、</a:t>
                      </a:r>
                      <a:r>
                        <a:rPr lang="en-US" altLang="zh-TW" dirty="0" smtClean="0"/>
                        <a:t>Band Stop</a:t>
                      </a:r>
                      <a:r>
                        <a:rPr lang="zh-TW" altLang="en-US" dirty="0" smtClean="0"/>
                        <a:t>、</a:t>
                      </a:r>
                      <a:r>
                        <a:rPr lang="en-US" altLang="zh-TW" dirty="0" smtClean="0"/>
                        <a:t>C Message</a:t>
                      </a:r>
                      <a:r>
                        <a:rPr lang="zh-TW" altLang="en-US" dirty="0" smtClean="0"/>
                        <a:t>、</a:t>
                      </a:r>
                      <a:r>
                        <a:rPr lang="en-US" altLang="zh-TW" dirty="0" err="1" smtClean="0"/>
                        <a:t>Psophometric</a:t>
                      </a:r>
                      <a:r>
                        <a:rPr lang="zh-TW" altLang="en-US" dirty="0" smtClean="0"/>
                        <a:t>、</a:t>
                      </a:r>
                      <a:r>
                        <a:rPr lang="en-US" altLang="zh-TW" dirty="0" smtClean="0"/>
                        <a:t>Brick Wall</a:t>
                      </a:r>
                    </a:p>
                  </a:txBody>
                  <a:tcPr/>
                </a:tc>
              </a:tr>
            </a:tbl>
          </a:graphicData>
        </a:graphic>
      </p:graphicFrame>
    </p:spTree>
    <p:extLst>
      <p:ext uri="{BB962C8B-B14F-4D97-AF65-F5344CB8AC3E}">
        <p14:creationId xmlns:p14="http://schemas.microsoft.com/office/powerpoint/2010/main" val="1395062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06492320"/>
              </p:ext>
            </p:extLst>
          </p:nvPr>
        </p:nvGraphicFramePr>
        <p:xfrm>
          <a:off x="457200" y="228592"/>
          <a:ext cx="8229600" cy="2694940"/>
        </p:xfrm>
        <a:graphic>
          <a:graphicData uri="http://schemas.openxmlformats.org/drawingml/2006/table">
            <a:tbl>
              <a:tblPr firstRow="1" bandRow="1">
                <a:tableStyleId>{5C22544A-7EE6-4342-B048-85BDC9FD1C3A}</a:tableStyleId>
              </a:tblPr>
              <a:tblGrid>
                <a:gridCol w="1338708"/>
                <a:gridCol w="6890892"/>
              </a:tblGrid>
              <a:tr h="370840">
                <a:tc>
                  <a:txBody>
                    <a:bodyPr/>
                    <a:lstStyle/>
                    <a:p>
                      <a:r>
                        <a:rPr lang="en-US" altLang="zh-TW" dirty="0" smtClean="0"/>
                        <a:t>Request Item Number</a:t>
                      </a:r>
                      <a:endParaRPr lang="zh-TW" altLang="en-US" dirty="0"/>
                    </a:p>
                  </a:txBody>
                  <a:tcPr/>
                </a:tc>
                <a:tc>
                  <a:txBody>
                    <a:bodyPr/>
                    <a:lstStyle/>
                    <a:p>
                      <a:r>
                        <a:rPr lang="en-US" altLang="zh-TW" dirty="0" smtClean="0"/>
                        <a:t>Features</a:t>
                      </a:r>
                      <a:endParaRPr lang="zh-TW" altLang="en-US" dirty="0"/>
                    </a:p>
                  </a:txBody>
                  <a:tcPr/>
                </a:tc>
              </a:tr>
              <a:tr h="370840">
                <a:tc>
                  <a:txBody>
                    <a:bodyPr/>
                    <a:lstStyle/>
                    <a:p>
                      <a:endParaRPr lang="zh-TW" altLang="en-US"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altLang="zh-TW" dirty="0" smtClean="0"/>
                        <a:t>Create the user script Shell (Executing User Scripts)</a:t>
                      </a:r>
                    </a:p>
                  </a:txBody>
                  <a:tcPr/>
                </a:tc>
              </a:tr>
              <a:tr h="370840">
                <a:tc>
                  <a:txBody>
                    <a:bodyPr/>
                    <a:lstStyle/>
                    <a:p>
                      <a:r>
                        <a:rPr lang="en-US" altLang="zh-TW" dirty="0" smtClean="0"/>
                        <a:t>Select one:</a:t>
                      </a:r>
                      <a:endParaRPr lang="zh-TW" altLang="en-US" dirty="0"/>
                    </a:p>
                  </a:txBody>
                  <a:tcPr/>
                </a:tc>
                <a:tc>
                  <a:txBody>
                    <a:bodyPr/>
                    <a:lstStyle/>
                    <a:p>
                      <a:r>
                        <a:rPr lang="en-US" altLang="zh-TW" b="1" dirty="0" smtClean="0"/>
                        <a:t>Ways to Manage Waveforms:</a:t>
                      </a:r>
                    </a:p>
                    <a:p>
                      <a:r>
                        <a:rPr lang="en-US" altLang="zh-TW" b="1" dirty="0" smtClean="0"/>
                        <a:t>1. D10 Manages Using TOS Waveform Method</a:t>
                      </a:r>
                      <a:br>
                        <a:rPr lang="en-US" altLang="zh-TW" b="1" dirty="0" smtClean="0"/>
                      </a:br>
                      <a:r>
                        <a:rPr lang="en-US" altLang="zh-TW" b="1" dirty="0" smtClean="0"/>
                        <a:t>2. SIGVIEW Manages Using Control Window Method</a:t>
                      </a:r>
                      <a:endParaRPr lang="zh-TW" altLang="en-US" dirty="0"/>
                    </a:p>
                  </a:txBody>
                  <a:tcPr/>
                </a:tc>
              </a:tr>
              <a:tr h="370840">
                <a:tc>
                  <a:txBody>
                    <a:bodyPr/>
                    <a:lstStyle/>
                    <a:p>
                      <a:r>
                        <a:rPr lang="en-US" altLang="zh-TW" dirty="0" smtClean="0"/>
                        <a:t>x</a:t>
                      </a:r>
                      <a:endParaRPr lang="zh-TW" altLang="en-US"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altLang="zh-TW" sz="1350" b="1" i="0" kern="1200" dirty="0" smtClean="0">
                          <a:solidFill>
                            <a:schemeClr val="dk1"/>
                          </a:solidFill>
                          <a:effectLst/>
                          <a:latin typeface="+mn-lt"/>
                          <a:ea typeface="+mn-ea"/>
                          <a:cs typeface="+mn-cs"/>
                          <a:hlinkClick r:id="rId2" action="ppaction://hlinksldjump"/>
                        </a:rPr>
                        <a:t>Peak Detection</a:t>
                      </a:r>
                      <a:endParaRPr lang="en-US" altLang="zh-TW" sz="1350" b="1" i="0" kern="1200" dirty="0" smtClean="0">
                        <a:solidFill>
                          <a:schemeClr val="dk1"/>
                        </a:solidFill>
                        <a:effectLst/>
                        <a:latin typeface="+mn-lt"/>
                        <a:ea typeface="+mn-ea"/>
                        <a:cs typeface="+mn-cs"/>
                      </a:endParaRPr>
                    </a:p>
                  </a:txBody>
                  <a:tcPr/>
                </a:tc>
              </a:tr>
              <a:tr h="370840">
                <a:tc>
                  <a:txBody>
                    <a:bodyPr/>
                    <a:lstStyle/>
                    <a:p>
                      <a:endParaRPr lang="zh-TW" altLang="en-US"/>
                    </a:p>
                  </a:txBody>
                  <a:tcPr/>
                </a:tc>
                <a:tc>
                  <a:txBody>
                    <a:bodyPr/>
                    <a:lstStyle/>
                    <a:p>
                      <a:endParaRPr lang="zh-TW" altLang="en-US"/>
                    </a:p>
                  </a:txBody>
                  <a:tcPr/>
                </a:tc>
              </a:tr>
              <a:tr h="370840">
                <a:tc>
                  <a:txBody>
                    <a:bodyPr/>
                    <a:lstStyle/>
                    <a:p>
                      <a:endParaRPr lang="zh-TW" altLang="en-US"/>
                    </a:p>
                  </a:txBody>
                  <a:tcPr/>
                </a:tc>
                <a:tc>
                  <a:txBody>
                    <a:bodyPr/>
                    <a:lstStyle/>
                    <a:p>
                      <a:endParaRPr lang="zh-TW" altLang="en-US" dirty="0"/>
                    </a:p>
                  </a:txBody>
                  <a:tcPr/>
                </a:tc>
              </a:tr>
            </a:tbl>
          </a:graphicData>
        </a:graphic>
      </p:graphicFrame>
    </p:spTree>
    <p:extLst>
      <p:ext uri="{BB962C8B-B14F-4D97-AF65-F5344CB8AC3E}">
        <p14:creationId xmlns:p14="http://schemas.microsoft.com/office/powerpoint/2010/main" val="3462901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Harmonic cursor</a:t>
            </a:r>
            <a:endParaRPr lang="zh-TW" altLang="en-US" dirty="0"/>
          </a:p>
        </p:txBody>
      </p:sp>
      <p:sp>
        <p:nvSpPr>
          <p:cNvPr id="3" name="內容版面配置區 2"/>
          <p:cNvSpPr>
            <a:spLocks noGrp="1"/>
          </p:cNvSpPr>
          <p:nvPr>
            <p:ph idx="1"/>
          </p:nvPr>
        </p:nvSpPr>
        <p:spPr/>
        <p:txBody>
          <a:bodyPr/>
          <a:lstStyle/>
          <a:p>
            <a:r>
              <a:rPr lang="en-US" altLang="zh-TW" dirty="0"/>
              <a:t>By turning</a:t>
            </a:r>
            <a:r>
              <a:rPr lang="en-US" altLang="zh-TW" i="1" dirty="0"/>
              <a:t> </a:t>
            </a:r>
            <a:r>
              <a:rPr lang="en-US" altLang="zh-TW" dirty="0"/>
              <a:t>the</a:t>
            </a:r>
            <a:r>
              <a:rPr lang="en-US" altLang="zh-TW" i="1" dirty="0"/>
              <a:t> Harmonic cursor</a:t>
            </a:r>
            <a:r>
              <a:rPr lang="en-US" altLang="zh-TW" dirty="0"/>
              <a:t> option on in the context menu of FFT-based and signal calculator windows, a cursor will be shown on the current position of the mouse cursor as well as on all harmonics of the current frequency (current frequency x2, x3, x4, etc.)</a:t>
            </a:r>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561" y="2898836"/>
            <a:ext cx="6329609" cy="198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9994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Sideband cursor</a:t>
            </a:r>
            <a:endParaRPr lang="zh-TW" altLang="en-US" dirty="0"/>
          </a:p>
        </p:txBody>
      </p:sp>
      <p:sp>
        <p:nvSpPr>
          <p:cNvPr id="3" name="內容版面配置區 2"/>
          <p:cNvSpPr>
            <a:spLocks noGrp="1"/>
          </p:cNvSpPr>
          <p:nvPr>
            <p:ph idx="1"/>
          </p:nvPr>
        </p:nvSpPr>
        <p:spPr/>
        <p:txBody>
          <a:bodyPr/>
          <a:lstStyle/>
          <a:p>
            <a:r>
              <a:rPr lang="en-US" altLang="zh-TW" dirty="0"/>
              <a:t>Sideband cursor function displays additional cursors at defined offset frequencies to both side of the base cursor. Sideband cursors are displayed at multiples of a fixed offset/distance from the base signal cursor. You can turn sideband cursor on or off by using by using a context menu option</a:t>
            </a:r>
            <a:endParaRPr lang="zh-TW"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751" y="3531617"/>
            <a:ext cx="2913691" cy="1249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3038" y="3128212"/>
            <a:ext cx="3408409" cy="1921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6339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Statistic Report</a:t>
            </a:r>
            <a:endParaRPr lang="zh-TW" alt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20536"/>
            <a:ext cx="8229600" cy="3353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7427033" y="2341917"/>
            <a:ext cx="1170958" cy="2170877"/>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52016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TotalTime>
  <Words>830</Words>
  <Application>Microsoft Office PowerPoint</Application>
  <PresentationFormat>如螢幕大小 (16:9)</PresentationFormat>
  <Paragraphs>73</Paragraphs>
  <Slides>14</Slides>
  <Notes>0</Notes>
  <HiddenSlides>0</HiddenSlides>
  <MMClips>0</MMClips>
  <ScaleCrop>false</ScaleCrop>
  <HeadingPairs>
    <vt:vector size="4" baseType="variant">
      <vt:variant>
        <vt:lpstr>佈景主題</vt:lpstr>
      </vt:variant>
      <vt:variant>
        <vt:i4>1</vt:i4>
      </vt:variant>
      <vt:variant>
        <vt:lpstr>投影片標題</vt:lpstr>
      </vt:variant>
      <vt:variant>
        <vt:i4>14</vt:i4>
      </vt:variant>
    </vt:vector>
  </HeadingPairs>
  <TitlesOfParts>
    <vt:vector size="15" baseType="lpstr">
      <vt:lpstr>Office Theme</vt:lpstr>
      <vt:lpstr>AWT Software Development Requirements Document</vt:lpstr>
      <vt:lpstr>PowerPoint 簡報</vt:lpstr>
      <vt:lpstr>PowerPoint 簡報</vt:lpstr>
      <vt:lpstr>PowerPoint 簡報</vt:lpstr>
      <vt:lpstr>PowerPoint 簡報</vt:lpstr>
      <vt:lpstr>PowerPoint 簡報</vt:lpstr>
      <vt:lpstr>Harmonic cursor</vt:lpstr>
      <vt:lpstr>Sideband cursor</vt:lpstr>
      <vt:lpstr>Statistic Report</vt:lpstr>
      <vt:lpstr>Overlays</vt:lpstr>
      <vt:lpstr>Peak Detection</vt:lpstr>
      <vt:lpstr>D10 Manages Using TOS Waveform Method</vt:lpstr>
      <vt:lpstr>SIGVIEW Manages Using Control Window Method</vt:lpstr>
      <vt:lpstr>Persistence signal display</vt:lpstr>
    </vt:vector>
  </TitlesOfParts>
  <LinksUpToDate>false</LinksUpToDate>
  <SharedDoc>false</SharedDoc>
  <HyperlinksChanged>false</HyperlinksChanged>
  <AppVersion>14.0000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
  <cp:keywords/>
  <cp:lastModifiedBy>Jasson</cp:lastModifiedBy>
  <cp:revision>17</cp:revision>
  <dcterms:created xsi:type="dcterms:W3CDTF">2025-02-14T07:18:52Z</dcterms:created>
  <dcterms:modified xsi:type="dcterms:W3CDTF">2025-02-14T09:58:13Z</dcterms:modified>
</cp:coreProperties>
</file>