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Roboto"/>
      <p:regular r:id="rId26"/>
      <p:bold r:id="rId27"/>
      <p:italic r:id="rId28"/>
      <p:boldItalic r:id="rId29"/>
    </p:embeddedFont>
    <p:embeddedFont>
      <p:font typeface="Nunito"/>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Raleway-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191786f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a191786f4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191786f4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191786f4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53cedc08d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3cedc08d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53cedc08d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3cedc08d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53cedc08d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3cedc08d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53cedc08d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3cedc08d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53cedc08d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3cedc08d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53cedc08d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3cedc08d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9d4211f1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9d4211f1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9d4211f11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9d4211f11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9d4211f17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9d4211f17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d4211f11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d4211f11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191786f4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191786f4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9d4211f11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9d4211f11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d4211f1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d4211f1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191786f4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191786f4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Jassubhi/text-summarization-project/wiki/Text-Summarization-and-Questionnaire-Generation-using-Deep-Learn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785650" y="470400"/>
            <a:ext cx="7688100" cy="1664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200"/>
              <a:buNone/>
            </a:pPr>
            <a:r>
              <a:rPr lang="en" sz="4600"/>
              <a:t>Text Summarization and Questionnaire Generation using Deep Learning</a:t>
            </a:r>
            <a:endParaRPr sz="4600"/>
          </a:p>
        </p:txBody>
      </p:sp>
      <p:sp>
        <p:nvSpPr>
          <p:cNvPr id="87" name="Google Shape;87;p13"/>
          <p:cNvSpPr txBox="1"/>
          <p:nvPr>
            <p:ph idx="1" type="subTitle"/>
          </p:nvPr>
        </p:nvSpPr>
        <p:spPr>
          <a:xfrm>
            <a:off x="513400" y="3517700"/>
            <a:ext cx="8520600" cy="792600"/>
          </a:xfrm>
          <a:prstGeom prst="rect">
            <a:avLst/>
          </a:prstGeom>
          <a:noFill/>
          <a:ln>
            <a:noFill/>
          </a:ln>
        </p:spPr>
        <p:txBody>
          <a:bodyPr anchorCtr="0" anchor="t" bIns="91425" lIns="91425" spcFirstLastPara="1" rIns="91425" wrap="square" tIns="91425">
            <a:noAutofit/>
          </a:bodyPr>
          <a:lstStyle/>
          <a:p>
            <a:pPr indent="0" lvl="0" marL="5943600" rtl="0" algn="l">
              <a:lnSpc>
                <a:spcPct val="100000"/>
              </a:lnSpc>
              <a:spcBef>
                <a:spcPts val="0"/>
              </a:spcBef>
              <a:spcAft>
                <a:spcPts val="0"/>
              </a:spcAft>
              <a:buSzPts val="1600"/>
              <a:buNone/>
            </a:pPr>
            <a:r>
              <a:rPr b="1" lang="en" sz="1400">
                <a:solidFill>
                  <a:srgbClr val="000000"/>
                </a:solidFill>
                <a:latin typeface="Nunito"/>
                <a:ea typeface="Nunito"/>
                <a:cs typeface="Nunito"/>
                <a:sym typeface="Nunito"/>
              </a:rPr>
              <a:t>Group Members:</a:t>
            </a:r>
            <a:endParaRPr b="1" sz="1400">
              <a:solidFill>
                <a:srgbClr val="000000"/>
              </a:solidFill>
              <a:latin typeface="Nunito"/>
              <a:ea typeface="Nunito"/>
              <a:cs typeface="Nunito"/>
              <a:sym typeface="Nunito"/>
            </a:endParaRPr>
          </a:p>
          <a:p>
            <a:pPr indent="0" lvl="0" marL="0" rtl="0" algn="r">
              <a:lnSpc>
                <a:spcPct val="100000"/>
              </a:lnSpc>
              <a:spcBef>
                <a:spcPts val="0"/>
              </a:spcBef>
              <a:spcAft>
                <a:spcPts val="0"/>
              </a:spcAft>
              <a:buSzPts val="1600"/>
              <a:buNone/>
            </a:pPr>
            <a:r>
              <a:rPr b="1" lang="en" sz="1400">
                <a:solidFill>
                  <a:srgbClr val="000000"/>
                </a:solidFill>
                <a:latin typeface="Nunito"/>
                <a:ea typeface="Nunito"/>
                <a:cs typeface="Nunito"/>
                <a:sym typeface="Nunito"/>
              </a:rPr>
              <a:t>Helee Rana(U01681431)</a:t>
            </a:r>
            <a:endParaRPr b="1" sz="1400">
              <a:solidFill>
                <a:srgbClr val="000000"/>
              </a:solidFill>
              <a:latin typeface="Nunito"/>
              <a:ea typeface="Nunito"/>
              <a:cs typeface="Nunito"/>
              <a:sym typeface="Nunito"/>
            </a:endParaRPr>
          </a:p>
          <a:p>
            <a:pPr indent="0" lvl="0" marL="0" rtl="0" algn="r">
              <a:lnSpc>
                <a:spcPct val="100000"/>
              </a:lnSpc>
              <a:spcBef>
                <a:spcPts val="0"/>
              </a:spcBef>
              <a:spcAft>
                <a:spcPts val="0"/>
              </a:spcAft>
              <a:buSzPts val="1600"/>
              <a:buNone/>
            </a:pPr>
            <a:r>
              <a:rPr b="1" lang="en" sz="1400">
                <a:solidFill>
                  <a:srgbClr val="000000"/>
                </a:solidFill>
                <a:latin typeface="Nunito"/>
                <a:ea typeface="Nunito"/>
                <a:cs typeface="Nunito"/>
                <a:sym typeface="Nunito"/>
              </a:rPr>
              <a:t>Jasmeet Kaur Ubhi (U01664194)</a:t>
            </a:r>
            <a:endParaRPr b="1" sz="1400">
              <a:solidFill>
                <a:srgbClr val="000000"/>
              </a:solidFill>
              <a:latin typeface="Nunito"/>
              <a:ea typeface="Nunito"/>
              <a:cs typeface="Nunito"/>
              <a:sym typeface="Nunito"/>
            </a:endParaRPr>
          </a:p>
          <a:p>
            <a:pPr indent="0" lvl="0" marL="0" rtl="0" algn="r">
              <a:lnSpc>
                <a:spcPct val="100000"/>
              </a:lnSpc>
              <a:spcBef>
                <a:spcPts val="0"/>
              </a:spcBef>
              <a:spcAft>
                <a:spcPts val="0"/>
              </a:spcAft>
              <a:buSzPts val="1600"/>
              <a:buNone/>
            </a:pPr>
            <a:r>
              <a:rPr b="1" lang="en" sz="1400">
                <a:solidFill>
                  <a:srgbClr val="000000"/>
                </a:solidFill>
                <a:latin typeface="Nunito"/>
                <a:ea typeface="Nunito"/>
                <a:cs typeface="Nunito"/>
                <a:sym typeface="Nunito"/>
              </a:rPr>
              <a:t>Karandeep Singh Multani (U01641217)</a:t>
            </a:r>
            <a:endParaRPr b="1" sz="1400">
              <a:solidFill>
                <a:srgbClr val="000000"/>
              </a:solidFill>
              <a:latin typeface="Nunito"/>
              <a:ea typeface="Nunito"/>
              <a:cs typeface="Nunito"/>
              <a:sym typeface="Nunito"/>
            </a:endParaRPr>
          </a:p>
          <a:p>
            <a:pPr indent="0" lvl="0" marL="0" rtl="0" algn="r">
              <a:lnSpc>
                <a:spcPct val="100000"/>
              </a:lnSpc>
              <a:spcBef>
                <a:spcPts val="0"/>
              </a:spcBef>
              <a:spcAft>
                <a:spcPts val="0"/>
              </a:spcAft>
              <a:buSzPts val="1600"/>
              <a:buNone/>
            </a:pPr>
            <a:r>
              <a:rPr b="1" lang="en" sz="1400">
                <a:solidFill>
                  <a:srgbClr val="000000"/>
                </a:solidFill>
                <a:latin typeface="Nunito"/>
                <a:ea typeface="Nunito"/>
                <a:cs typeface="Nunito"/>
                <a:sym typeface="Nunito"/>
              </a:rPr>
              <a:t>Rhea Rai (U01736934)</a:t>
            </a:r>
            <a:endParaRPr b="1" sz="1400">
              <a:solidFill>
                <a:srgbClr val="000000"/>
              </a:solidFill>
              <a:latin typeface="Nunito"/>
              <a:ea typeface="Nunito"/>
              <a:cs typeface="Nunito"/>
              <a:sym typeface="Nunito"/>
            </a:endParaRPr>
          </a:p>
          <a:p>
            <a:pPr indent="0" lvl="0" marL="0" rtl="0" algn="r">
              <a:lnSpc>
                <a:spcPct val="100000"/>
              </a:lnSpc>
              <a:spcBef>
                <a:spcPts val="0"/>
              </a:spcBef>
              <a:spcAft>
                <a:spcPts val="0"/>
              </a:spcAft>
              <a:buSzPts val="1600"/>
              <a:buNone/>
            </a:pPr>
            <a:r>
              <a:rPr b="1" lang="en" sz="1400">
                <a:solidFill>
                  <a:srgbClr val="000000"/>
                </a:solidFill>
                <a:latin typeface="Nunito"/>
                <a:ea typeface="Nunito"/>
                <a:cs typeface="Nunito"/>
                <a:sym typeface="Nunito"/>
              </a:rPr>
              <a:t>Shreyas Damle (U01632231)</a:t>
            </a:r>
            <a:endParaRPr/>
          </a:p>
        </p:txBody>
      </p:sp>
      <p:pic>
        <p:nvPicPr>
          <p:cNvPr id="88" name="Google Shape;88;p13"/>
          <p:cNvPicPr preferRelativeResize="0"/>
          <p:nvPr/>
        </p:nvPicPr>
        <p:blipFill rotWithShape="1">
          <a:blip r:embed="rId3">
            <a:alphaModFix/>
          </a:blip>
          <a:srcRect b="0" l="0" r="0" t="0"/>
          <a:stretch/>
        </p:blipFill>
        <p:spPr>
          <a:xfrm>
            <a:off x="0" y="3905000"/>
            <a:ext cx="2545970" cy="1124600"/>
          </a:xfrm>
          <a:prstGeom prst="rect">
            <a:avLst/>
          </a:prstGeom>
          <a:noFill/>
          <a:ln>
            <a:noFill/>
          </a:ln>
        </p:spPr>
      </p:pic>
      <p:sp>
        <p:nvSpPr>
          <p:cNvPr id="89" name="Google Shape;89;p13"/>
          <p:cNvSpPr txBox="1"/>
          <p:nvPr/>
        </p:nvSpPr>
        <p:spPr>
          <a:xfrm>
            <a:off x="6230750" y="0"/>
            <a:ext cx="3826200" cy="47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Lato"/>
                <a:ea typeface="Lato"/>
                <a:cs typeface="Lato"/>
                <a:sym typeface="Lato"/>
              </a:rPr>
              <a:t>CS 69</a:t>
            </a:r>
            <a:r>
              <a:rPr b="1" lang="en" sz="1700">
                <a:latin typeface="Lato"/>
                <a:ea typeface="Lato"/>
                <a:cs typeface="Lato"/>
                <a:sym typeface="Lato"/>
              </a:rPr>
              <a:t>2 </a:t>
            </a:r>
            <a:r>
              <a:rPr b="1" i="0" lang="en" sz="1700" u="none" cap="none" strike="noStrike">
                <a:solidFill>
                  <a:srgbClr val="000000"/>
                </a:solidFill>
                <a:latin typeface="Lato"/>
                <a:ea typeface="Lato"/>
                <a:cs typeface="Lato"/>
                <a:sym typeface="Lato"/>
              </a:rPr>
              <a:t>Capstone Project </a:t>
            </a:r>
            <a:r>
              <a:rPr b="1" lang="en" sz="1700">
                <a:latin typeface="Lato"/>
                <a:ea typeface="Lato"/>
                <a:cs typeface="Lato"/>
                <a:sym typeface="Lato"/>
              </a:rPr>
              <a:t>2</a:t>
            </a:r>
            <a:endParaRPr b="1" i="0" sz="1700" u="none" cap="none" strike="noStrike">
              <a:solidFill>
                <a:srgbClr val="0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576925" y="615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Login Session:</a:t>
            </a:r>
            <a:endParaRPr/>
          </a:p>
        </p:txBody>
      </p:sp>
      <p:pic>
        <p:nvPicPr>
          <p:cNvPr id="145" name="Google Shape;145;p22"/>
          <p:cNvPicPr preferRelativeResize="0"/>
          <p:nvPr/>
        </p:nvPicPr>
        <p:blipFill>
          <a:blip r:embed="rId3">
            <a:alphaModFix/>
          </a:blip>
          <a:stretch>
            <a:fillRect/>
          </a:stretch>
        </p:blipFill>
        <p:spPr>
          <a:xfrm>
            <a:off x="632925" y="1396375"/>
            <a:ext cx="7576700" cy="333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578750" y="575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Session:</a:t>
            </a:r>
            <a:endParaRPr/>
          </a:p>
        </p:txBody>
      </p:sp>
      <p:pic>
        <p:nvPicPr>
          <p:cNvPr id="151" name="Google Shape;151;p23"/>
          <p:cNvPicPr preferRelativeResize="0"/>
          <p:nvPr/>
        </p:nvPicPr>
        <p:blipFill>
          <a:blip r:embed="rId3">
            <a:alphaModFix/>
          </a:blip>
          <a:stretch>
            <a:fillRect/>
          </a:stretch>
        </p:blipFill>
        <p:spPr>
          <a:xfrm>
            <a:off x="380475" y="1282325"/>
            <a:ext cx="8085249"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608900" y="6054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Voice Assistant:</a:t>
            </a:r>
            <a:endParaRPr/>
          </a:p>
        </p:txBody>
      </p:sp>
      <p:pic>
        <p:nvPicPr>
          <p:cNvPr id="157" name="Google Shape;157;p24"/>
          <p:cNvPicPr preferRelativeResize="0"/>
          <p:nvPr/>
        </p:nvPicPr>
        <p:blipFill>
          <a:blip r:embed="rId3">
            <a:alphaModFix/>
          </a:blip>
          <a:stretch>
            <a:fillRect/>
          </a:stretch>
        </p:blipFill>
        <p:spPr>
          <a:xfrm>
            <a:off x="608900" y="1461475"/>
            <a:ext cx="8046777" cy="3441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588800" y="625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Voice </a:t>
            </a:r>
            <a:r>
              <a:rPr lang="en"/>
              <a:t>Assistant</a:t>
            </a:r>
            <a:r>
              <a:rPr lang="en"/>
              <a:t>:</a:t>
            </a:r>
            <a:endParaRPr/>
          </a:p>
        </p:txBody>
      </p:sp>
      <p:pic>
        <p:nvPicPr>
          <p:cNvPr id="163" name="Google Shape;163;p25"/>
          <p:cNvPicPr preferRelativeResize="0"/>
          <p:nvPr/>
        </p:nvPicPr>
        <p:blipFill>
          <a:blip r:embed="rId3">
            <a:alphaModFix/>
          </a:blip>
          <a:stretch>
            <a:fillRect/>
          </a:stretch>
        </p:blipFill>
        <p:spPr>
          <a:xfrm>
            <a:off x="112200" y="1391125"/>
            <a:ext cx="8839201" cy="260675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518475" y="5350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a:t>
            </a:r>
            <a:endParaRPr/>
          </a:p>
        </p:txBody>
      </p:sp>
      <p:pic>
        <p:nvPicPr>
          <p:cNvPr id="169" name="Google Shape;169;p26"/>
          <p:cNvPicPr preferRelativeResize="0"/>
          <p:nvPr/>
        </p:nvPicPr>
        <p:blipFill>
          <a:blip r:embed="rId3">
            <a:alphaModFix/>
          </a:blip>
          <a:stretch>
            <a:fillRect/>
          </a:stretch>
        </p:blipFill>
        <p:spPr>
          <a:xfrm>
            <a:off x="685199" y="1266025"/>
            <a:ext cx="7090324" cy="38774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Github link:</a:t>
            </a:r>
            <a:endParaRPr/>
          </a:p>
        </p:txBody>
      </p:sp>
      <p:sp>
        <p:nvSpPr>
          <p:cNvPr id="175" name="Google Shape;175;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u="sng">
                <a:solidFill>
                  <a:schemeClr val="hlink"/>
                </a:solidFill>
                <a:latin typeface="Lato"/>
                <a:ea typeface="Lato"/>
                <a:cs typeface="Lato"/>
                <a:sym typeface="Lato"/>
                <a:hlinkClick r:id="rId3"/>
              </a:rPr>
              <a:t>https://github.com/Jassubhi/text-summarization-project/wiki/Text-Summarization-and-Questionnaire-Generation-using-Deep-Learning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idx="1" type="body"/>
          </p:nvPr>
        </p:nvSpPr>
        <p:spPr>
          <a:xfrm>
            <a:off x="548625" y="15464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500">
                <a:solidFill>
                  <a:srgbClr val="000000"/>
                </a:solidFill>
                <a:highlight>
                  <a:srgbClr val="FFFFFF"/>
                </a:highlight>
              </a:rPr>
              <a:t>Thank You.</a:t>
            </a:r>
            <a:endParaRPr b="1" sz="2500">
              <a:solidFill>
                <a:srgbClr val="000000"/>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589050"/>
            <a:ext cx="7688700" cy="57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t>
            </a:r>
            <a:r>
              <a:rPr lang="en"/>
              <a:t>ntroduction:</a:t>
            </a:r>
            <a:endParaRPr/>
          </a:p>
        </p:txBody>
      </p:sp>
      <p:sp>
        <p:nvSpPr>
          <p:cNvPr id="95" name="Google Shape;95;p14"/>
          <p:cNvSpPr txBox="1"/>
          <p:nvPr>
            <p:ph idx="1" type="body"/>
          </p:nvPr>
        </p:nvSpPr>
        <p:spPr>
          <a:xfrm>
            <a:off x="244250" y="1321800"/>
            <a:ext cx="8692200" cy="3821700"/>
          </a:xfrm>
          <a:prstGeom prst="rect">
            <a:avLst/>
          </a:prstGeom>
        </p:spPr>
        <p:txBody>
          <a:bodyPr anchorCtr="0" anchor="t" bIns="91425" lIns="91425" spcFirstLastPara="1" rIns="91425" wrap="square" tIns="91425">
            <a:noAutofit/>
          </a:bodyPr>
          <a:lstStyle/>
          <a:p>
            <a:pPr indent="-381000" lvl="0" marL="457200" rtl="0" algn="l">
              <a:lnSpc>
                <a:spcPct val="90000"/>
              </a:lnSpc>
              <a:spcBef>
                <a:spcPts val="1000"/>
              </a:spcBef>
              <a:spcAft>
                <a:spcPts val="0"/>
              </a:spcAft>
              <a:buClr>
                <a:srgbClr val="000000"/>
              </a:buClr>
              <a:buSzPts val="2400"/>
              <a:buFont typeface="Calibri"/>
              <a:buChar char="●"/>
            </a:pPr>
            <a:r>
              <a:rPr b="1" lang="en" sz="2400">
                <a:solidFill>
                  <a:srgbClr val="000000"/>
                </a:solidFill>
                <a:latin typeface="Calibri"/>
                <a:ea typeface="Calibri"/>
                <a:cs typeface="Calibri"/>
                <a:sym typeface="Calibri"/>
              </a:rPr>
              <a:t>Base Idea: </a:t>
            </a:r>
            <a:r>
              <a:rPr lang="en" sz="2400">
                <a:solidFill>
                  <a:srgbClr val="000000"/>
                </a:solidFill>
                <a:latin typeface="Calibri"/>
                <a:ea typeface="Calibri"/>
                <a:cs typeface="Calibri"/>
                <a:sym typeface="Calibri"/>
              </a:rPr>
              <a:t>Text Summarization, Questionnaire &amp; Answer Generation.</a:t>
            </a:r>
            <a:endParaRPr sz="2400">
              <a:solidFill>
                <a:srgbClr val="000000"/>
              </a:solidFill>
              <a:latin typeface="Calibri"/>
              <a:ea typeface="Calibri"/>
              <a:cs typeface="Calibri"/>
              <a:sym typeface="Calibri"/>
            </a:endParaRPr>
          </a:p>
          <a:p>
            <a:pPr indent="-381000" lvl="0" marL="457200" rtl="0" algn="just">
              <a:lnSpc>
                <a:spcPct val="90000"/>
              </a:lnSpc>
              <a:spcBef>
                <a:spcPts val="0"/>
              </a:spcBef>
              <a:spcAft>
                <a:spcPts val="0"/>
              </a:spcAft>
              <a:buClr>
                <a:srgbClr val="000000"/>
              </a:buClr>
              <a:buSzPts val="2400"/>
              <a:buFont typeface="Calibri"/>
              <a:buChar char="●"/>
            </a:pPr>
            <a:r>
              <a:rPr b="1" lang="en" sz="2400">
                <a:solidFill>
                  <a:srgbClr val="000000"/>
                </a:solidFill>
                <a:latin typeface="Calibri"/>
                <a:ea typeface="Calibri"/>
                <a:cs typeface="Calibri"/>
                <a:sym typeface="Calibri"/>
              </a:rPr>
              <a:t>Motive: </a:t>
            </a:r>
            <a:r>
              <a:rPr lang="en" sz="2400">
                <a:solidFill>
                  <a:srgbClr val="000000"/>
                </a:solidFill>
                <a:latin typeface="Calibri"/>
                <a:ea typeface="Calibri"/>
                <a:cs typeface="Calibri"/>
                <a:sym typeface="Calibri"/>
              </a:rPr>
              <a:t>Our team created a system in which people can do smartwork by using our application which minimize their hard work of reading bulky text.</a:t>
            </a:r>
            <a:endParaRPr sz="2400">
              <a:solidFill>
                <a:srgbClr val="000000"/>
              </a:solidFill>
              <a:latin typeface="Calibri"/>
              <a:ea typeface="Calibri"/>
              <a:cs typeface="Calibri"/>
              <a:sym typeface="Calibri"/>
            </a:endParaRPr>
          </a:p>
          <a:p>
            <a:pPr indent="-381000" lvl="0" marL="457200" rtl="0" algn="just">
              <a:lnSpc>
                <a:spcPct val="90000"/>
              </a:lnSpc>
              <a:spcBef>
                <a:spcPts val="0"/>
              </a:spcBef>
              <a:spcAft>
                <a:spcPts val="0"/>
              </a:spcAft>
              <a:buClr>
                <a:srgbClr val="000000"/>
              </a:buClr>
              <a:buSzPts val="2400"/>
              <a:buFont typeface="Calibri"/>
              <a:buChar char="●"/>
            </a:pPr>
            <a:r>
              <a:rPr b="1" lang="en" sz="2400">
                <a:solidFill>
                  <a:srgbClr val="000000"/>
                </a:solidFill>
                <a:latin typeface="Calibri"/>
                <a:ea typeface="Calibri"/>
                <a:cs typeface="Calibri"/>
                <a:sym typeface="Calibri"/>
              </a:rPr>
              <a:t>Improvement: </a:t>
            </a:r>
            <a:r>
              <a:rPr lang="en" sz="2400">
                <a:solidFill>
                  <a:srgbClr val="000000"/>
                </a:solidFill>
                <a:latin typeface="Calibri"/>
                <a:ea typeface="Calibri"/>
                <a:cs typeface="Calibri"/>
                <a:sym typeface="Calibri"/>
              </a:rPr>
              <a:t>This time we have implemented a additional  feature of ‘Voice Assistant’ which can help more people to rely on our application, Also we have improved the interactivity of our application which makes it more user friendly and easy to use.</a:t>
            </a:r>
            <a:endParaRPr sz="2400">
              <a:solidFill>
                <a:srgbClr val="000000"/>
              </a:solidFill>
              <a:latin typeface="Calibri"/>
              <a:ea typeface="Calibri"/>
              <a:cs typeface="Calibri"/>
              <a:sym typeface="Calibri"/>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517225"/>
            <a:ext cx="7688700" cy="60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story</a:t>
            </a:r>
            <a:endParaRPr/>
          </a:p>
        </p:txBody>
      </p:sp>
      <p:sp>
        <p:nvSpPr>
          <p:cNvPr id="101" name="Google Shape;101;p15"/>
          <p:cNvSpPr txBox="1"/>
          <p:nvPr>
            <p:ph idx="1" type="body"/>
          </p:nvPr>
        </p:nvSpPr>
        <p:spPr>
          <a:xfrm>
            <a:off x="729450" y="1393625"/>
            <a:ext cx="7688700" cy="327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545950"/>
            <a:ext cx="7688700" cy="54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story</a:t>
            </a:r>
            <a:endParaRPr/>
          </a:p>
        </p:txBody>
      </p:sp>
      <p:sp>
        <p:nvSpPr>
          <p:cNvPr id="107" name="Google Shape;107;p16"/>
          <p:cNvSpPr txBox="1"/>
          <p:nvPr>
            <p:ph idx="1" type="body"/>
          </p:nvPr>
        </p:nvSpPr>
        <p:spPr>
          <a:xfrm>
            <a:off x="729450" y="1293050"/>
            <a:ext cx="7688700" cy="341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Retrospective</a:t>
            </a:r>
            <a:endParaRPr/>
          </a:p>
        </p:txBody>
      </p:sp>
      <p:pic>
        <p:nvPicPr>
          <p:cNvPr id="113" name="Google Shape;113;p17"/>
          <p:cNvPicPr preferRelativeResize="0"/>
          <p:nvPr/>
        </p:nvPicPr>
        <p:blipFill>
          <a:blip r:embed="rId3">
            <a:alphaModFix/>
          </a:blip>
          <a:stretch>
            <a:fillRect/>
          </a:stretch>
        </p:blipFill>
        <p:spPr>
          <a:xfrm>
            <a:off x="154050" y="2234425"/>
            <a:ext cx="8839199" cy="137898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633800" y="5641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Voice Assistant </a:t>
            </a:r>
            <a:endParaRPr/>
          </a:p>
        </p:txBody>
      </p:sp>
      <p:sp>
        <p:nvSpPr>
          <p:cNvPr id="119" name="Google Shape;119;p18"/>
          <p:cNvSpPr txBox="1"/>
          <p:nvPr>
            <p:ph idx="1" type="body"/>
          </p:nvPr>
        </p:nvSpPr>
        <p:spPr>
          <a:xfrm>
            <a:off x="633800" y="1445275"/>
            <a:ext cx="7688700" cy="291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030303"/>
              </a:solidFill>
              <a:highlight>
                <a:srgbClr val="F9F9F9"/>
              </a:highlight>
              <a:latin typeface="Roboto"/>
              <a:ea typeface="Roboto"/>
              <a:cs typeface="Roboto"/>
              <a:sym typeface="Roboto"/>
            </a:endParaRPr>
          </a:p>
          <a:p>
            <a:pPr indent="0" lvl="0" marL="0" rtl="0" algn="l">
              <a:spcBef>
                <a:spcPts val="1600"/>
              </a:spcBef>
              <a:spcAft>
                <a:spcPts val="0"/>
              </a:spcAft>
              <a:buNone/>
            </a:pPr>
            <a:r>
              <a:t/>
            </a:r>
            <a:endParaRPr sz="1050">
              <a:solidFill>
                <a:srgbClr val="030303"/>
              </a:solidFill>
              <a:highlight>
                <a:srgbClr val="F9F9F9"/>
              </a:highlight>
              <a:latin typeface="Roboto"/>
              <a:ea typeface="Roboto"/>
              <a:cs typeface="Roboto"/>
              <a:sym typeface="Roboto"/>
            </a:endParaRPr>
          </a:p>
          <a:p>
            <a:pPr indent="0" lvl="0" marL="0" rtl="0" algn="l">
              <a:spcBef>
                <a:spcPts val="1600"/>
              </a:spcBef>
              <a:spcAft>
                <a:spcPts val="1600"/>
              </a:spcAft>
              <a:buNone/>
            </a:pPr>
            <a:r>
              <a:t/>
            </a:r>
            <a:endParaRPr sz="1050">
              <a:solidFill>
                <a:srgbClr val="030303"/>
              </a:solidFill>
              <a:highlight>
                <a:srgbClr val="F9F9F9"/>
              </a:highlight>
              <a:latin typeface="Roboto"/>
              <a:ea typeface="Roboto"/>
              <a:cs typeface="Roboto"/>
              <a:sym typeface="Roboto"/>
            </a:endParaRPr>
          </a:p>
        </p:txBody>
      </p:sp>
      <p:sp>
        <p:nvSpPr>
          <p:cNvPr id="120" name="Google Shape;120;p18"/>
          <p:cNvSpPr txBox="1"/>
          <p:nvPr/>
        </p:nvSpPr>
        <p:spPr>
          <a:xfrm>
            <a:off x="285225" y="1179075"/>
            <a:ext cx="8680200" cy="33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36383E"/>
              </a:solidFill>
              <a:highlight>
                <a:srgbClr val="FFFFFF"/>
              </a:highlight>
            </a:endParaRPr>
          </a:p>
          <a:p>
            <a:pPr indent="0" lvl="0" marL="0" rtl="0" algn="l">
              <a:spcBef>
                <a:spcPts val="0"/>
              </a:spcBef>
              <a:spcAft>
                <a:spcPts val="0"/>
              </a:spcAft>
              <a:buNone/>
            </a:pPr>
            <a:r>
              <a:t/>
            </a:r>
            <a:endParaRPr sz="1200">
              <a:solidFill>
                <a:srgbClr val="36383E"/>
              </a:solidFill>
              <a:highlight>
                <a:srgbClr val="FFFFFF"/>
              </a:highlight>
            </a:endParaRPr>
          </a:p>
          <a:p>
            <a:pPr indent="0" lvl="0" marL="0" rtl="0" algn="just">
              <a:spcBef>
                <a:spcPts val="0"/>
              </a:spcBef>
              <a:spcAft>
                <a:spcPts val="0"/>
              </a:spcAft>
              <a:buNone/>
            </a:pPr>
            <a:r>
              <a:rPr lang="en" sz="2100">
                <a:solidFill>
                  <a:srgbClr val="FF0000"/>
                </a:solidFill>
                <a:highlight>
                  <a:srgbClr val="FFFFFF"/>
                </a:highlight>
              </a:rPr>
              <a:t>Voice Assistants</a:t>
            </a:r>
            <a:r>
              <a:rPr lang="en" sz="2100">
                <a:solidFill>
                  <a:srgbClr val="36383E"/>
                </a:solidFill>
                <a:highlight>
                  <a:srgbClr val="FFFFFF"/>
                </a:highlight>
              </a:rPr>
              <a:t> are b</a:t>
            </a:r>
            <a:r>
              <a:rPr lang="en" sz="2100">
                <a:solidFill>
                  <a:srgbClr val="36383E"/>
                </a:solidFill>
                <a:highlight>
                  <a:srgbClr val="FFFFFF"/>
                </a:highlight>
              </a:rPr>
              <a:t>ots</a:t>
            </a:r>
            <a:r>
              <a:rPr lang="en" sz="2100">
                <a:solidFill>
                  <a:srgbClr val="36383E"/>
                </a:solidFill>
                <a:highlight>
                  <a:srgbClr val="FFFFFF"/>
                </a:highlight>
              </a:rPr>
              <a:t> which react to voice commands given by a user and serve the user by returning relevant information in the form of voice.</a:t>
            </a:r>
            <a:endParaRPr sz="2100">
              <a:solidFill>
                <a:srgbClr val="36383E"/>
              </a:solidFill>
              <a:highlight>
                <a:srgbClr val="FFFFFF"/>
              </a:highlight>
            </a:endParaRPr>
          </a:p>
          <a:p>
            <a:pPr indent="0" lvl="0" marL="0" rtl="0" algn="l">
              <a:spcBef>
                <a:spcPts val="0"/>
              </a:spcBef>
              <a:spcAft>
                <a:spcPts val="0"/>
              </a:spcAft>
              <a:buNone/>
            </a:pPr>
            <a:r>
              <a:t/>
            </a:r>
            <a:endParaRPr sz="2100">
              <a:solidFill>
                <a:srgbClr val="36383E"/>
              </a:solidFill>
              <a:highlight>
                <a:srgbClr val="FFFFFF"/>
              </a:highlight>
            </a:endParaRPr>
          </a:p>
          <a:p>
            <a:pPr indent="0" lvl="0" marL="0" rtl="0" algn="l">
              <a:spcBef>
                <a:spcPts val="0"/>
              </a:spcBef>
              <a:spcAft>
                <a:spcPts val="0"/>
              </a:spcAft>
              <a:buNone/>
            </a:pPr>
            <a:r>
              <a:rPr lang="en" sz="2100">
                <a:solidFill>
                  <a:srgbClr val="36383E"/>
                </a:solidFill>
                <a:highlight>
                  <a:srgbClr val="FFFFFF"/>
                </a:highlight>
              </a:rPr>
              <a:t>Use in Our Application: -</a:t>
            </a:r>
            <a:endParaRPr sz="2100">
              <a:solidFill>
                <a:srgbClr val="36383E"/>
              </a:solidFill>
              <a:highlight>
                <a:srgbClr val="FFFFFF"/>
              </a:highlight>
            </a:endParaRPr>
          </a:p>
          <a:p>
            <a:pPr indent="0" lvl="0" marL="0" rtl="0" algn="l">
              <a:spcBef>
                <a:spcPts val="0"/>
              </a:spcBef>
              <a:spcAft>
                <a:spcPts val="0"/>
              </a:spcAft>
              <a:buNone/>
            </a:pPr>
            <a:r>
              <a:t/>
            </a:r>
            <a:endParaRPr sz="2100">
              <a:solidFill>
                <a:srgbClr val="36383E"/>
              </a:solidFill>
              <a:highlight>
                <a:srgbClr val="FFFFFF"/>
              </a:highlight>
            </a:endParaRPr>
          </a:p>
          <a:p>
            <a:pPr indent="0" lvl="0" marL="0" rtl="0" algn="just">
              <a:spcBef>
                <a:spcPts val="0"/>
              </a:spcBef>
              <a:spcAft>
                <a:spcPts val="0"/>
              </a:spcAft>
              <a:buNone/>
            </a:pPr>
            <a:r>
              <a:rPr lang="en" sz="2100">
                <a:solidFill>
                  <a:srgbClr val="36383E"/>
                </a:solidFill>
                <a:highlight>
                  <a:srgbClr val="FFFFFF"/>
                </a:highlight>
              </a:rPr>
              <a:t>We have implemented an additional feature of voice assistant which shows current time, finds our location, searches on google and wikipedia.</a:t>
            </a:r>
            <a:endParaRPr sz="2100">
              <a:solidFill>
                <a:srgbClr val="36383E"/>
              </a:solidFill>
              <a:highlight>
                <a:srgbClr val="FFFFFF"/>
              </a:highlight>
            </a:endParaRPr>
          </a:p>
          <a:p>
            <a:pPr indent="0" lvl="0" marL="0" rtl="0" algn="l">
              <a:spcBef>
                <a:spcPts val="0"/>
              </a:spcBef>
              <a:spcAft>
                <a:spcPts val="0"/>
              </a:spcAft>
              <a:buNone/>
            </a:pPr>
            <a:r>
              <a:t/>
            </a:r>
            <a:endParaRPr sz="2100">
              <a:solidFill>
                <a:srgbClr val="36383E"/>
              </a:solidFill>
              <a:highlight>
                <a:srgbClr val="FFFFFF"/>
              </a:highlight>
            </a:endParaRPr>
          </a:p>
          <a:p>
            <a:pPr indent="0" lvl="0" marL="0" rtl="0" algn="l">
              <a:spcBef>
                <a:spcPts val="0"/>
              </a:spcBef>
              <a:spcAft>
                <a:spcPts val="0"/>
              </a:spcAft>
              <a:buNone/>
            </a:pPr>
            <a:r>
              <a:t/>
            </a:r>
            <a:endParaRPr sz="2100">
              <a:solidFill>
                <a:srgbClr val="36383E"/>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644450" y="532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Technology Used</a:t>
            </a:r>
            <a:endParaRPr/>
          </a:p>
        </p:txBody>
      </p:sp>
      <p:sp>
        <p:nvSpPr>
          <p:cNvPr id="126" name="Google Shape;126;p19"/>
          <p:cNvSpPr txBox="1"/>
          <p:nvPr>
            <p:ph idx="1" type="body"/>
          </p:nvPr>
        </p:nvSpPr>
        <p:spPr>
          <a:xfrm>
            <a:off x="727650" y="1621900"/>
            <a:ext cx="7688700" cy="2261100"/>
          </a:xfrm>
          <a:prstGeom prst="rect">
            <a:avLst/>
          </a:prstGeom>
        </p:spPr>
        <p:txBody>
          <a:bodyPr anchorCtr="0" anchor="t" bIns="91425" lIns="91425" spcFirstLastPara="1" rIns="91425" wrap="square" tIns="91425">
            <a:noAutofit/>
          </a:bodyPr>
          <a:lstStyle/>
          <a:p>
            <a:pPr indent="-396875" lvl="0" marL="457200" rtl="0" algn="l">
              <a:spcBef>
                <a:spcPts val="0"/>
              </a:spcBef>
              <a:spcAft>
                <a:spcPts val="0"/>
              </a:spcAft>
              <a:buClr>
                <a:srgbClr val="030303"/>
              </a:buClr>
              <a:buSzPts val="2650"/>
              <a:buFont typeface="Calibri"/>
              <a:buChar char="●"/>
            </a:pPr>
            <a:r>
              <a:rPr lang="en" sz="2650">
                <a:solidFill>
                  <a:srgbClr val="030303"/>
                </a:solidFill>
                <a:highlight>
                  <a:srgbClr val="F9F9F9"/>
                </a:highlight>
                <a:latin typeface="Calibri"/>
                <a:ea typeface="Calibri"/>
                <a:cs typeface="Calibri"/>
                <a:sym typeface="Calibri"/>
              </a:rPr>
              <a:t>speech recognition library in Python </a:t>
            </a:r>
            <a:endParaRPr sz="2650">
              <a:solidFill>
                <a:srgbClr val="030303"/>
              </a:solidFill>
              <a:highlight>
                <a:srgbClr val="F9F9F9"/>
              </a:highlight>
              <a:latin typeface="Calibri"/>
              <a:ea typeface="Calibri"/>
              <a:cs typeface="Calibri"/>
              <a:sym typeface="Calibri"/>
            </a:endParaRPr>
          </a:p>
          <a:p>
            <a:pPr indent="-396875" lvl="0" marL="457200" rtl="0" algn="l">
              <a:spcBef>
                <a:spcPts val="0"/>
              </a:spcBef>
              <a:spcAft>
                <a:spcPts val="0"/>
              </a:spcAft>
              <a:buClr>
                <a:srgbClr val="030303"/>
              </a:buClr>
              <a:buSzPts val="2650"/>
              <a:buFont typeface="Calibri"/>
              <a:buChar char="●"/>
            </a:pPr>
            <a:r>
              <a:rPr lang="en" sz="2650">
                <a:solidFill>
                  <a:srgbClr val="030303"/>
                </a:solidFill>
                <a:highlight>
                  <a:srgbClr val="F9F9F9"/>
                </a:highlight>
                <a:latin typeface="Calibri"/>
                <a:ea typeface="Calibri"/>
                <a:cs typeface="Calibri"/>
                <a:sym typeface="Calibri"/>
              </a:rPr>
              <a:t>Google's text-to-speech API. (gTTS)</a:t>
            </a:r>
            <a:endParaRPr sz="2650">
              <a:solidFill>
                <a:srgbClr val="030303"/>
              </a:solidFill>
              <a:highlight>
                <a:srgbClr val="F9F9F9"/>
              </a:highlight>
              <a:latin typeface="Calibri"/>
              <a:ea typeface="Calibri"/>
              <a:cs typeface="Calibri"/>
              <a:sym typeface="Calibri"/>
            </a:endParaRPr>
          </a:p>
          <a:p>
            <a:pPr indent="-396875" lvl="0" marL="457200" rtl="0" algn="l">
              <a:spcBef>
                <a:spcPts val="0"/>
              </a:spcBef>
              <a:spcAft>
                <a:spcPts val="0"/>
              </a:spcAft>
              <a:buClr>
                <a:srgbClr val="030303"/>
              </a:buClr>
              <a:buSzPts val="2650"/>
              <a:buFont typeface="Calibri"/>
              <a:buChar char="●"/>
            </a:pPr>
            <a:r>
              <a:rPr lang="en" sz="2650">
                <a:solidFill>
                  <a:srgbClr val="030303"/>
                </a:solidFill>
                <a:highlight>
                  <a:srgbClr val="F9F9F9"/>
                </a:highlight>
                <a:latin typeface="Calibri"/>
                <a:ea typeface="Calibri"/>
                <a:cs typeface="Calibri"/>
                <a:sym typeface="Calibri"/>
              </a:rPr>
              <a:t>playsound</a:t>
            </a:r>
            <a:endParaRPr sz="2650">
              <a:solidFill>
                <a:srgbClr val="030303"/>
              </a:solidFill>
              <a:highlight>
                <a:srgbClr val="F9F9F9"/>
              </a:highlight>
              <a:latin typeface="Calibri"/>
              <a:ea typeface="Calibri"/>
              <a:cs typeface="Calibri"/>
              <a:sym typeface="Calibri"/>
            </a:endParaRPr>
          </a:p>
        </p:txBody>
      </p:sp>
      <p:pic>
        <p:nvPicPr>
          <p:cNvPr id="127" name="Google Shape;127;p19"/>
          <p:cNvPicPr preferRelativeResize="0"/>
          <p:nvPr/>
        </p:nvPicPr>
        <p:blipFill>
          <a:blip r:embed="rId3">
            <a:alphaModFix/>
          </a:blip>
          <a:stretch>
            <a:fillRect/>
          </a:stretch>
        </p:blipFill>
        <p:spPr>
          <a:xfrm>
            <a:off x="1432975" y="3351300"/>
            <a:ext cx="5562600" cy="1104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