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24"/>
  </p:notesMasterIdLst>
  <p:handoutMasterIdLst>
    <p:handoutMasterId r:id="rId25"/>
  </p:handoutMasterIdLst>
  <p:sldIdLst>
    <p:sldId id="572" r:id="rId13"/>
    <p:sldId id="603" r:id="rId14"/>
    <p:sldId id="604" r:id="rId15"/>
    <p:sldId id="605" r:id="rId16"/>
    <p:sldId id="609" r:id="rId17"/>
    <p:sldId id="612" r:id="rId18"/>
    <p:sldId id="613" r:id="rId19"/>
    <p:sldId id="614" r:id="rId20"/>
    <p:sldId id="607" r:id="rId21"/>
    <p:sldId id="610" r:id="rId22"/>
    <p:sldId id="602" r:id="rId23"/>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86391"/>
  </p:normalViewPr>
  <p:slideViewPr>
    <p:cSldViewPr>
      <p:cViewPr varScale="1">
        <p:scale>
          <a:sx n="89" d="100"/>
          <a:sy n="89" d="100"/>
        </p:scale>
        <p:origin x="494" y="72"/>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7/06/2025</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7/06/2025</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91744" y="3645024"/>
            <a:ext cx="4248472" cy="1161616"/>
          </a:xfrm>
        </p:spPr>
        <p:txBody>
          <a:bodyPr/>
          <a:lstStyle/>
          <a:p>
            <a:pPr algn="ctr"/>
            <a:r>
              <a:rPr lang="en-IN" sz="4000" dirty="0">
                <a:latin typeface="Calibri" panose="020F0502020204030204" pitchFamily="34" charset="0"/>
                <a:ea typeface="Calibri" panose="020F0502020204030204" pitchFamily="34" charset="0"/>
                <a:cs typeface="Calibri" panose="020F0502020204030204" pitchFamily="34" charset="0"/>
              </a:rPr>
              <a:t>Email Classification</a:t>
            </a:r>
            <a:endParaRPr lang="en-US" dirty="0"/>
          </a:p>
        </p:txBody>
      </p:sp>
      <p:sp>
        <p:nvSpPr>
          <p:cNvPr id="5" name="Text Placeholder 4"/>
          <p:cNvSpPr>
            <a:spLocks noGrp="1"/>
          </p:cNvSpPr>
          <p:nvPr>
            <p:ph type="body" sz="quarter" idx="10"/>
          </p:nvPr>
        </p:nvSpPr>
        <p:spPr>
          <a:xfrm>
            <a:off x="335360" y="3004238"/>
            <a:ext cx="4320480" cy="407987"/>
          </a:xfrm>
        </p:spPr>
        <p:txBody>
          <a:bodyPr/>
          <a:lstStyle/>
          <a:p>
            <a:r>
              <a:rPr lang="en-SG" altLang="en-US" dirty="0">
                <a:latin typeface="Calibri" panose="020F0502020204030204" pitchFamily="34" charset="0"/>
                <a:ea typeface="Calibri" panose="020F0502020204030204" pitchFamily="34" charset="0"/>
                <a:cs typeface="Calibri" panose="020F0502020204030204" pitchFamily="34" charset="0"/>
              </a:rPr>
              <a:t>Department of AI &amp; DS</a:t>
            </a:r>
          </a:p>
        </p:txBody>
      </p:sp>
      <p:sp>
        <p:nvSpPr>
          <p:cNvPr id="3" name="Text Placeholder 2"/>
          <p:cNvSpPr txBox="1">
            <a:spLocks/>
          </p:cNvSpPr>
          <p:nvPr/>
        </p:nvSpPr>
        <p:spPr>
          <a:xfrm>
            <a:off x="4799856" y="4590384"/>
            <a:ext cx="2928949" cy="42476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6600"/>
                </a:solidFill>
                <a:latin typeface="Calibri" panose="020F0502020204030204" pitchFamily="34" charset="0"/>
                <a:ea typeface="Calibri" panose="020F0502020204030204" pitchFamily="34" charset="0"/>
                <a:cs typeface="Calibri" panose="020F0502020204030204" pitchFamily="34" charset="0"/>
              </a:rPr>
              <a:t>Hemanth Jasti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06AC24-E677-4E51-645E-D615DE178DC3}"/>
              </a:ext>
            </a:extLst>
          </p:cNvPr>
          <p:cNvSpPr>
            <a:spLocks noGrp="1"/>
          </p:cNvSpPr>
          <p:nvPr>
            <p:ph type="sldNum" sz="quarter" idx="14"/>
          </p:nvPr>
        </p:nvSpPr>
        <p:spPr/>
        <p:txBody>
          <a:bodyPr/>
          <a:lstStyle/>
          <a:p>
            <a:fld id="{45A3C14A-F937-4231-B6F1-40B429FAFB2F}" type="slidenum">
              <a:rPr lang="en-NZ" smtClean="0"/>
              <a:pPr/>
              <a:t>10</a:t>
            </a:fld>
            <a:endParaRPr lang="en-NZ" dirty="0"/>
          </a:p>
        </p:txBody>
      </p:sp>
      <p:sp>
        <p:nvSpPr>
          <p:cNvPr id="4" name="Text Placeholder 3">
            <a:extLst>
              <a:ext uri="{FF2B5EF4-FFF2-40B4-BE49-F238E27FC236}">
                <a16:creationId xmlns:a16="http://schemas.microsoft.com/office/drawing/2014/main" id="{8ACE4A8B-4BE2-9846-4EB6-D3B340066819}"/>
              </a:ext>
            </a:extLst>
          </p:cNvPr>
          <p:cNvSpPr>
            <a:spLocks noGrp="1"/>
          </p:cNvSpPr>
          <p:nvPr>
            <p:ph type="body" sz="quarter" idx="17"/>
          </p:nvPr>
        </p:nvSpPr>
        <p:spPr>
          <a:xfrm>
            <a:off x="191344" y="548680"/>
            <a:ext cx="10801201" cy="4320480"/>
          </a:xfrm>
        </p:spPr>
        <p:txBody>
          <a:bodyPr/>
          <a:lstStyle/>
          <a:p>
            <a:pPr marL="342900" indent="-34290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We have performed this spam and ham classification with different algorithms using the same ‘email’ dataset and observed the accuracy scores and F1 scores of them. </a:t>
            </a:r>
          </a:p>
          <a:p>
            <a:pPr marL="342900" indent="-342900">
              <a:buFont typeface="Arial" panose="020B0604020202020204" pitchFamily="34" charset="0"/>
              <a:buChar char="•"/>
            </a:pPr>
            <a:r>
              <a:rPr lang="en-US" b="0" i="0" dirty="0">
                <a:solidFill>
                  <a:srgbClr val="0D0D0D"/>
                </a:solidFill>
                <a:effectLst/>
                <a:highlight>
                  <a:srgbClr val="FFFFFF"/>
                </a:highlight>
                <a:latin typeface="Söhne"/>
              </a:rPr>
              <a:t>Combining algorithms might also enhance the model's robustness to variability in the dataset. By aggregating their predictions, the new algorithm can produce more stable and consistent results across different scenarios.</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b="0" i="0" dirty="0">
                <a:solidFill>
                  <a:srgbClr val="0D0D0D"/>
                </a:solidFill>
                <a:effectLst/>
                <a:highlight>
                  <a:srgbClr val="FFFFFF"/>
                </a:highlight>
                <a:latin typeface="Söhne"/>
              </a:rPr>
              <a:t>The combination of algorithms could optimize various performance metrics, such as accuracy and F1 score. While SVM may excel in certain aspects, the combined algorithm might strike a better balance between precision and recall, leading to improved overall effectiveness in spam and ham classification tasks.</a:t>
            </a:r>
          </a:p>
          <a:p>
            <a:pPr marL="342900" indent="-342900">
              <a:buFont typeface="Arial" panose="020B0604020202020204" pitchFamily="34" charset="0"/>
              <a:buChar char="•"/>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From the above bar chart you can see the difference of scores from the combination of two algorithms and SVM algorithm.</a:t>
            </a:r>
          </a:p>
          <a:p>
            <a:pPr marL="342900" indent="-342900">
              <a:buFont typeface="Arial" panose="020B0604020202020204" pitchFamily="34" charset="0"/>
              <a:buChar char="•"/>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40281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a:t>
            </a:fld>
            <a:endParaRPr lang="en-NZ" dirty="0"/>
          </a:p>
        </p:txBody>
      </p:sp>
      <p:sp>
        <p:nvSpPr>
          <p:cNvPr id="3" name="Title 2"/>
          <p:cNvSpPr>
            <a:spLocks noGrp="1"/>
          </p:cNvSpPr>
          <p:nvPr>
            <p:ph type="title"/>
          </p:nvPr>
        </p:nvSpPr>
        <p:spPr>
          <a:xfrm>
            <a:off x="695400" y="260648"/>
            <a:ext cx="6211927" cy="838202"/>
          </a:xfrm>
        </p:spPr>
        <p:txBody>
          <a:bodyPr/>
          <a:lstStyle/>
          <a:p>
            <a:r>
              <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rPr>
              <a:t>Contents Of Presentation:</a:t>
            </a:r>
            <a:endParaRPr lang="en-US" b="1" dirty="0">
              <a:solidFill>
                <a:schemeClr val="tx1"/>
              </a:solidFill>
            </a:endParaRPr>
          </a:p>
        </p:txBody>
      </p:sp>
      <p:sp>
        <p:nvSpPr>
          <p:cNvPr id="4" name="Text Placeholder 3"/>
          <p:cNvSpPr>
            <a:spLocks noGrp="1"/>
          </p:cNvSpPr>
          <p:nvPr>
            <p:ph type="body" sz="quarter" idx="17"/>
          </p:nvPr>
        </p:nvSpPr>
        <p:spPr>
          <a:xfrm>
            <a:off x="695400" y="1233988"/>
            <a:ext cx="10801201" cy="4860428"/>
          </a:xfrm>
        </p:spPr>
        <p:txBody>
          <a:bodyPr/>
          <a:lstStyle/>
          <a:p>
            <a:pPr>
              <a:lnSpc>
                <a:spcPct val="100000"/>
              </a:lnSpc>
            </a:pPr>
            <a:r>
              <a:rPr lang="en-US" sz="1800" b="1" dirty="0">
                <a:solidFill>
                  <a:srgbClr val="00000A"/>
                </a:solidFill>
                <a:latin typeface="Times New Roman" panose="02020603050405020304" pitchFamily="18" charset="0"/>
              </a:rPr>
              <a:t>Abstract</a:t>
            </a:r>
          </a:p>
          <a:p>
            <a:pPr>
              <a:lnSpc>
                <a:spcPct val="100000"/>
              </a:lnSpc>
              <a:spcAft>
                <a:spcPts val="0"/>
              </a:spcAft>
            </a:pPr>
            <a:r>
              <a:rPr lang="en-US" sz="1800" b="1" dirty="0">
                <a:solidFill>
                  <a:srgbClr val="00000A"/>
                </a:solidFill>
                <a:latin typeface="Times New Roman" panose="02020603050405020304" pitchFamily="18" charset="0"/>
              </a:rPr>
              <a:t>Introduction</a:t>
            </a:r>
          </a:p>
          <a:p>
            <a:pPr>
              <a:lnSpc>
                <a:spcPct val="100000"/>
              </a:lnSpc>
              <a:spcAft>
                <a:spcPts val="0"/>
              </a:spcAft>
            </a:pPr>
            <a:endParaRPr lang="en-US" sz="1800" b="1" dirty="0">
              <a:solidFill>
                <a:srgbClr val="00000A"/>
              </a:solidFill>
              <a:latin typeface="Times New Roman" panose="02020603050405020304" pitchFamily="18" charset="0"/>
            </a:endParaRPr>
          </a:p>
          <a:p>
            <a:pPr>
              <a:lnSpc>
                <a:spcPct val="100000"/>
              </a:lnSpc>
              <a:spcAft>
                <a:spcPts val="0"/>
              </a:spcAft>
            </a:pPr>
            <a:r>
              <a:rPr lang="en-US" sz="1800" b="1" dirty="0">
                <a:solidFill>
                  <a:srgbClr val="00000A"/>
                </a:solidFill>
                <a:latin typeface="Times New Roman" panose="02020603050405020304" pitchFamily="18" charset="0"/>
              </a:rPr>
              <a:t>Code snippet</a:t>
            </a:r>
          </a:p>
          <a:p>
            <a:pPr>
              <a:lnSpc>
                <a:spcPct val="100000"/>
              </a:lnSpc>
              <a:spcAft>
                <a:spcPts val="0"/>
              </a:spcAft>
            </a:pPr>
            <a:endParaRPr lang="en-US" sz="1800" b="1" dirty="0">
              <a:solidFill>
                <a:srgbClr val="00000A"/>
              </a:solidFill>
              <a:latin typeface="Times New Roman" panose="02020603050405020304" pitchFamily="18" charset="0"/>
            </a:endParaRPr>
          </a:p>
          <a:p>
            <a:pPr>
              <a:lnSpc>
                <a:spcPct val="100000"/>
              </a:lnSpc>
              <a:spcAft>
                <a:spcPts val="0"/>
              </a:spcAft>
            </a:pPr>
            <a:r>
              <a:rPr lang="en-US" sz="1800" b="1" dirty="0">
                <a:solidFill>
                  <a:srgbClr val="00000A"/>
                </a:solidFill>
                <a:latin typeface="Times New Roman" panose="02020603050405020304" pitchFamily="18" charset="0"/>
              </a:rPr>
              <a:t>Conclusion</a:t>
            </a:r>
          </a:p>
        </p:txBody>
      </p:sp>
    </p:spTree>
    <p:extLst>
      <p:ext uri="{BB962C8B-B14F-4D97-AF65-F5344CB8AC3E}">
        <p14:creationId xmlns:p14="http://schemas.microsoft.com/office/powerpoint/2010/main" val="2138535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663A0E-DBB3-4B30-EB75-D7F6604DF399}"/>
              </a:ext>
            </a:extLst>
          </p:cNvPr>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a:extLst>
              <a:ext uri="{FF2B5EF4-FFF2-40B4-BE49-F238E27FC236}">
                <a16:creationId xmlns:a16="http://schemas.microsoft.com/office/drawing/2014/main" id="{7A1F2549-5172-119D-9B9D-518F3D8873A5}"/>
              </a:ext>
            </a:extLst>
          </p:cNvPr>
          <p:cNvSpPr>
            <a:spLocks noGrp="1"/>
          </p:cNvSpPr>
          <p:nvPr>
            <p:ph type="title"/>
          </p:nvPr>
        </p:nvSpPr>
        <p:spPr/>
        <p:txBody>
          <a:bodyPr/>
          <a:lstStyle/>
          <a:p>
            <a:b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Abstract:</a:t>
            </a:r>
            <a:endPar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3">
            <a:extLst>
              <a:ext uri="{FF2B5EF4-FFF2-40B4-BE49-F238E27FC236}">
                <a16:creationId xmlns:a16="http://schemas.microsoft.com/office/drawing/2014/main" id="{A368420B-8C45-33E0-23D9-6329A1FBEC84}"/>
              </a:ext>
            </a:extLst>
          </p:cNvPr>
          <p:cNvSpPr>
            <a:spLocks noGrp="1"/>
          </p:cNvSpPr>
          <p:nvPr>
            <p:ph type="body" sz="quarter" idx="17"/>
          </p:nvPr>
        </p:nvSpPr>
        <p:spPr/>
        <p:txBody>
          <a:bodyPr/>
          <a:lstStyle/>
          <a:p>
            <a:pPr marL="0" indent="0">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This project aims to enhance cybersecurity by utilizing Natural Language Processing (NLP) to classify emails for phishing detection, addressing the growing threat of fraudulent activities. Leveraging machine learning and deep learning, it seeks to differentiate between phishing and legitimate emails, with a focus on accuracy, precision, recall, and F1-score metrics. By deploying a real-time classification model with provisions for monitoring and retraining, it aims to fortify defenses against phishing attacks, ultimately contributing to a more secure digital landscape.</a:t>
            </a: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solidFill>
                <a:schemeClr val="tx1"/>
              </a:solidFill>
            </a:endParaRPr>
          </a:p>
        </p:txBody>
      </p:sp>
    </p:spTree>
    <p:extLst>
      <p:ext uri="{BB962C8B-B14F-4D97-AF65-F5344CB8AC3E}">
        <p14:creationId xmlns:p14="http://schemas.microsoft.com/office/powerpoint/2010/main" val="2631945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653127-BCA0-2419-7895-EB14BC4BADCF}"/>
              </a:ext>
            </a:extLst>
          </p:cNvPr>
          <p:cNvSpPr>
            <a:spLocks noGrp="1"/>
          </p:cNvSpPr>
          <p:nvPr>
            <p:ph type="sldNum" sz="quarter" idx="14"/>
          </p:nvPr>
        </p:nvSpPr>
        <p:spPr/>
        <p:txBody>
          <a:bodyPr/>
          <a:lstStyle/>
          <a:p>
            <a:fld id="{45A3C14A-F937-4231-B6F1-40B429FAFB2F}" type="slidenum">
              <a:rPr lang="en-NZ" smtClean="0"/>
              <a:pPr/>
              <a:t>4</a:t>
            </a:fld>
            <a:endParaRPr lang="en-NZ" dirty="0"/>
          </a:p>
        </p:txBody>
      </p:sp>
      <p:sp>
        <p:nvSpPr>
          <p:cNvPr id="3" name="Title 2">
            <a:extLst>
              <a:ext uri="{FF2B5EF4-FFF2-40B4-BE49-F238E27FC236}">
                <a16:creationId xmlns:a16="http://schemas.microsoft.com/office/drawing/2014/main" id="{30CC6B71-4D05-571D-4E16-1B0C7E57A9ED}"/>
              </a:ext>
            </a:extLst>
          </p:cNvPr>
          <p:cNvSpPr>
            <a:spLocks noGrp="1"/>
          </p:cNvSpPr>
          <p:nvPr>
            <p:ph type="title"/>
          </p:nvPr>
        </p:nvSpPr>
        <p:spPr/>
        <p:txBody>
          <a:bodyPr/>
          <a:lstStyle/>
          <a:p>
            <a:r>
              <a:rPr lang="en-IN" sz="2800" b="1" dirty="0">
                <a:solidFill>
                  <a:schemeClr val="tx1"/>
                </a:solidFill>
                <a:latin typeface="Calibri" panose="020F0502020204030204" pitchFamily="34" charset="0"/>
                <a:ea typeface="Calibri" panose="020F0502020204030204" pitchFamily="34" charset="0"/>
                <a:cs typeface="Calibri" panose="020F0502020204030204" pitchFamily="34" charset="0"/>
              </a:rPr>
              <a:t>Introduction:</a:t>
            </a:r>
            <a:endParaRPr lang="en-US" b="1" dirty="0"/>
          </a:p>
        </p:txBody>
      </p:sp>
      <p:sp>
        <p:nvSpPr>
          <p:cNvPr id="4" name="Text Placeholder 3">
            <a:extLst>
              <a:ext uri="{FF2B5EF4-FFF2-40B4-BE49-F238E27FC236}">
                <a16:creationId xmlns:a16="http://schemas.microsoft.com/office/drawing/2014/main" id="{5003016C-73D0-4738-4F3A-862E8CA52F3F}"/>
              </a:ext>
            </a:extLst>
          </p:cNvPr>
          <p:cNvSpPr>
            <a:spLocks noGrp="1"/>
          </p:cNvSpPr>
          <p:nvPr>
            <p:ph type="body" sz="quarter" idx="17"/>
          </p:nvPr>
        </p:nvSpPr>
        <p:spPr/>
        <p:txBody>
          <a:bodyPr/>
          <a:lstStyle/>
          <a:p>
            <a:pPr algn="just">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introduction to email classification is a crucial aspect of cybersecurity, particularly in combating phishing attacks, which are sophisticated social engineering tactics used to deceive individuals into divulging sensitive information. Phishing emails often impersonate legitimate entities like well-known companies, leading recipients to fraudulent websites where personal data is compromised. </a:t>
            </a:r>
          </a:p>
          <a:p>
            <a:pPr algn="just">
              <a:buFont typeface="Arial" panose="020B0604020202020204" pitchFamily="34" charset="0"/>
              <a:buChar char="•"/>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With approximately 269 billion emails sent daily and an estimated 135 million attempted phishing attacks each day, the financial impact of phishing is substantial. The prevalence of phishing attacks underscores the importance of robust email classification techniques using machine learning and deep learning models to effectively distinguish between phishing and regular emails.</a:t>
            </a:r>
          </a:p>
          <a:p>
            <a:pPr marL="0" indent="0">
              <a:buNone/>
            </a:pPr>
            <a:endParaRPr lang="en-US" dirty="0"/>
          </a:p>
        </p:txBody>
      </p:sp>
    </p:spTree>
    <p:extLst>
      <p:ext uri="{BB962C8B-B14F-4D97-AF65-F5344CB8AC3E}">
        <p14:creationId xmlns:p14="http://schemas.microsoft.com/office/powerpoint/2010/main" val="732751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EA40A9-761F-203C-BD87-492819D4AF48}"/>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
        <p:nvSpPr>
          <p:cNvPr id="3" name="TextBox 2">
            <a:extLst>
              <a:ext uri="{FF2B5EF4-FFF2-40B4-BE49-F238E27FC236}">
                <a16:creationId xmlns:a16="http://schemas.microsoft.com/office/drawing/2014/main" id="{8C0E27EB-A2B5-3814-AEA8-0C186218A293}"/>
              </a:ext>
            </a:extLst>
          </p:cNvPr>
          <p:cNvSpPr txBox="1"/>
          <p:nvPr/>
        </p:nvSpPr>
        <p:spPr>
          <a:xfrm>
            <a:off x="767408" y="260648"/>
            <a:ext cx="679994"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SVM:</a:t>
            </a:r>
          </a:p>
        </p:txBody>
      </p:sp>
      <p:pic>
        <p:nvPicPr>
          <p:cNvPr id="10" name="Picture 9">
            <a:extLst>
              <a:ext uri="{FF2B5EF4-FFF2-40B4-BE49-F238E27FC236}">
                <a16:creationId xmlns:a16="http://schemas.microsoft.com/office/drawing/2014/main" id="{8BFE60C2-B087-B654-4CBD-4CF2FD2F43F2}"/>
              </a:ext>
            </a:extLst>
          </p:cNvPr>
          <p:cNvPicPr>
            <a:picLocks noChangeAspect="1"/>
          </p:cNvPicPr>
          <p:nvPr/>
        </p:nvPicPr>
        <p:blipFill>
          <a:blip r:embed="rId2"/>
          <a:stretch>
            <a:fillRect/>
          </a:stretch>
        </p:blipFill>
        <p:spPr>
          <a:xfrm>
            <a:off x="1638328" y="764704"/>
            <a:ext cx="8577809" cy="5126852"/>
          </a:xfrm>
          <a:prstGeom prst="rect">
            <a:avLst/>
          </a:prstGeom>
        </p:spPr>
      </p:pic>
    </p:spTree>
    <p:extLst>
      <p:ext uri="{BB962C8B-B14F-4D97-AF65-F5344CB8AC3E}">
        <p14:creationId xmlns:p14="http://schemas.microsoft.com/office/powerpoint/2010/main" val="163328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77A3C3-A62C-6959-0463-3CED8E6936CF}"/>
              </a:ext>
            </a:extLst>
          </p:cNvPr>
          <p:cNvSpPr>
            <a:spLocks noGrp="1"/>
          </p:cNvSpPr>
          <p:nvPr>
            <p:ph type="sldNum" sz="quarter" idx="14"/>
          </p:nvPr>
        </p:nvSpPr>
        <p:spPr/>
        <p:txBody>
          <a:bodyPr/>
          <a:lstStyle/>
          <a:p>
            <a:fld id="{45A3C14A-F937-4231-B6F1-40B429FAFB2F}" type="slidenum">
              <a:rPr lang="en-NZ" smtClean="0"/>
              <a:pPr/>
              <a:t>6</a:t>
            </a:fld>
            <a:endParaRPr lang="en-NZ" dirty="0"/>
          </a:p>
        </p:txBody>
      </p:sp>
      <p:pic>
        <p:nvPicPr>
          <p:cNvPr id="6" name="Picture 5">
            <a:extLst>
              <a:ext uri="{FF2B5EF4-FFF2-40B4-BE49-F238E27FC236}">
                <a16:creationId xmlns:a16="http://schemas.microsoft.com/office/drawing/2014/main" id="{87BBBE27-F9B8-D7A4-8084-A9C5B29E4615}"/>
              </a:ext>
            </a:extLst>
          </p:cNvPr>
          <p:cNvPicPr>
            <a:picLocks noChangeAspect="1"/>
          </p:cNvPicPr>
          <p:nvPr/>
        </p:nvPicPr>
        <p:blipFill>
          <a:blip r:embed="rId2"/>
          <a:stretch>
            <a:fillRect/>
          </a:stretch>
        </p:blipFill>
        <p:spPr>
          <a:xfrm>
            <a:off x="1775520" y="908720"/>
            <a:ext cx="8198404" cy="3931576"/>
          </a:xfrm>
          <a:prstGeom prst="rect">
            <a:avLst/>
          </a:prstGeom>
        </p:spPr>
      </p:pic>
    </p:spTree>
    <p:extLst>
      <p:ext uri="{BB962C8B-B14F-4D97-AF65-F5344CB8AC3E}">
        <p14:creationId xmlns:p14="http://schemas.microsoft.com/office/powerpoint/2010/main" val="325691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038129-4C17-BC4E-7FBC-8614970B29CA}"/>
              </a:ext>
            </a:extLst>
          </p:cNvPr>
          <p:cNvSpPr>
            <a:spLocks noGrp="1"/>
          </p:cNvSpPr>
          <p:nvPr>
            <p:ph type="sldNum" sz="quarter" idx="14"/>
          </p:nvPr>
        </p:nvSpPr>
        <p:spPr/>
        <p:txBody>
          <a:bodyPr/>
          <a:lstStyle/>
          <a:p>
            <a:fld id="{45A3C14A-F937-4231-B6F1-40B429FAFB2F}" type="slidenum">
              <a:rPr lang="en-NZ" smtClean="0"/>
              <a:pPr/>
              <a:t>7</a:t>
            </a:fld>
            <a:endParaRPr lang="en-NZ" dirty="0"/>
          </a:p>
        </p:txBody>
      </p:sp>
      <p:sp>
        <p:nvSpPr>
          <p:cNvPr id="5" name="TextBox 4">
            <a:extLst>
              <a:ext uri="{FF2B5EF4-FFF2-40B4-BE49-F238E27FC236}">
                <a16:creationId xmlns:a16="http://schemas.microsoft.com/office/drawing/2014/main" id="{EB0E6B58-C0B4-673B-2AF9-7EF6BA18A875}"/>
              </a:ext>
            </a:extLst>
          </p:cNvPr>
          <p:cNvSpPr txBox="1"/>
          <p:nvPr/>
        </p:nvSpPr>
        <p:spPr>
          <a:xfrm>
            <a:off x="263352" y="260648"/>
            <a:ext cx="1956818" cy="369332"/>
          </a:xfrm>
          <a:prstGeom prst="rect">
            <a:avLst/>
          </a:prstGeom>
          <a:noFill/>
        </p:spPr>
        <p:txBody>
          <a:bodyPr wrap="non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Creating a text file:</a:t>
            </a:r>
          </a:p>
        </p:txBody>
      </p:sp>
      <p:pic>
        <p:nvPicPr>
          <p:cNvPr id="11" name="Picture 10">
            <a:extLst>
              <a:ext uri="{FF2B5EF4-FFF2-40B4-BE49-F238E27FC236}">
                <a16:creationId xmlns:a16="http://schemas.microsoft.com/office/drawing/2014/main" id="{47AE951A-CBFB-3DBB-26E3-43BC89AC2B52}"/>
              </a:ext>
            </a:extLst>
          </p:cNvPr>
          <p:cNvPicPr>
            <a:picLocks noChangeAspect="1"/>
          </p:cNvPicPr>
          <p:nvPr/>
        </p:nvPicPr>
        <p:blipFill>
          <a:blip r:embed="rId2"/>
          <a:stretch>
            <a:fillRect/>
          </a:stretch>
        </p:blipFill>
        <p:spPr>
          <a:xfrm>
            <a:off x="2711624" y="332656"/>
            <a:ext cx="7692254" cy="5590352"/>
          </a:xfrm>
          <a:prstGeom prst="rect">
            <a:avLst/>
          </a:prstGeom>
        </p:spPr>
      </p:pic>
    </p:spTree>
    <p:extLst>
      <p:ext uri="{BB962C8B-B14F-4D97-AF65-F5344CB8AC3E}">
        <p14:creationId xmlns:p14="http://schemas.microsoft.com/office/powerpoint/2010/main" val="3795150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E038129-4C17-BC4E-7FBC-8614970B29CA}"/>
              </a:ext>
            </a:extLst>
          </p:cNvPr>
          <p:cNvSpPr>
            <a:spLocks noGrp="1"/>
          </p:cNvSpPr>
          <p:nvPr>
            <p:ph type="sldNum" sz="quarter" idx="14"/>
          </p:nvPr>
        </p:nvSpPr>
        <p:spPr/>
        <p:txBody>
          <a:bodyPr/>
          <a:lstStyle/>
          <a:p>
            <a:fld id="{45A3C14A-F937-4231-B6F1-40B429FAFB2F}" type="slidenum">
              <a:rPr lang="en-NZ" smtClean="0"/>
              <a:pPr/>
              <a:t>8</a:t>
            </a:fld>
            <a:endParaRPr lang="en-NZ" dirty="0"/>
          </a:p>
        </p:txBody>
      </p:sp>
      <p:pic>
        <p:nvPicPr>
          <p:cNvPr id="8" name="Picture 7">
            <a:extLst>
              <a:ext uri="{FF2B5EF4-FFF2-40B4-BE49-F238E27FC236}">
                <a16:creationId xmlns:a16="http://schemas.microsoft.com/office/drawing/2014/main" id="{D046FBA1-E017-CE8A-5D52-7A096D7C9852}"/>
              </a:ext>
            </a:extLst>
          </p:cNvPr>
          <p:cNvPicPr>
            <a:picLocks noChangeAspect="1"/>
          </p:cNvPicPr>
          <p:nvPr/>
        </p:nvPicPr>
        <p:blipFill>
          <a:blip r:embed="rId2"/>
          <a:stretch>
            <a:fillRect/>
          </a:stretch>
        </p:blipFill>
        <p:spPr>
          <a:xfrm>
            <a:off x="3935760" y="135206"/>
            <a:ext cx="5688632" cy="5995889"/>
          </a:xfrm>
          <a:prstGeom prst="rect">
            <a:avLst/>
          </a:prstGeom>
        </p:spPr>
      </p:pic>
    </p:spTree>
    <p:extLst>
      <p:ext uri="{BB962C8B-B14F-4D97-AF65-F5344CB8AC3E}">
        <p14:creationId xmlns:p14="http://schemas.microsoft.com/office/powerpoint/2010/main" val="1261593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643DE5-966D-3E8A-9793-E1CDEE5DE53D}"/>
              </a:ext>
            </a:extLst>
          </p:cNvPr>
          <p:cNvSpPr>
            <a:spLocks noGrp="1"/>
          </p:cNvSpPr>
          <p:nvPr>
            <p:ph type="sldNum" sz="quarter" idx="14"/>
          </p:nvPr>
        </p:nvSpPr>
        <p:spPr/>
        <p:txBody>
          <a:bodyPr/>
          <a:lstStyle/>
          <a:p>
            <a:fld id="{45A3C14A-F937-4231-B6F1-40B429FAFB2F}" type="slidenum">
              <a:rPr lang="en-NZ" smtClean="0"/>
              <a:pPr/>
              <a:t>9</a:t>
            </a:fld>
            <a:endParaRPr lang="en-NZ" dirty="0"/>
          </a:p>
        </p:txBody>
      </p:sp>
      <p:sp>
        <p:nvSpPr>
          <p:cNvPr id="3" name="Title 2">
            <a:extLst>
              <a:ext uri="{FF2B5EF4-FFF2-40B4-BE49-F238E27FC236}">
                <a16:creationId xmlns:a16="http://schemas.microsoft.com/office/drawing/2014/main" id="{E1B123F1-C749-07C9-B11A-1D027F0DB87D}"/>
              </a:ext>
            </a:extLst>
          </p:cNvPr>
          <p:cNvSpPr>
            <a:spLocks noGrp="1"/>
          </p:cNvSpPr>
          <p:nvPr>
            <p:ph type="title"/>
          </p:nvPr>
        </p:nvSpPr>
        <p:spPr/>
        <p:txBody>
          <a:bodyPr/>
          <a:lstStyle/>
          <a:p>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conclusion: </a:t>
            </a:r>
          </a:p>
        </p:txBody>
      </p:sp>
      <p:pic>
        <p:nvPicPr>
          <p:cNvPr id="8" name="Picture 7">
            <a:extLst>
              <a:ext uri="{FF2B5EF4-FFF2-40B4-BE49-F238E27FC236}">
                <a16:creationId xmlns:a16="http://schemas.microsoft.com/office/drawing/2014/main" id="{DEAED03B-5722-E7BE-7BBA-1CB7188F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478051"/>
            <a:ext cx="5904656" cy="4352483"/>
          </a:xfrm>
          <a:prstGeom prst="rect">
            <a:avLst/>
          </a:prstGeom>
        </p:spPr>
      </p:pic>
      <p:sp>
        <p:nvSpPr>
          <p:cNvPr id="10" name="TextBox 9">
            <a:extLst>
              <a:ext uri="{FF2B5EF4-FFF2-40B4-BE49-F238E27FC236}">
                <a16:creationId xmlns:a16="http://schemas.microsoft.com/office/drawing/2014/main" id="{F239C579-30E6-3AA5-33A9-2B0CE04B4DE7}"/>
              </a:ext>
            </a:extLst>
          </p:cNvPr>
          <p:cNvSpPr txBox="1"/>
          <p:nvPr/>
        </p:nvSpPr>
        <p:spPr>
          <a:xfrm>
            <a:off x="6384032" y="5830534"/>
            <a:ext cx="617477" cy="369332"/>
          </a:xfrm>
          <a:prstGeom prst="rect">
            <a:avLst/>
          </a:prstGeom>
          <a:noFill/>
        </p:spPr>
        <p:txBody>
          <a:bodyPr wrap="none" rtlCol="0">
            <a:spAutoFit/>
          </a:bodyPr>
          <a:lstStyle/>
          <a:p>
            <a:r>
              <a:rPr lang="en-US" dirty="0"/>
              <a:t>SVM</a:t>
            </a:r>
          </a:p>
        </p:txBody>
      </p:sp>
    </p:spTree>
    <p:extLst>
      <p:ext uri="{BB962C8B-B14F-4D97-AF65-F5344CB8AC3E}">
        <p14:creationId xmlns:p14="http://schemas.microsoft.com/office/powerpoint/2010/main" val="595054087"/>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AE24FE-195A-4977-9740-21B0E7B6E428}">
  <ds:schemaRefs>
    <ds:schemaRef ds:uri="http://schemas.microsoft.com/sharepoint/v3/contenttype/forms"/>
  </ds:schemaRefs>
</ds:datastoreItem>
</file>

<file path=customXml/itemProps2.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4916671-0E7D-4594-8037-60C70BF44351}">
  <ds:schemaRefs>
    <ds:schemaRef ds:uri="http://schemas.microsoft.com/office/2006/documentManagement/types"/>
    <ds:schemaRef ds:uri="http://purl.org/dc/terms/"/>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REVA REVISED TEMPLATE_PPTs</Template>
  <TotalTime>1203</TotalTime>
  <Words>378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6</vt:i4>
      </vt:variant>
      <vt:variant>
        <vt:lpstr>Theme</vt:lpstr>
      </vt:variant>
      <vt:variant>
        <vt:i4>9</vt:i4>
      </vt:variant>
      <vt:variant>
        <vt:lpstr>Slide Titles</vt:lpstr>
      </vt:variant>
      <vt:variant>
        <vt:i4>11</vt:i4>
      </vt:variant>
    </vt:vector>
  </HeadingPairs>
  <TitlesOfParts>
    <vt:vector size="26" baseType="lpstr">
      <vt:lpstr>Arial</vt:lpstr>
      <vt:lpstr>Calibri</vt:lpstr>
      <vt:lpstr>Nobel-Book</vt:lpstr>
      <vt:lpstr>Roboto Medium</vt:lpstr>
      <vt:lpstr>Söhne</vt:lpstr>
      <vt:lpstr>Times New Roman</vt:lpstr>
      <vt:lpstr>REVA Powerpoint Template - NEW</vt:lpstr>
      <vt:lpstr>Agenda</vt:lpstr>
      <vt:lpstr>Divider</vt:lpstr>
      <vt:lpstr>Media / Video Slide</vt:lpstr>
      <vt:lpstr>Copy Slides</vt:lpstr>
      <vt:lpstr>Copy and Image</vt:lpstr>
      <vt:lpstr>Table &amp; Graphs Slide</vt:lpstr>
      <vt:lpstr>Flow Slides</vt:lpstr>
      <vt:lpstr>Thank You </vt:lpstr>
      <vt:lpstr>Email Classification</vt:lpstr>
      <vt:lpstr>Contents Of Presentation:</vt:lpstr>
      <vt:lpstr> Abstract:</vt:lpstr>
      <vt:lpstr>Introduction:</vt:lpstr>
      <vt:lpstr>PowerPoint Presentation</vt:lpstr>
      <vt:lpstr>PowerPoint Presentation</vt:lpstr>
      <vt:lpstr>PowerPoint Presentation</vt:lpstr>
      <vt:lpstr>PowerPoint Presentation</vt:lpstr>
      <vt:lpstr>conclusion: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Prasanth Thiruvenkadam</dc:creator>
  <cp:lastModifiedBy>hemanth chowdary</cp:lastModifiedBy>
  <cp:revision>32</cp:revision>
  <cp:lastPrinted>2018-09-28T07:11:06Z</cp:lastPrinted>
  <dcterms:created xsi:type="dcterms:W3CDTF">2022-04-25T09:10:52Z</dcterms:created>
  <dcterms:modified xsi:type="dcterms:W3CDTF">2025-06-07T07:37:15Z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