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8"/>
  </p:notesMasterIdLst>
  <p:handoutMasterIdLst>
    <p:handoutMasterId r:id="rId29"/>
  </p:handoutMasterIdLst>
  <p:sldIdLst>
    <p:sldId id="572" r:id="rId13"/>
    <p:sldId id="605" r:id="rId14"/>
    <p:sldId id="606" r:id="rId15"/>
    <p:sldId id="607" r:id="rId16"/>
    <p:sldId id="608" r:id="rId17"/>
    <p:sldId id="609" r:id="rId18"/>
    <p:sldId id="622" r:id="rId19"/>
    <p:sldId id="610" r:id="rId20"/>
    <p:sldId id="611" r:id="rId21"/>
    <p:sldId id="612" r:id="rId22"/>
    <p:sldId id="613" r:id="rId23"/>
    <p:sldId id="618" r:id="rId24"/>
    <p:sldId id="615" r:id="rId25"/>
    <p:sldId id="617" r:id="rId26"/>
    <p:sldId id="602" r:id="rId27"/>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391"/>
  </p:normalViewPr>
  <p:slideViewPr>
    <p:cSldViewPr>
      <p:cViewPr varScale="1">
        <p:scale>
          <a:sx n="89" d="100"/>
          <a:sy n="89" d="100"/>
        </p:scale>
        <p:origin x="466" y="7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7/06/2025</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7/06/2025</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tinternet.com/en/glossary/html-2"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SENTIMENT ANALYSIS ON IMAGE AND TEXT </a:t>
            </a:r>
          </a:p>
        </p:txBody>
      </p:sp>
      <p:sp>
        <p:nvSpPr>
          <p:cNvPr id="5" name="Text Placeholder 4"/>
          <p:cNvSpPr>
            <a:spLocks noGrp="1"/>
          </p:cNvSpPr>
          <p:nvPr>
            <p:ph type="body" sz="quarter" idx="10"/>
          </p:nvPr>
        </p:nvSpPr>
        <p:spPr>
          <a:xfrm>
            <a:off x="551384" y="2852936"/>
            <a:ext cx="3875396" cy="407987"/>
          </a:xfrm>
        </p:spPr>
        <p:txBody>
          <a:bodyPr/>
          <a:lstStyle/>
          <a:p>
            <a:pPr marL="914400" lvl="2" indent="0">
              <a:buNone/>
            </a:pPr>
            <a:r>
              <a:rPr lang="en-US" dirty="0">
                <a:solidFill>
                  <a:schemeClr val="bg1"/>
                </a:solidFill>
              </a:rPr>
              <a:t>DEPARTMENT OF AI &amp; DS</a:t>
            </a:r>
          </a:p>
        </p:txBody>
      </p:sp>
      <p:sp>
        <p:nvSpPr>
          <p:cNvPr id="3" name="Text Placeholder 2"/>
          <p:cNvSpPr txBox="1">
            <a:spLocks/>
          </p:cNvSpPr>
          <p:nvPr/>
        </p:nvSpPr>
        <p:spPr>
          <a:xfrm>
            <a:off x="7032104" y="4725144"/>
            <a:ext cx="2232248" cy="5040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6600"/>
                </a:solidFill>
                <a:latin typeface="Times New Roman" panose="02020603050405020304" pitchFamily="18" charset="0"/>
                <a:cs typeface="Times New Roman" panose="02020603050405020304" pitchFamily="18" charset="0"/>
              </a:rPr>
              <a:t>Hemanth Jasti</a:t>
            </a:r>
            <a:endParaRPr lang="en-US" sz="1800"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endParaRPr>
          </a:p>
          <a:p>
            <a:endParaRPr lang="en-US" dirty="0">
              <a:solidFill>
                <a:srgbClr val="FF6600"/>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18145-5BE9-0ACF-9AD9-710BC78AABF1}"/>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0ADDE60C-76B6-B781-041D-D51AFA8F78D5}"/>
              </a:ext>
            </a:extLst>
          </p:cNvPr>
          <p:cNvSpPr>
            <a:spLocks noGrp="1"/>
          </p:cNvSpPr>
          <p:nvPr>
            <p:ph type="title"/>
          </p:nvPr>
        </p:nvSpPr>
        <p:spPr/>
        <p:txBody>
          <a:bodyPr/>
          <a:lstStyle/>
          <a:p>
            <a:r>
              <a:rPr lang="en-US" b="1" dirty="0">
                <a:solidFill>
                  <a:srgbClr val="FF0000"/>
                </a:solidFill>
              </a:rPr>
              <a:t>Dataset</a:t>
            </a:r>
            <a:endParaRPr lang="en-IN" b="1" dirty="0">
              <a:solidFill>
                <a:srgbClr val="FF0000"/>
              </a:solidFill>
            </a:endParaRPr>
          </a:p>
        </p:txBody>
      </p:sp>
      <p:sp>
        <p:nvSpPr>
          <p:cNvPr id="4" name="Text Placeholder 3">
            <a:extLst>
              <a:ext uri="{FF2B5EF4-FFF2-40B4-BE49-F238E27FC236}">
                <a16:creationId xmlns:a16="http://schemas.microsoft.com/office/drawing/2014/main" id="{D437550F-D64A-AA68-E886-3653EF069145}"/>
              </a:ext>
            </a:extLst>
          </p:cNvPr>
          <p:cNvSpPr>
            <a:spLocks noGrp="1"/>
          </p:cNvSpPr>
          <p:nvPr>
            <p:ph type="body" sz="quarter" idx="17"/>
          </p:nvPr>
        </p:nvSpPr>
        <p:spPr/>
        <p:txBody>
          <a:bodyPr/>
          <a:lstStyle/>
          <a:p>
            <a:r>
              <a:rPr lang="en-US" dirty="0">
                <a:solidFill>
                  <a:schemeClr val="tx1"/>
                </a:solidFill>
              </a:rPr>
              <a:t>Text dataset from Kaggle</a:t>
            </a:r>
          </a:p>
          <a:p>
            <a:r>
              <a:rPr lang="en-US" dirty="0">
                <a:solidFill>
                  <a:schemeClr val="tx1"/>
                </a:solidFill>
              </a:rPr>
              <a:t>Google images</a:t>
            </a:r>
          </a:p>
          <a:p>
            <a:r>
              <a:rPr lang="en-IN" dirty="0">
                <a:solidFill>
                  <a:schemeClr val="tx1"/>
                </a:solidFill>
              </a:rPr>
              <a:t>Image dataset from git-hub</a:t>
            </a:r>
          </a:p>
        </p:txBody>
      </p:sp>
    </p:spTree>
    <p:extLst>
      <p:ext uri="{BB962C8B-B14F-4D97-AF65-F5344CB8AC3E}">
        <p14:creationId xmlns:p14="http://schemas.microsoft.com/office/powerpoint/2010/main" val="154583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437C1-FA44-26A5-58C9-2DC713428CCA}"/>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C4E7091D-DD83-04A0-4782-9C4881D7C3BF}"/>
              </a:ext>
            </a:extLst>
          </p:cNvPr>
          <p:cNvSpPr>
            <a:spLocks noGrp="1"/>
          </p:cNvSpPr>
          <p:nvPr>
            <p:ph type="title"/>
          </p:nvPr>
        </p:nvSpPr>
        <p:spPr/>
        <p:txBody>
          <a:bodyPr/>
          <a:lstStyle/>
          <a:p>
            <a:r>
              <a:rPr lang="en-US" dirty="0" err="1">
                <a:solidFill>
                  <a:srgbClr val="FF0000"/>
                </a:solidFill>
              </a:rPr>
              <a:t>MoDULEs</a:t>
            </a:r>
            <a:r>
              <a:rPr lang="en-US" dirty="0">
                <a:solidFill>
                  <a:srgbClr val="FF0000"/>
                </a:solidFill>
              </a:rPr>
              <a:t> Explanation</a:t>
            </a:r>
            <a:endParaRPr lang="en-IN" dirty="0">
              <a:solidFill>
                <a:srgbClr val="FF0000"/>
              </a:solidFill>
            </a:endParaRPr>
          </a:p>
        </p:txBody>
      </p:sp>
      <p:sp>
        <p:nvSpPr>
          <p:cNvPr id="4" name="Text Placeholder 3">
            <a:extLst>
              <a:ext uri="{FF2B5EF4-FFF2-40B4-BE49-F238E27FC236}">
                <a16:creationId xmlns:a16="http://schemas.microsoft.com/office/drawing/2014/main" id="{CB0C2DFD-1BA6-5000-418B-DC18C74BCE83}"/>
              </a:ext>
            </a:extLst>
          </p:cNvPr>
          <p:cNvSpPr>
            <a:spLocks noGrp="1"/>
          </p:cNvSpPr>
          <p:nvPr>
            <p:ph type="body" sz="quarter" idx="17"/>
          </p:nvPr>
        </p:nvSpPr>
        <p:spPr>
          <a:xfrm>
            <a:off x="695399" y="1316232"/>
            <a:ext cx="10801201" cy="4225535"/>
          </a:xfrm>
        </p:spPr>
        <p:txBody>
          <a:bodyPr/>
          <a:lstStyle/>
          <a:p>
            <a:pPr marL="0" indent="0">
              <a:buNone/>
            </a:pPr>
            <a:r>
              <a:rPr lang="en-US" sz="2600" b="1" dirty="0">
                <a:solidFill>
                  <a:schemeClr val="tx1"/>
                </a:solidFill>
                <a:latin typeface="Times New Roman" panose="02020603050405020304" pitchFamily="18" charset="0"/>
                <a:cs typeface="Times New Roman" panose="02020603050405020304" pitchFamily="18" charset="0"/>
              </a:rPr>
              <a:t>1. Natural language processing:</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Natural Language Processing (NLP) Text Sentiment Analysis is a branch of artificial intelligence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It involves using algorithms to determine the emotional tone in textual content.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analyzing language patterns, sentiment-laden words, and context, NLP models classify text as positive, negative, or neutral.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Widely applied in social media monitoring and customer feedback analysis, sentiment analysis provides insights into public opinion and brand perception</a:t>
            </a:r>
            <a:r>
              <a:rPr lang="en-US" b="1" dirty="0">
                <a:solidFill>
                  <a:schemeClr val="tx1"/>
                </a:solidFill>
                <a:latin typeface="Times New Roman" panose="02020603050405020304" pitchFamily="18" charset="0"/>
                <a:cs typeface="Times New Roman" panose="02020603050405020304" pitchFamily="18" charset="0"/>
              </a:rPr>
              <a:t>.</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4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A5E70-32FC-9489-B2CA-1BEE68A8A46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C98042-8CB5-E326-4380-4AC753D2E770}"/>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97CEAC2C-C66C-FD17-0DE1-7CB28FBF31A1}"/>
              </a:ext>
            </a:extLst>
          </p:cNvPr>
          <p:cNvSpPr>
            <a:spLocks noGrp="1"/>
          </p:cNvSpPr>
          <p:nvPr>
            <p:ph type="title"/>
          </p:nvPr>
        </p:nvSpPr>
        <p:spPr>
          <a:xfrm>
            <a:off x="695400" y="358550"/>
            <a:ext cx="8064896" cy="838202"/>
          </a:xfrm>
        </p:spPr>
        <p:txBody>
          <a:bodyPr/>
          <a:lstStyle/>
          <a:p>
            <a:r>
              <a:rPr lang="en-US" b="1" dirty="0" err="1">
                <a:solidFill>
                  <a:srgbClr val="FF0000"/>
                </a:solidFill>
              </a:rPr>
              <a:t>MoDULEs</a:t>
            </a:r>
            <a:r>
              <a:rPr lang="en-US" b="1" dirty="0">
                <a:solidFill>
                  <a:srgbClr val="FF0000"/>
                </a:solidFill>
              </a:rPr>
              <a:t> Explanation(</a:t>
            </a:r>
            <a:r>
              <a:rPr lang="en-US" b="1" dirty="0" err="1">
                <a:solidFill>
                  <a:srgbClr val="FF0000"/>
                </a:solidFill>
              </a:rPr>
              <a:t>cont</a:t>
            </a:r>
            <a:r>
              <a:rPr lang="en-US" b="1" dirty="0">
                <a:solidFill>
                  <a:srgbClr val="FF0000"/>
                </a:solidFill>
              </a:rPr>
              <a:t>…)</a:t>
            </a:r>
            <a:endParaRPr lang="en-IN" b="1" dirty="0">
              <a:solidFill>
                <a:srgbClr val="FF0000"/>
              </a:solidFill>
            </a:endParaRPr>
          </a:p>
        </p:txBody>
      </p:sp>
      <p:sp>
        <p:nvSpPr>
          <p:cNvPr id="4" name="Text Placeholder 3">
            <a:extLst>
              <a:ext uri="{FF2B5EF4-FFF2-40B4-BE49-F238E27FC236}">
                <a16:creationId xmlns:a16="http://schemas.microsoft.com/office/drawing/2014/main" id="{507B5B19-ECB6-F65F-B9B5-3E8265776BC8}"/>
              </a:ext>
            </a:extLst>
          </p:cNvPr>
          <p:cNvSpPr>
            <a:spLocks noGrp="1"/>
          </p:cNvSpPr>
          <p:nvPr>
            <p:ph type="body" sz="quarter" idx="17"/>
          </p:nvPr>
        </p:nvSpPr>
        <p:spPr>
          <a:xfrm>
            <a:off x="695400" y="1579729"/>
            <a:ext cx="10801201" cy="3491156"/>
          </a:xfrm>
        </p:spPr>
        <p:txBody>
          <a:bodyPr/>
          <a:lstStyle/>
          <a:p>
            <a:pPr marL="0" indent="0" algn="just">
              <a:buNone/>
            </a:pPr>
            <a:r>
              <a:rPr lang="en-US" sz="2600" b="1" dirty="0">
                <a:solidFill>
                  <a:schemeClr val="tx1"/>
                </a:solidFill>
                <a:latin typeface="Times New Roman" panose="02020603050405020304" pitchFamily="18" charset="0"/>
                <a:cs typeface="Times New Roman" panose="02020603050405020304" pitchFamily="18" charset="0"/>
              </a:rPr>
              <a:t>2. Deep learning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Deep learning image sentiment analysis employs Convolutional Neural Networks (CNNs) to automatically decipher emotions in images.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Trained on labeled datasets, these models learn to recognize sentiments like happiness or sadness.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Transfer learning may be utilized for enhanced performance. After training, the model can assess sentiments in new images, offering valuable applications in social media analysis, market research, and content moderation.</a:t>
            </a:r>
          </a:p>
        </p:txBody>
      </p:sp>
    </p:spTree>
    <p:extLst>
      <p:ext uri="{BB962C8B-B14F-4D97-AF65-F5344CB8AC3E}">
        <p14:creationId xmlns:p14="http://schemas.microsoft.com/office/powerpoint/2010/main" val="348850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2FAE25-259F-3393-6AC1-9291255ECF43}"/>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66C05247-E49B-8E6D-B8BD-BCC32634722C}"/>
              </a:ext>
            </a:extLst>
          </p:cNvPr>
          <p:cNvSpPr>
            <a:spLocks noGrp="1"/>
          </p:cNvSpPr>
          <p:nvPr>
            <p:ph type="title"/>
          </p:nvPr>
        </p:nvSpPr>
        <p:spPr/>
        <p:txBody>
          <a:bodyPr/>
          <a:lstStyle/>
          <a:p>
            <a:r>
              <a:rPr lang="en-US" b="1" dirty="0">
                <a:solidFill>
                  <a:srgbClr val="FF0000"/>
                </a:solidFill>
              </a:rPr>
              <a:t>CONCLUSION </a:t>
            </a:r>
            <a:endParaRPr lang="en-IN" b="1" dirty="0">
              <a:solidFill>
                <a:srgbClr val="FF0000"/>
              </a:solidFill>
            </a:endParaRPr>
          </a:p>
        </p:txBody>
      </p:sp>
      <p:sp>
        <p:nvSpPr>
          <p:cNvPr id="4" name="Text Placeholder 3">
            <a:extLst>
              <a:ext uri="{FF2B5EF4-FFF2-40B4-BE49-F238E27FC236}">
                <a16:creationId xmlns:a16="http://schemas.microsoft.com/office/drawing/2014/main" id="{CBC27996-E391-4103-285D-19283B785910}"/>
              </a:ext>
            </a:extLst>
          </p:cNvPr>
          <p:cNvSpPr>
            <a:spLocks noGrp="1"/>
          </p:cNvSpPr>
          <p:nvPr>
            <p:ph type="body" sz="quarter" idx="17"/>
          </p:nvPr>
        </p:nvSpPr>
        <p:spPr>
          <a:xfrm>
            <a:off x="695399" y="1340768"/>
            <a:ext cx="10801201" cy="4320480"/>
          </a:xfrm>
        </p:spPr>
        <p:txBody>
          <a:bodyPr/>
          <a:lstStyle/>
          <a:p>
            <a:pPr marL="285750" indent="-285750" algn="just">
              <a:lnSpc>
                <a:spcPct val="115000"/>
              </a:lnSpc>
              <a:buFont typeface="Arial" panose="020B0604020202020204" pitchFamily="34" charset="0"/>
              <a:buChar char="•"/>
              <a:tabLst>
                <a:tab pos="857250" algn="l"/>
              </a:tabLst>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The cognitive system for sentiment analysis of unstructured data represents a significant advancement in extracting valuable insights from multimedia content. </a:t>
            </a:r>
          </a:p>
          <a:p>
            <a:pPr marL="285750" indent="-285750" algn="just">
              <a:lnSpc>
                <a:spcPct val="115000"/>
              </a:lnSpc>
              <a:buFont typeface="Arial" panose="020B0604020202020204" pitchFamily="34" charset="0"/>
              <a:buChar char="•"/>
              <a:tabLst>
                <a:tab pos="857250" algn="l"/>
              </a:tabLst>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By harnessing the synergies between text and image modalities, organizations can gain a comprehensive understanding of sentiment dynamics, driving informed decision-making, and fostering innovation and growth in today's data-driven landscape. </a:t>
            </a:r>
          </a:p>
          <a:p>
            <a:pPr marL="285750" indent="-285750" algn="just">
              <a:lnSpc>
                <a:spcPct val="115000"/>
              </a:lnSpc>
              <a:buFont typeface="Arial" panose="020B0604020202020204" pitchFamily="34" charset="0"/>
              <a:buChar char="•"/>
              <a:tabLst>
                <a:tab pos="857250" algn="l"/>
              </a:tabLst>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By integrating text and image sentiment analysis modules, the cognitive system provides a more holistic understanding of sentiment expressed in diverse multimedia content. </a:t>
            </a:r>
          </a:p>
          <a:p>
            <a:pPr marL="285750" indent="-285750" algn="just">
              <a:lnSpc>
                <a:spcPct val="115000"/>
              </a:lnSpc>
              <a:buFont typeface="Arial" panose="020B0604020202020204" pitchFamily="34" charset="0"/>
              <a:buChar char="•"/>
              <a:tabLst>
                <a:tab pos="857250" algn="l"/>
              </a:tabLst>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The cognitive system empowers organizations with actionable insights derived from sentiment analysis, enabling informed decision-making and strategic planning. By leveraging sentiment analysis across multiple modalities, organizations can identify emerging trends, assess customer satisfaction, and tailor products and services to meet evolving demands.</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sz="2000" dirty="0">
              <a:solidFill>
                <a:schemeClr val="tx1"/>
              </a:solidFill>
            </a:endParaRPr>
          </a:p>
        </p:txBody>
      </p:sp>
    </p:spTree>
    <p:extLst>
      <p:ext uri="{BB962C8B-B14F-4D97-AF65-F5344CB8AC3E}">
        <p14:creationId xmlns:p14="http://schemas.microsoft.com/office/powerpoint/2010/main" val="140771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210954-5BF1-3AF5-37DC-C0A3BB5DDCB7}"/>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3" name="Title 2">
            <a:extLst>
              <a:ext uri="{FF2B5EF4-FFF2-40B4-BE49-F238E27FC236}">
                <a16:creationId xmlns:a16="http://schemas.microsoft.com/office/drawing/2014/main" id="{5C4D4907-655B-D845-B90F-044D9FDF81C2}"/>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references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C58CF9F-74D0-2ABC-A404-5E42109044FE}"/>
              </a:ext>
            </a:extLst>
          </p:cNvPr>
          <p:cNvSpPr>
            <a:spLocks noGrp="1"/>
          </p:cNvSpPr>
          <p:nvPr>
            <p:ph type="body" sz="quarter" idx="17"/>
          </p:nvPr>
        </p:nvSpPr>
        <p:spPr/>
        <p:txBody>
          <a:bodyPr/>
          <a:lstStyle/>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r>
              <a:rPr lang="en-US" sz="1800" b="1" i="1" dirty="0">
                <a:solidFill>
                  <a:schemeClr val="tx1"/>
                </a:solidFill>
                <a:effectLst/>
                <a:latin typeface="Times New Roman" panose="02020603050405020304" pitchFamily="18" charset="0"/>
                <a:ea typeface="MS Mincho" panose="02020609040205080304" pitchFamily="49" charset="-128"/>
              </a:rPr>
              <a:t>Gaurav Meena*, Krishna Kumar </a:t>
            </a:r>
            <a:r>
              <a:rPr lang="en-US" sz="1800" b="1" i="1" dirty="0" err="1">
                <a:solidFill>
                  <a:schemeClr val="tx1"/>
                </a:solidFill>
                <a:effectLst/>
                <a:latin typeface="Times New Roman" panose="02020603050405020304" pitchFamily="18" charset="0"/>
                <a:ea typeface="MS Mincho" panose="02020609040205080304" pitchFamily="49" charset="-128"/>
              </a:rPr>
              <a:t>Mohbey</a:t>
            </a:r>
            <a:r>
              <a:rPr lang="en-US" sz="1800" b="1" i="1" dirty="0">
                <a:solidFill>
                  <a:schemeClr val="tx1"/>
                </a:solidFill>
                <a:effectLst/>
                <a:latin typeface="Times New Roman" panose="02020603050405020304" pitchFamily="18" charset="0"/>
                <a:ea typeface="MS Mincho" panose="02020609040205080304" pitchFamily="49" charset="-128"/>
              </a:rPr>
              <a:t>, Ajay Indian, Sunil Kumar, Sentiment Analysis from Images using VGG19 based Transfer Learning Approach ,2022</a:t>
            </a:r>
          </a:p>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endParaRPr lang="en-IN" sz="1800" b="1" i="1" dirty="0">
              <a:solidFill>
                <a:schemeClr val="tx1"/>
              </a:solidFill>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r>
              <a:rPr lang="en-US" sz="1800" b="1" i="1" dirty="0" err="1">
                <a:solidFill>
                  <a:schemeClr val="tx1"/>
                </a:solidFill>
                <a:effectLst/>
                <a:latin typeface="Times New Roman" panose="02020603050405020304" pitchFamily="18" charset="0"/>
                <a:ea typeface="MS Mincho" panose="02020609040205080304" pitchFamily="49" charset="-128"/>
              </a:rPr>
              <a:t>Kinjarapu</a:t>
            </a:r>
            <a:r>
              <a:rPr lang="en-US" sz="1800" b="1" i="1" dirty="0">
                <a:solidFill>
                  <a:schemeClr val="tx1"/>
                </a:solidFill>
                <a:effectLst/>
                <a:latin typeface="Times New Roman" panose="02020603050405020304" pitchFamily="18" charset="0"/>
                <a:ea typeface="MS Mincho" panose="02020609040205080304" pitchFamily="49" charset="-128"/>
              </a:rPr>
              <a:t> Rajasekhar, Sentimental Analysis on Instagram Using Machine Learning Techniques,2022</a:t>
            </a:r>
          </a:p>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endParaRPr lang="en-IN" sz="1800" b="1" i="1" dirty="0">
              <a:solidFill>
                <a:schemeClr val="tx1"/>
              </a:solidFill>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r>
              <a:rPr lang="en-US" sz="1800" b="1" i="1" dirty="0" err="1">
                <a:solidFill>
                  <a:schemeClr val="tx1"/>
                </a:solidFill>
                <a:effectLst/>
                <a:latin typeface="Times New Roman" panose="02020603050405020304" pitchFamily="18" charset="0"/>
                <a:ea typeface="MS Mincho" panose="02020609040205080304" pitchFamily="49" charset="-128"/>
              </a:rPr>
              <a:t>Xingwang</a:t>
            </a:r>
            <a:r>
              <a:rPr lang="en-US" sz="1800" b="1" i="1" dirty="0">
                <a:solidFill>
                  <a:schemeClr val="tx1"/>
                </a:solidFill>
                <a:effectLst/>
                <a:latin typeface="Times New Roman" panose="02020603050405020304" pitchFamily="18" charset="0"/>
                <a:ea typeface="MS Mincho" panose="02020609040205080304" pitchFamily="49" charset="-128"/>
              </a:rPr>
              <a:t> Xiao, Yuanyuan Pu, </a:t>
            </a:r>
            <a:r>
              <a:rPr lang="en-US" sz="1800" b="1" i="1" dirty="0" err="1">
                <a:solidFill>
                  <a:schemeClr val="tx1"/>
                </a:solidFill>
                <a:effectLst/>
                <a:latin typeface="Times New Roman" panose="02020603050405020304" pitchFamily="18" charset="0"/>
                <a:ea typeface="MS Mincho" panose="02020609040205080304" pitchFamily="49" charset="-128"/>
              </a:rPr>
              <a:t>Zhengpeng</a:t>
            </a:r>
            <a:r>
              <a:rPr lang="en-US" sz="1800" b="1" i="1" dirty="0">
                <a:solidFill>
                  <a:schemeClr val="tx1"/>
                </a:solidFill>
                <a:effectLst/>
                <a:latin typeface="Times New Roman" panose="02020603050405020304" pitchFamily="18" charset="0"/>
                <a:ea typeface="MS Mincho" panose="02020609040205080304" pitchFamily="49" charset="-128"/>
              </a:rPr>
              <a:t> Zhao, </a:t>
            </a:r>
            <a:r>
              <a:rPr lang="en-US" sz="1800" b="1" i="1" dirty="0" err="1">
                <a:solidFill>
                  <a:schemeClr val="tx1"/>
                </a:solidFill>
                <a:effectLst/>
                <a:latin typeface="Times New Roman" panose="02020603050405020304" pitchFamily="18" charset="0"/>
                <a:ea typeface="MS Mincho" panose="02020609040205080304" pitchFamily="49" charset="-128"/>
              </a:rPr>
              <a:t>Rencan</a:t>
            </a:r>
            <a:r>
              <a:rPr lang="en-US" sz="1800" b="1" i="1" dirty="0">
                <a:solidFill>
                  <a:schemeClr val="tx1"/>
                </a:solidFill>
                <a:effectLst/>
                <a:latin typeface="Times New Roman" panose="02020603050405020304" pitchFamily="18" charset="0"/>
                <a:ea typeface="MS Mincho" panose="02020609040205080304" pitchFamily="49" charset="-128"/>
              </a:rPr>
              <a:t> </a:t>
            </a:r>
            <a:r>
              <a:rPr lang="en-US" sz="1800" b="1" i="1" dirty="0" err="1">
                <a:solidFill>
                  <a:schemeClr val="tx1"/>
                </a:solidFill>
                <a:effectLst/>
                <a:latin typeface="Times New Roman" panose="02020603050405020304" pitchFamily="18" charset="0"/>
                <a:ea typeface="MS Mincho" panose="02020609040205080304" pitchFamily="49" charset="-128"/>
              </a:rPr>
              <a:t>Nie</a:t>
            </a:r>
            <a:r>
              <a:rPr lang="en-US" sz="1800" b="1" i="1" dirty="0">
                <a:solidFill>
                  <a:schemeClr val="tx1"/>
                </a:solidFill>
                <a:effectLst/>
                <a:latin typeface="Times New Roman" panose="02020603050405020304" pitchFamily="18" charset="0"/>
                <a:ea typeface="MS Mincho" panose="02020609040205080304" pitchFamily="49" charset="-128"/>
              </a:rPr>
              <a:t>, Dan Xu, Wenhua Qian &amp; Hao Wu Image–Text Sentiment Analysis Via Context Guided Adaptive Fine-Tuning Transformer, 2023</a:t>
            </a:r>
          </a:p>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endParaRPr lang="en-IN" sz="1800" b="1" i="1" dirty="0">
              <a:solidFill>
                <a:schemeClr val="tx1"/>
              </a:solidFill>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1200"/>
              <a:buFont typeface="Times New Roman" panose="02020603050405020304" pitchFamily="18" charset="0"/>
              <a:buAutoNum type="arabicPeriod"/>
              <a:tabLst>
                <a:tab pos="228600" algn="l"/>
              </a:tabLst>
            </a:pPr>
            <a:r>
              <a:rPr lang="en-US" sz="1800" b="1" i="1" dirty="0" err="1">
                <a:solidFill>
                  <a:schemeClr val="tx1"/>
                </a:solidFill>
                <a:effectLst/>
                <a:latin typeface="Times New Roman" panose="02020603050405020304" pitchFamily="18" charset="0"/>
                <a:ea typeface="MS Mincho" panose="02020609040205080304" pitchFamily="49" charset="-128"/>
              </a:rPr>
              <a:t>Ringki</a:t>
            </a:r>
            <a:r>
              <a:rPr lang="en-US" sz="1800" b="1" i="1" dirty="0">
                <a:solidFill>
                  <a:schemeClr val="tx1"/>
                </a:solidFill>
                <a:effectLst/>
                <a:latin typeface="Times New Roman" panose="02020603050405020304" pitchFamily="18" charset="0"/>
                <a:ea typeface="MS Mincho" panose="02020609040205080304" pitchFamily="49" charset="-128"/>
              </a:rPr>
              <a:t> Das, </a:t>
            </a:r>
            <a:r>
              <a:rPr lang="en-US" sz="1800" b="1" i="1" dirty="0" err="1">
                <a:solidFill>
                  <a:schemeClr val="tx1"/>
                </a:solidFill>
                <a:effectLst/>
                <a:latin typeface="Times New Roman" panose="02020603050405020304" pitchFamily="18" charset="0"/>
                <a:ea typeface="MS Mincho" panose="02020609040205080304" pitchFamily="49" charset="-128"/>
              </a:rPr>
              <a:t>Thoudam</a:t>
            </a:r>
            <a:r>
              <a:rPr lang="en-US" sz="1800" b="1" i="1" dirty="0">
                <a:solidFill>
                  <a:schemeClr val="tx1"/>
                </a:solidFill>
                <a:effectLst/>
                <a:latin typeface="Times New Roman" panose="02020603050405020304" pitchFamily="18" charset="0"/>
                <a:ea typeface="MS Mincho" panose="02020609040205080304" pitchFamily="49" charset="-128"/>
              </a:rPr>
              <a:t> Doren Singh Multimodal Sentiment Analysis: A Survey of Methods, Trends, and Challenges , 2023</a:t>
            </a:r>
            <a:endParaRPr lang="en-IN" sz="1800" b="1" i="1"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IN" b="1" dirty="0">
              <a:solidFill>
                <a:schemeClr val="tx1"/>
              </a:solidFill>
            </a:endParaRPr>
          </a:p>
        </p:txBody>
      </p:sp>
    </p:spTree>
    <p:extLst>
      <p:ext uri="{BB962C8B-B14F-4D97-AF65-F5344CB8AC3E}">
        <p14:creationId xmlns:p14="http://schemas.microsoft.com/office/powerpoint/2010/main" val="387915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4" name="Text Placeholder 3"/>
          <p:cNvSpPr>
            <a:spLocks noGrp="1"/>
          </p:cNvSpPr>
          <p:nvPr>
            <p:ph type="body" sz="quarter" idx="17"/>
          </p:nvPr>
        </p:nvSpPr>
        <p:spPr>
          <a:xfrm>
            <a:off x="695400" y="1233988"/>
            <a:ext cx="10801201" cy="4860428"/>
          </a:xfrm>
        </p:spPr>
        <p:txBody>
          <a:bodyPr/>
          <a:lstStyle/>
          <a:p>
            <a:r>
              <a:rPr lang="en-US" sz="1800" b="1" dirty="0">
                <a:solidFill>
                  <a:srgbClr val="00000A"/>
                </a:solidFill>
                <a:latin typeface="Times New Roman" panose="02020603050405020304" pitchFamily="18" charset="0"/>
              </a:rPr>
              <a:t>Abstract</a:t>
            </a:r>
          </a:p>
          <a:p>
            <a:pPr>
              <a:lnSpc>
                <a:spcPct val="100000"/>
              </a:lnSpc>
              <a:spcAft>
                <a:spcPts val="0"/>
              </a:spcAft>
            </a:pPr>
            <a:r>
              <a:rPr lang="en-US" sz="1800" b="1" dirty="0">
                <a:solidFill>
                  <a:srgbClr val="00000A"/>
                </a:solidFill>
                <a:latin typeface="Times New Roman" panose="02020603050405020304" pitchFamily="18" charset="0"/>
              </a:rPr>
              <a:t>Introduction </a:t>
            </a:r>
          </a:p>
          <a:p>
            <a:pPr lvl="1">
              <a:lnSpc>
                <a:spcPct val="100000"/>
              </a:lnSpc>
              <a:spcAft>
                <a:spcPts val="0"/>
              </a:spcAft>
              <a:buFont typeface="Arial" panose="020B0604020202020204" pitchFamily="34" charset="0"/>
              <a:buChar char="•"/>
            </a:pPr>
            <a:r>
              <a:rPr lang="en-US" sz="1800" b="1" dirty="0">
                <a:solidFill>
                  <a:srgbClr val="00000A"/>
                </a:solidFill>
                <a:latin typeface="Times New Roman" panose="02020603050405020304" pitchFamily="18" charset="0"/>
              </a:rPr>
              <a:t>Technology and Domain</a:t>
            </a:r>
          </a:p>
          <a:p>
            <a:pPr lvl="1">
              <a:lnSpc>
                <a:spcPct val="100000"/>
              </a:lnSpc>
              <a:spcAft>
                <a:spcPts val="0"/>
              </a:spcAft>
              <a:buFont typeface="Arial" panose="020B0604020202020204" pitchFamily="34" charset="0"/>
              <a:buChar char="•"/>
            </a:pPr>
            <a:r>
              <a:rPr lang="en-US" sz="1800" b="1" dirty="0">
                <a:solidFill>
                  <a:srgbClr val="00000A"/>
                </a:solidFill>
                <a:latin typeface="Times New Roman" panose="02020603050405020304" pitchFamily="18" charset="0"/>
              </a:rPr>
              <a:t>Front End and Back End Details</a:t>
            </a:r>
          </a:p>
          <a:p>
            <a:r>
              <a:rPr lang="en-US" sz="1800" b="1" dirty="0">
                <a:solidFill>
                  <a:srgbClr val="00000A"/>
                </a:solidFill>
                <a:latin typeface="Times New Roman" panose="02020603050405020304" pitchFamily="18" charset="0"/>
              </a:rPr>
              <a:t>Literature Survey</a:t>
            </a:r>
          </a:p>
          <a:p>
            <a:r>
              <a:rPr lang="en-US" sz="1800" b="1" dirty="0">
                <a:solidFill>
                  <a:srgbClr val="00000A"/>
                </a:solidFill>
                <a:latin typeface="Times New Roman" panose="02020603050405020304" pitchFamily="18" charset="0"/>
              </a:rPr>
              <a:t>Objectives</a:t>
            </a:r>
          </a:p>
          <a:p>
            <a:r>
              <a:rPr lang="en-US" sz="1800" b="1" dirty="0">
                <a:solidFill>
                  <a:srgbClr val="00000A"/>
                </a:solidFill>
                <a:latin typeface="Times New Roman" panose="02020603050405020304" pitchFamily="18" charset="0"/>
              </a:rPr>
              <a:t>Methodology</a:t>
            </a:r>
          </a:p>
          <a:p>
            <a:r>
              <a:rPr lang="en-US" sz="1800" b="1" dirty="0">
                <a:solidFill>
                  <a:srgbClr val="00000A"/>
                </a:solidFill>
                <a:latin typeface="Times New Roman" panose="02020603050405020304" pitchFamily="18" charset="0"/>
              </a:rPr>
              <a:t>Dataset</a:t>
            </a:r>
          </a:p>
          <a:p>
            <a:r>
              <a:rPr lang="en-US" sz="1800" b="1" dirty="0">
                <a:solidFill>
                  <a:srgbClr val="00000A"/>
                </a:solidFill>
                <a:latin typeface="Times New Roman" panose="02020603050405020304" pitchFamily="18" charset="0"/>
              </a:rPr>
              <a:t>Modules Explanation (Few modules with demo)</a:t>
            </a:r>
          </a:p>
          <a:p>
            <a:r>
              <a:rPr lang="en-US" sz="1800" b="1" dirty="0">
                <a:solidFill>
                  <a:srgbClr val="00000A"/>
                </a:solidFill>
                <a:latin typeface="Times New Roman" panose="02020603050405020304" pitchFamily="18" charset="0"/>
              </a:rPr>
              <a:t>Sample Code and Screenshot of output</a:t>
            </a:r>
          </a:p>
          <a:p>
            <a:r>
              <a:rPr lang="en-US" sz="18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Conclusions</a:t>
            </a:r>
          </a:p>
          <a:p>
            <a:r>
              <a:rPr lang="en-US" sz="1800" b="1" dirty="0">
                <a:solidFill>
                  <a:srgbClr val="00000A"/>
                </a:solidFill>
                <a:latin typeface="Times New Roman" panose="02020603050405020304" pitchFamily="18" charset="0"/>
              </a:rPr>
              <a:t>Reference</a:t>
            </a:r>
          </a:p>
          <a:p>
            <a:endParaRPr lang="en-US" sz="1800" b="1" dirty="0">
              <a:solidFill>
                <a:srgbClr val="00000A"/>
              </a:solidFill>
              <a:latin typeface="Times New Roman" panose="02020603050405020304" pitchFamily="18" charset="0"/>
            </a:endParaRPr>
          </a:p>
        </p:txBody>
      </p:sp>
      <p:sp>
        <p:nvSpPr>
          <p:cNvPr id="5" name="TextBox 4">
            <a:extLst>
              <a:ext uri="{FF2B5EF4-FFF2-40B4-BE49-F238E27FC236}">
                <a16:creationId xmlns:a16="http://schemas.microsoft.com/office/drawing/2014/main" id="{048850A2-72A9-02B4-5C5A-D3C845A6993D}"/>
              </a:ext>
            </a:extLst>
          </p:cNvPr>
          <p:cNvSpPr txBox="1"/>
          <p:nvPr/>
        </p:nvSpPr>
        <p:spPr>
          <a:xfrm>
            <a:off x="695400" y="692696"/>
            <a:ext cx="331236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First Review</a:t>
            </a:r>
          </a:p>
        </p:txBody>
      </p:sp>
    </p:spTree>
    <p:extLst>
      <p:ext uri="{BB962C8B-B14F-4D97-AF65-F5344CB8AC3E}">
        <p14:creationId xmlns:p14="http://schemas.microsoft.com/office/powerpoint/2010/main" val="357526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7F3301-CD5C-95B0-DFF2-34F546C66FDA}"/>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3E428980-EFCB-BA82-D312-A214AF4541DD}"/>
              </a:ext>
            </a:extLst>
          </p:cNvPr>
          <p:cNvSpPr>
            <a:spLocks noGrp="1"/>
          </p:cNvSpPr>
          <p:nvPr>
            <p:ph type="title"/>
          </p:nvPr>
        </p:nvSpPr>
        <p:spPr/>
        <p:txBody>
          <a:bodyPr/>
          <a:lstStyle/>
          <a:p>
            <a:r>
              <a:rPr lang="en-US" dirty="0"/>
              <a:t> </a:t>
            </a:r>
            <a:r>
              <a:rPr lang="en-US" b="1" dirty="0">
                <a:solidFill>
                  <a:srgbClr val="FF0000"/>
                </a:solidFill>
              </a:rPr>
              <a:t>ABSTRACT</a:t>
            </a:r>
            <a:endParaRPr lang="en-IN" b="1" dirty="0">
              <a:solidFill>
                <a:srgbClr val="FF0000"/>
              </a:solidFill>
            </a:endParaRPr>
          </a:p>
        </p:txBody>
      </p:sp>
      <p:sp>
        <p:nvSpPr>
          <p:cNvPr id="4" name="Text Placeholder 3">
            <a:extLst>
              <a:ext uri="{FF2B5EF4-FFF2-40B4-BE49-F238E27FC236}">
                <a16:creationId xmlns:a16="http://schemas.microsoft.com/office/drawing/2014/main" id="{AE044BF7-D116-7EF6-B4C3-C482E1F7576A}"/>
              </a:ext>
            </a:extLst>
          </p:cNvPr>
          <p:cNvSpPr>
            <a:spLocks noGrp="1"/>
          </p:cNvSpPr>
          <p:nvPr>
            <p:ph type="body" sz="quarter" idx="17"/>
          </p:nvPr>
        </p:nvSpPr>
        <p:spPr>
          <a:xfrm>
            <a:off x="767408" y="945956"/>
            <a:ext cx="10801201" cy="5219348"/>
          </a:xfrm>
        </p:spPr>
        <p:txBody>
          <a:bodyPr/>
          <a:lstStyle/>
          <a:p>
            <a:pPr marL="285750" indent="-285750" algn="just">
              <a:lnSpc>
                <a:spcPct val="115000"/>
              </a:lnSpc>
              <a:buFont typeface="Arial" panose="020B0604020202020204" pitchFamily="34" charset="0"/>
              <a:buChar char="•"/>
              <a:tabLst>
                <a:tab pos="857250" algn="l"/>
              </a:tabLst>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regard, by combining textual comments  and image data from social media site,  this  work presents  a novel  method  for sentiment analysis. Considering the multimodal  character of user expression,  our goal is to  create   a  comprehensive framework  that  will  integrates natural language processing.</a:t>
            </a:r>
          </a:p>
          <a:p>
            <a:pPr marL="285750" indent="-285750" algn="just">
              <a:lnSpc>
                <a:spcPct val="115000"/>
              </a:lnSpc>
              <a:buFont typeface="Arial" panose="020B0604020202020204" pitchFamily="34" charset="0"/>
              <a:buChar char="•"/>
              <a:tabLst>
                <a:tab pos="857250" algn="l"/>
              </a:tabLst>
            </a:pP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echniques for textual content and computer vision techniques for image analysis to provide a more understanding of sentiment in online interactions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Additionally, we delve into the emerging field of image sentiment analysis, discussing convolutional neural networks (CNNs) and transfer learning approaches to decode sentiments from images. </a:t>
            </a:r>
          </a:p>
          <a:p>
            <a:pPr marL="285750" indent="-285750" algn="just">
              <a:lnSpc>
                <a:spcPct val="115000"/>
              </a:lnSpc>
              <a:buFont typeface="Arial" panose="020B0604020202020204" pitchFamily="34" charset="0"/>
              <a:buChar char="•"/>
              <a:tabLst>
                <a:tab pos="857250" algn="l"/>
              </a:tabLst>
            </a:pPr>
            <a:r>
              <a:rPr lang="en-US" sz="2000" dirty="0">
                <a:solidFill>
                  <a:schemeClr val="tx1"/>
                </a:solidFill>
                <a:latin typeface="Times New Roman" panose="02020603050405020304" pitchFamily="18" charset="0"/>
                <a:cs typeface="Times New Roman" panose="02020603050405020304" pitchFamily="18" charset="0"/>
              </a:rPr>
              <a:t>Through real-world examples and case studies, we highlight the applications of sentiment analysis across domains such real life analysis. </a:t>
            </a:r>
          </a:p>
          <a:p>
            <a:pPr marL="285750" indent="-285750" algn="just">
              <a:lnSpc>
                <a:spcPct val="115000"/>
              </a:lnSpc>
              <a:buFont typeface="Arial" panose="020B0604020202020204" pitchFamily="34" charset="0"/>
              <a:buChar char="•"/>
              <a:tabLst>
                <a:tab pos="857250" algn="l"/>
              </a:tabLst>
            </a:pPr>
            <a:r>
              <a:rPr lang="en-US" sz="2000" dirty="0">
                <a:solidFill>
                  <a:schemeClr val="tx1"/>
                </a:solidFill>
                <a:latin typeface="Times New Roman" panose="02020603050405020304" pitchFamily="18" charset="0"/>
                <a:cs typeface="Times New Roman" panose="02020603050405020304" pitchFamily="18" charset="0"/>
              </a:rPr>
              <a:t>By the end of this presentation, attendees will gain a comprehensive understanding of sentiment analysis and their practical implications in harnessing the power of sentiment in textual and visual content.</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46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B3651-1C09-BCF7-0D4F-F6E39020DFA3}"/>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4" name="Text Placeholder 3">
            <a:extLst>
              <a:ext uri="{FF2B5EF4-FFF2-40B4-BE49-F238E27FC236}">
                <a16:creationId xmlns:a16="http://schemas.microsoft.com/office/drawing/2014/main" id="{74EF50FD-4389-4E09-6571-2729287F79FC}"/>
              </a:ext>
            </a:extLst>
          </p:cNvPr>
          <p:cNvSpPr>
            <a:spLocks noGrp="1"/>
          </p:cNvSpPr>
          <p:nvPr>
            <p:ph type="body" sz="quarter" idx="17"/>
          </p:nvPr>
        </p:nvSpPr>
        <p:spPr>
          <a:xfrm>
            <a:off x="551182" y="761999"/>
            <a:ext cx="10801201" cy="5753101"/>
          </a:xfrm>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Technology :  </a:t>
            </a:r>
          </a:p>
          <a:p>
            <a:pPr marL="0" indent="0" algn="just">
              <a:buNone/>
            </a:pPr>
            <a:r>
              <a:rPr lang="en-US" sz="2200" b="1" dirty="0">
                <a:solidFill>
                  <a:schemeClr val="tx1"/>
                </a:solidFill>
                <a:latin typeface="Times New Roman" panose="02020603050405020304" pitchFamily="18" charset="0"/>
                <a:cs typeface="Times New Roman" panose="02020603050405020304" pitchFamily="18" charset="0"/>
              </a:rPr>
              <a:t>HTML:</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document-formatting language derived from the Standard Generalized Markup Language (SGML), predominately used to create Web pages. </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user’s browser interprets HTML commands and formats the page layout, fonts and graphics on the screen</a:t>
            </a:r>
          </a:p>
          <a:p>
            <a:pPr marL="0" indent="0" algn="just">
              <a:buNone/>
            </a:pPr>
            <a:r>
              <a:rPr lang="en-US" sz="2200" b="1" dirty="0">
                <a:solidFill>
                  <a:srgbClr val="000000"/>
                </a:solidFill>
                <a:latin typeface="Times New Roman" panose="02020603050405020304" pitchFamily="18" charset="0"/>
                <a:cs typeface="Times New Roman" panose="02020603050405020304" pitchFamily="18" charset="0"/>
              </a:rPr>
              <a:t>CSS:</a:t>
            </a:r>
          </a:p>
          <a:p>
            <a:pPr marL="342900" indent="-342900" algn="just">
              <a:buFont typeface="Arial" panose="020B0604020202020204" pitchFamily="34" charset="0"/>
              <a:buChar char="•"/>
            </a:pPr>
            <a:r>
              <a:rPr lang="en-US" sz="2000" b="0" i="0" dirty="0">
                <a:solidFill>
                  <a:srgbClr val="474341"/>
                </a:solidFill>
                <a:effectLst/>
                <a:latin typeface="Times New Roman" panose="02020603050405020304" pitchFamily="18" charset="0"/>
                <a:cs typeface="Times New Roman" panose="02020603050405020304" pitchFamily="18" charset="0"/>
              </a:rPr>
              <a:t>CSS is a computer language for laying out and structuring web pages (</a:t>
            </a:r>
            <a:r>
              <a:rPr lang="en-US" sz="2000" b="0" i="0" u="none" strike="noStrike" dirty="0">
                <a:solidFill>
                  <a:srgbClr val="98D4E1"/>
                </a:solidFill>
                <a:effectLst/>
                <a:latin typeface="Times New Roman" panose="02020603050405020304" pitchFamily="18" charset="0"/>
                <a:cs typeface="Times New Roman" panose="02020603050405020304" pitchFamily="18" charset="0"/>
                <a:hlinkClick r:id="rId2"/>
              </a:rPr>
              <a:t>HTML</a:t>
            </a:r>
            <a:r>
              <a:rPr lang="en-US" sz="2000" b="0" i="0" dirty="0">
                <a:solidFill>
                  <a:srgbClr val="474341"/>
                </a:solidFill>
                <a:effectLst/>
                <a:latin typeface="Times New Roman" panose="02020603050405020304" pitchFamily="18" charset="0"/>
                <a:cs typeface="Times New Roman" panose="02020603050405020304" pitchFamily="18" charset="0"/>
              </a:rPr>
              <a:t> or XML).</a:t>
            </a:r>
          </a:p>
          <a:p>
            <a:pPr marL="342900" indent="-342900" algn="l" fontAlgn="base">
              <a:buFont typeface="Arial" panose="020B0604020202020204" pitchFamily="34" charset="0"/>
              <a:buChar char="•"/>
            </a:pPr>
            <a:r>
              <a:rPr lang="en-US" sz="2000" b="0" i="0" dirty="0">
                <a:solidFill>
                  <a:srgbClr val="474341"/>
                </a:solidFill>
                <a:effectLst/>
                <a:latin typeface="Times New Roman" panose="02020603050405020304" pitchFamily="18" charset="0"/>
                <a:cs typeface="Times New Roman" panose="02020603050405020304" pitchFamily="18" charset="0"/>
              </a:rPr>
              <a:t>This language contains coding elements and is composed of these “cascading style sheets” which are equally called CSS files.</a:t>
            </a:r>
          </a:p>
          <a:p>
            <a:pPr marL="0" indent="0" algn="l" fontAlgn="base">
              <a:buNone/>
            </a:pPr>
            <a:r>
              <a:rPr lang="en-US" sz="2200" b="1" dirty="0">
                <a:solidFill>
                  <a:srgbClr val="474341"/>
                </a:solidFill>
                <a:latin typeface="Times New Roman" panose="02020603050405020304" pitchFamily="18" charset="0"/>
                <a:cs typeface="Times New Roman" panose="02020603050405020304" pitchFamily="18" charset="0"/>
              </a:rPr>
              <a:t>Java script:</a:t>
            </a:r>
          </a:p>
          <a:p>
            <a:pPr marL="342900" indent="-342900" algn="l" fontAlgn="base">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JavaScript is a scripting language that enables you to create dynamically updating content, control multimedia, animate images, and pretty much everything else.</a:t>
            </a:r>
            <a:endParaRPr lang="en-US" sz="2000" b="1"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3A5C437C-D5F6-7279-9900-A83C0645D478}"/>
              </a:ext>
            </a:extLst>
          </p:cNvPr>
          <p:cNvSpPr>
            <a:spLocks noGrp="1"/>
          </p:cNvSpPr>
          <p:nvPr>
            <p:ph type="title"/>
          </p:nvPr>
        </p:nvSpPr>
        <p:spPr>
          <a:xfrm>
            <a:off x="569712" y="425122"/>
            <a:ext cx="6211927" cy="360040"/>
          </a:xfrm>
        </p:spPr>
        <p:txBody>
          <a:bodyPr/>
          <a:lstStyle/>
          <a:p>
            <a:r>
              <a:rPr lang="en-US" dirty="0">
                <a:solidFill>
                  <a:srgbClr val="FF0000"/>
                </a:solidFill>
              </a:rPr>
              <a:t>introduction</a:t>
            </a:r>
            <a:br>
              <a:rPr lang="en-US" dirty="0"/>
            </a:br>
            <a:endParaRPr lang="en-IN" sz="2400" dirty="0"/>
          </a:p>
        </p:txBody>
      </p:sp>
    </p:spTree>
    <p:extLst>
      <p:ext uri="{BB962C8B-B14F-4D97-AF65-F5344CB8AC3E}">
        <p14:creationId xmlns:p14="http://schemas.microsoft.com/office/powerpoint/2010/main" val="370728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B113C0-7C79-C8D4-D886-0265529F679D}"/>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73FB0959-9377-A81D-0C9F-EA65679ADCB8}"/>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Domain</a:t>
            </a:r>
            <a:br>
              <a:rPr lang="en-IN" dirty="0">
                <a:solidFill>
                  <a:schemeClr val="tx1"/>
                </a:solidFill>
              </a:rPr>
            </a:br>
            <a:endParaRPr lang="en-IN" dirty="0">
              <a:solidFill>
                <a:schemeClr val="tx1"/>
              </a:solidFill>
            </a:endParaRPr>
          </a:p>
        </p:txBody>
      </p:sp>
      <p:sp>
        <p:nvSpPr>
          <p:cNvPr id="4" name="Text Placeholder 3">
            <a:extLst>
              <a:ext uri="{FF2B5EF4-FFF2-40B4-BE49-F238E27FC236}">
                <a16:creationId xmlns:a16="http://schemas.microsoft.com/office/drawing/2014/main" id="{F94D19C7-898F-1A25-B7F5-6701F9645614}"/>
              </a:ext>
            </a:extLst>
          </p:cNvPr>
          <p:cNvSpPr>
            <a:spLocks noGrp="1"/>
          </p:cNvSpPr>
          <p:nvPr>
            <p:ph type="body" sz="quarter" idx="17"/>
          </p:nvPr>
        </p:nvSpPr>
        <p:spPr>
          <a:xfrm>
            <a:off x="695400" y="4005064"/>
            <a:ext cx="5184575" cy="1902966"/>
          </a:xfrm>
        </p:spPr>
        <p:txBody>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front-end of the project is designed user-friendly for the user to use and sentimental analysis is performed and displayed to the users. The back-end of the model is Programmed using python.</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6016CAC-42F4-2CB9-8A6B-09402D62CE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236373"/>
            <a:ext cx="6051663" cy="2833324"/>
          </a:xfrm>
          <a:prstGeom prst="rect">
            <a:avLst/>
          </a:prstGeom>
        </p:spPr>
      </p:pic>
      <p:sp>
        <p:nvSpPr>
          <p:cNvPr id="6" name="TextBox 5">
            <a:extLst>
              <a:ext uri="{FF2B5EF4-FFF2-40B4-BE49-F238E27FC236}">
                <a16:creationId xmlns:a16="http://schemas.microsoft.com/office/drawing/2014/main" id="{F7F25FB1-755F-A0CE-A23D-21184269E474}"/>
              </a:ext>
            </a:extLst>
          </p:cNvPr>
          <p:cNvSpPr txBox="1"/>
          <p:nvPr/>
        </p:nvSpPr>
        <p:spPr>
          <a:xfrm>
            <a:off x="695400" y="1124744"/>
            <a:ext cx="4968552" cy="261610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Web application:</a:t>
            </a:r>
          </a:p>
          <a:p>
            <a:pPr marL="285750" indent="-285750">
              <a:buFont typeface="Arial" panose="020B0604020202020204" pitchFamily="34" charset="0"/>
              <a:buChar char="•"/>
            </a:pPr>
            <a:r>
              <a:rPr lang="en-US" sz="2000" b="0" i="0" dirty="0">
                <a:solidFill>
                  <a:srgbClr val="020202"/>
                </a:solidFill>
                <a:effectLst/>
                <a:latin typeface="Times New Roman" panose="02020603050405020304" pitchFamily="18" charset="0"/>
                <a:cs typeface="Times New Roman" panose="02020603050405020304" pitchFamily="18" charset="0"/>
              </a:rPr>
              <a:t>a web application is a piece of software that runs on a web server</a:t>
            </a:r>
          </a:p>
          <a:p>
            <a:pPr marL="285750" indent="-285750">
              <a:buFont typeface="Arial" panose="020B0604020202020204" pitchFamily="34" charset="0"/>
              <a:buChar char="•"/>
            </a:pPr>
            <a:endParaRPr lang="en-US" sz="2000" dirty="0">
              <a:solidFill>
                <a:srgbClr val="02020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rgbClr val="02020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reflects the cognitive computing aspect of your system and implies the generation of insights through AI-powered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03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E51BD-5684-9C44-F144-85840C372595}"/>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256D939C-1877-BC01-6513-66E5D617E193}"/>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Literature survey</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B0B4028-9E4B-6105-B933-CEFBBCCAFB73}"/>
              </a:ext>
            </a:extLst>
          </p:cNvPr>
          <p:cNvSpPr>
            <a:spLocks noGrp="1"/>
          </p:cNvSpPr>
          <p:nvPr>
            <p:ph type="body" sz="quarter" idx="17"/>
          </p:nvPr>
        </p:nvSpPr>
        <p:spPr>
          <a:xfrm>
            <a:off x="595481" y="1340768"/>
            <a:ext cx="10801201" cy="4320480"/>
          </a:xfrm>
        </p:spPr>
        <p:txBody>
          <a:bodyPr/>
          <a:lstStyle/>
          <a:p>
            <a:pPr algn="just">
              <a:lnSpc>
                <a:spcPct val="115000"/>
              </a:lnSpc>
              <a:buFont typeface="Arial" panose="020B0604020202020204" pitchFamily="34" charset="0"/>
              <a:buChar char="•"/>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"Recent Trends in Deep Learning Based Sentiment Analysis" by Lei Zhang et al. (2021): This survey paper provides an overview of recent advancements in deep learning techniques for sentiment analysis, including both text and image modalities. It covers topics such as transfer learning, pre-trained language models, and multimodal fusion for improved sentiment analysis performance.</a:t>
            </a:r>
          </a:p>
          <a:p>
            <a:pPr algn="just">
              <a:lnSpc>
                <a:spcPct val="115000"/>
              </a:lnSpc>
              <a:buFont typeface="Arial" panose="020B0604020202020204" pitchFamily="34" charset="0"/>
              <a:buChar char="•"/>
            </a:pPr>
            <a:endPar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p>
            <a:pPr algn="just">
              <a:lnSpc>
                <a:spcPct val="115000"/>
              </a:lnSpc>
              <a:buFont typeface="Arial" panose="020B0604020202020204" pitchFamily="34" charset="0"/>
              <a:buChar char="•"/>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"Deep Learning for Image Sentiment Analysis: A Survey" by </a:t>
            </a:r>
            <a:r>
              <a:rPr lang="en-IN" sz="2000" dirty="0" err="1">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Jianming</a:t>
            </a: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Sun et al. (2020): This survey paper provides insights into recent developments in deep learning techniques for image sentiment analysis. It covers topics such as deep convolutional neural networks (CNNs), attention mechanisms, and transfer learning for </a:t>
            </a:r>
            <a:r>
              <a:rPr lang="en-IN" sz="2000" dirty="0" err="1">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analyzing</a:t>
            </a: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sentiment in images.</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lnSpc>
                <a:spcPct val="115000"/>
              </a:lnSpc>
              <a:buFont typeface="Arial" panose="020B0604020202020204" pitchFamily="34" charset="0"/>
              <a:buChar char="•"/>
            </a:pPr>
            <a:endParaRPr lang="en-IN" sz="2000" dirty="0">
              <a:solidFill>
                <a:schemeClr val="tx1"/>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275637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9FE0D-0D3D-A99D-A299-EBF4A8924A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81AA0-CEFE-8482-6728-85824BC69DAB}"/>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AD6B5521-CFED-98A6-5DCE-C10D1099E959}"/>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Literature survey (</a:t>
            </a:r>
            <a:r>
              <a:rPr lang="en-US" b="1" dirty="0" err="1">
                <a:solidFill>
                  <a:srgbClr val="FF0000"/>
                </a:solidFill>
                <a:latin typeface="Times New Roman" panose="02020603050405020304" pitchFamily="18" charset="0"/>
                <a:cs typeface="Times New Roman" panose="02020603050405020304" pitchFamily="18" charset="0"/>
              </a:rPr>
              <a:t>cont</a:t>
            </a:r>
            <a:r>
              <a:rPr lang="en-US" b="1" dirty="0">
                <a:solidFill>
                  <a:srgbClr val="FF0000"/>
                </a:solidFill>
                <a:latin typeface="Times New Roman" panose="02020603050405020304" pitchFamily="18" charset="0"/>
                <a:cs typeface="Times New Roman" panose="02020603050405020304" pitchFamily="18" charset="0"/>
              </a:rPr>
              <a: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9157DD1-2AE1-1064-3157-F12805362C85}"/>
              </a:ext>
            </a:extLst>
          </p:cNvPr>
          <p:cNvSpPr>
            <a:spLocks noGrp="1"/>
          </p:cNvSpPr>
          <p:nvPr>
            <p:ph type="body" sz="quarter" idx="17"/>
          </p:nvPr>
        </p:nvSpPr>
        <p:spPr>
          <a:xfrm>
            <a:off x="567784" y="1233988"/>
            <a:ext cx="10801201" cy="4320480"/>
          </a:xfrm>
        </p:spPr>
        <p:txBody>
          <a:bodyPr/>
          <a:lstStyle/>
          <a:p>
            <a:pPr algn="just">
              <a:lnSpc>
                <a:spcPct val="115000"/>
              </a:lnSpc>
              <a:buFont typeface="Arial" panose="020B0604020202020204" pitchFamily="34" charset="0"/>
              <a:buChar char="•"/>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"A Comprehensive Survey on Sentiment Analysis: Recent Advances and New Directions" by </a:t>
            </a:r>
            <a:r>
              <a:rPr lang="en-IN" sz="2000" dirty="0" err="1">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Xiaonan</a:t>
            </a: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Wang et al. (2021): This comprehensive survey covers recent advances in sentiment analysis techniques, methodologies, and applications. It discusses emerging trends such as aspect-based sentiment analysis, sentiment intensity prediction, and sentiment reasoning.</a:t>
            </a:r>
          </a:p>
          <a:p>
            <a:pPr algn="just">
              <a:lnSpc>
                <a:spcPct val="115000"/>
              </a:lnSpc>
              <a:buFont typeface="Arial" panose="020B0604020202020204" pitchFamily="34" charset="0"/>
              <a:buChar char="•"/>
            </a:pP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lnSpc>
                <a:spcPct val="115000"/>
              </a:lnSpc>
              <a:buFont typeface="Arial" panose="020B0604020202020204" pitchFamily="34" charset="0"/>
              <a:buChar char="•"/>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"Recent Advances in Multimodal Sentiment Analysis: A Comprehensive Review" by Hieu Pham et al. (2020): Focusing on multimodal sentiment analysis, this review paper discusses recent advancements in integrating text and image modalities for sentiment analysis. It covers fusion techniques, benchmark datasets, and challenges in multimodal sentiment analysis.</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lnSpc>
                <a:spcPct val="115000"/>
              </a:lnSpc>
              <a:buFont typeface="Arial" panose="020B0604020202020204" pitchFamily="34" charset="0"/>
              <a:buChar char="•"/>
            </a:pPr>
            <a:endParaRPr lang="en-IN" sz="2800" dirty="0">
              <a:solidFill>
                <a:schemeClr val="tx1"/>
              </a:solidFill>
            </a:endParaRPr>
          </a:p>
        </p:txBody>
      </p:sp>
    </p:spTree>
    <p:extLst>
      <p:ext uri="{BB962C8B-B14F-4D97-AF65-F5344CB8AC3E}">
        <p14:creationId xmlns:p14="http://schemas.microsoft.com/office/powerpoint/2010/main" val="380443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E79909-62EF-A90B-E947-29AC796C0154}"/>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9406699E-764E-9F62-66C3-5F9188DAC145}"/>
              </a:ext>
            </a:extLst>
          </p:cNvPr>
          <p:cNvSpPr>
            <a:spLocks noGrp="1"/>
          </p:cNvSpPr>
          <p:nvPr>
            <p:ph type="title"/>
          </p:nvPr>
        </p:nvSpPr>
        <p:spPr>
          <a:xfrm>
            <a:off x="695400" y="220328"/>
            <a:ext cx="6211927" cy="838202"/>
          </a:xfrm>
        </p:spPr>
        <p:txBody>
          <a:bodyPr/>
          <a:lstStyle/>
          <a:p>
            <a:r>
              <a:rPr lang="en-US" dirty="0">
                <a:solidFill>
                  <a:srgbClr val="FF0000"/>
                </a:solidFill>
              </a:rPr>
              <a:t>objectives</a:t>
            </a:r>
            <a:endParaRPr lang="en-IN" dirty="0">
              <a:solidFill>
                <a:srgbClr val="FF0000"/>
              </a:solidFill>
            </a:endParaRPr>
          </a:p>
        </p:txBody>
      </p:sp>
      <p:sp>
        <p:nvSpPr>
          <p:cNvPr id="6" name="Rectangle 2">
            <a:extLst>
              <a:ext uri="{FF2B5EF4-FFF2-40B4-BE49-F238E27FC236}">
                <a16:creationId xmlns:a16="http://schemas.microsoft.com/office/drawing/2014/main" id="{7021FF30-AEB3-D0BF-0E9A-90424CA0646C}"/>
              </a:ext>
            </a:extLst>
          </p:cNvPr>
          <p:cNvSpPr>
            <a:spLocks noGrp="1" noChangeArrowheads="1"/>
          </p:cNvSpPr>
          <p:nvPr>
            <p:ph type="body" sz="quarter" idx="17"/>
          </p:nvPr>
        </p:nvSpPr>
        <p:spPr bwMode="auto">
          <a:xfrm>
            <a:off x="551384" y="1063769"/>
            <a:ext cx="106717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000" b="1"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Explore Ethical and Privacy Considerations</a:t>
            </a: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Address ethical and privacy considerations associated with sentiment analysis, particularly concerning user-generated content and sensitive information.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a:t>
            </a:r>
            <a:r>
              <a:rPr lang="en-IN" sz="2000" b="1"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Develop a Unified Sentiment Analysis System</a:t>
            </a: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The primary objective is to design and implement a cognitive system that can </a:t>
            </a:r>
            <a:r>
              <a:rPr lang="en-IN" sz="2000" dirty="0" err="1">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analyze</a:t>
            </a: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sentiment from both text and image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000" dirty="0">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rPr>
              <a:t> This system will leverage state-of-the-art machine learning and deep learning algorithms to extract and classify sentiment expressed in unstructured multimedia content.</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391FC608-E089-7752-D369-51EA9348DE4A}"/>
              </a:ext>
            </a:extLst>
          </p:cNvPr>
          <p:cNvSpPr>
            <a:spLocks noChangeArrowheads="1"/>
          </p:cNvSpPr>
          <p:nvPr/>
        </p:nvSpPr>
        <p:spPr bwMode="auto">
          <a:xfrm>
            <a:off x="925627" y="9621688"/>
            <a:ext cx="11963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order to provide a more comprehensive knowledge of user sentiments in the dynamic and complicated world of social media, the goal is to improve the accuracy and depth of sentiment classification. In order to improve decision-making processes in the context of online interactions, the project also intends to investigate real-world applications of the suggested framework in areas including sentiment-aware marketing tactics, content recommendation, and brand perception analysis.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548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317A1A-D09C-E82D-4A89-D4495CD1D278}"/>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68BE058B-DBDA-456F-066A-3CFC6E3117BF}"/>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Methodology</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091A15C-05CD-9AF4-8672-AA5AAC1B5728}"/>
              </a:ext>
            </a:extLst>
          </p:cNvPr>
          <p:cNvSpPr>
            <a:spLocks noGrp="1"/>
          </p:cNvSpPr>
          <p:nvPr>
            <p:ph type="body" sz="quarter" idx="17"/>
          </p:nvPr>
        </p:nvSpPr>
        <p:spPr>
          <a:xfrm>
            <a:off x="695399" y="1268760"/>
            <a:ext cx="10801201" cy="4320480"/>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Data Collection</a:t>
            </a:r>
          </a:p>
          <a:p>
            <a:r>
              <a:rPr lang="en-US" sz="2000" b="1" dirty="0">
                <a:solidFill>
                  <a:schemeClr val="tx1"/>
                </a:solidFill>
                <a:latin typeface="Times New Roman" panose="02020603050405020304" pitchFamily="18" charset="0"/>
                <a:cs typeface="Times New Roman" panose="02020603050405020304" pitchFamily="18" charset="0"/>
              </a:rPr>
              <a:t>Pre-processing</a:t>
            </a:r>
          </a:p>
          <a:p>
            <a:r>
              <a:rPr lang="en-US" sz="2000" b="1" dirty="0">
                <a:solidFill>
                  <a:schemeClr val="tx1"/>
                </a:solidFill>
                <a:latin typeface="Times New Roman" panose="02020603050405020304" pitchFamily="18" charset="0"/>
                <a:cs typeface="Times New Roman" panose="02020603050405020304" pitchFamily="18" charset="0"/>
              </a:rPr>
              <a:t>Feature Extraction</a:t>
            </a:r>
          </a:p>
          <a:p>
            <a:r>
              <a:rPr lang="en-US" sz="2000" b="1" dirty="0">
                <a:solidFill>
                  <a:schemeClr val="tx1"/>
                </a:solidFill>
                <a:latin typeface="Times New Roman" panose="02020603050405020304" pitchFamily="18" charset="0"/>
                <a:cs typeface="Times New Roman" panose="02020603050405020304" pitchFamily="18" charset="0"/>
              </a:rPr>
              <a:t>Model Development</a:t>
            </a:r>
          </a:p>
          <a:p>
            <a:r>
              <a:rPr lang="en-US" sz="2000" b="1" dirty="0">
                <a:solidFill>
                  <a:schemeClr val="tx1"/>
                </a:solidFill>
                <a:latin typeface="Times New Roman" panose="02020603050405020304" pitchFamily="18" charset="0"/>
                <a:cs typeface="Times New Roman" panose="02020603050405020304" pitchFamily="18" charset="0"/>
              </a:rPr>
              <a:t>Training and Evaluation</a:t>
            </a:r>
          </a:p>
          <a:p>
            <a:r>
              <a:rPr lang="en-US" sz="2000" b="1" dirty="0">
                <a:solidFill>
                  <a:schemeClr val="tx1"/>
                </a:solidFill>
                <a:latin typeface="Times New Roman" panose="02020603050405020304" pitchFamily="18" charset="0"/>
                <a:cs typeface="Times New Roman" panose="02020603050405020304" pitchFamily="18" charset="0"/>
              </a:rPr>
              <a:t>Optimization</a:t>
            </a:r>
          </a:p>
          <a:p>
            <a:r>
              <a:rPr lang="en-US" sz="2000" b="1" dirty="0">
                <a:solidFill>
                  <a:schemeClr val="tx1"/>
                </a:solidFill>
                <a:latin typeface="Times New Roman" panose="02020603050405020304" pitchFamily="18" charset="0"/>
                <a:cs typeface="Times New Roman" panose="02020603050405020304" pitchFamily="18" charset="0"/>
              </a:rPr>
              <a:t>Deployment and application</a:t>
            </a:r>
          </a:p>
          <a:p>
            <a:r>
              <a:rPr lang="en-US" sz="2000" b="1" dirty="0">
                <a:solidFill>
                  <a:schemeClr val="tx1"/>
                </a:solidFill>
                <a:latin typeface="Times New Roman" panose="02020603050405020304" pitchFamily="18" charset="0"/>
                <a:cs typeface="Times New Roman" panose="02020603050405020304" pitchFamily="18" charset="0"/>
              </a:rPr>
              <a:t>Continuous Improvement</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945038"/>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115D378481D4AAC8E37EBB4373420" ma:contentTypeVersion="4" ma:contentTypeDescription="Create a new document." ma:contentTypeScope="" ma:versionID="8aaf2aa83c2fd754e35228da060a23d1">
  <xsd:schema xmlns:xsd="http://www.w3.org/2001/XMLSchema" xmlns:xs="http://www.w3.org/2001/XMLSchema" xmlns:p="http://schemas.microsoft.com/office/2006/metadata/properties" xmlns:ns3="e3ff4168-8958-47f8-80cd-948ddf927846" targetNamespace="http://schemas.microsoft.com/office/2006/metadata/properties" ma:root="true" ma:fieldsID="d43b1fb9d5ed0b81f66ce4580c25111b" ns3:_="">
    <xsd:import namespace="e3ff4168-8958-47f8-80cd-948ddf92784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ff4168-8958-47f8-80cd-948ddf927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e3ff4168-8958-47f8-80cd-948ddf927846"/>
    <ds:schemaRef ds:uri="http://purl.org/dc/elements/1.1/"/>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A49F4783-5E45-468E-A760-CC78F884AC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ff4168-8958-47f8-80cd-948ddf9278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1835</TotalTime>
  <Words>1216</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15</vt:i4>
      </vt:variant>
    </vt:vector>
  </HeadingPairs>
  <TitlesOfParts>
    <vt:vector size="29" baseType="lpstr">
      <vt:lpstr>Arial</vt:lpstr>
      <vt:lpstr>Calibri</vt:lpstr>
      <vt:lpstr>Nobel-Book</vt:lpstr>
      <vt:lpstr>Roboto Medium</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SENTIMENT ANALYSIS ON IMAGE AND TEXT </vt:lpstr>
      <vt:lpstr>PowerPoint Presentation</vt:lpstr>
      <vt:lpstr> ABSTRACT</vt:lpstr>
      <vt:lpstr>introduction </vt:lpstr>
      <vt:lpstr>Domain </vt:lpstr>
      <vt:lpstr>Literature survey</vt:lpstr>
      <vt:lpstr>Literature survey (cont…)</vt:lpstr>
      <vt:lpstr>objectives</vt:lpstr>
      <vt:lpstr>Methodology</vt:lpstr>
      <vt:lpstr>Dataset</vt:lpstr>
      <vt:lpstr>MoDULEs Explanation</vt:lpstr>
      <vt:lpstr>MoDULEs Explanation(cont…)</vt:lpstr>
      <vt:lpstr>CONCLUSION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Prasanth Thiruvenkadam</dc:creator>
  <cp:lastModifiedBy>hemanth chowdary</cp:lastModifiedBy>
  <cp:revision>49</cp:revision>
  <cp:lastPrinted>2018-09-28T07:11:06Z</cp:lastPrinted>
  <dcterms:created xsi:type="dcterms:W3CDTF">2022-04-25T09:10:52Z</dcterms:created>
  <dcterms:modified xsi:type="dcterms:W3CDTF">2025-06-07T07:56:32Z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0x010100075115D378481D4AAC8E37EBB4373420</vt:lpwstr>
  </property>
</Properties>
</file>