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62" r:id="rId8"/>
    <p:sldId id="269" r:id="rId9"/>
    <p:sldId id="272" r:id="rId10"/>
    <p:sldId id="264" r:id="rId11"/>
    <p:sldId id="263" r:id="rId12"/>
    <p:sldId id="270" r:id="rId13"/>
    <p:sldId id="274" r:id="rId14"/>
    <p:sldId id="273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655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4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duct.tdk.com/en/techlibrary/applicationnote/park-assist_sensor-disk_ultrasonic_mlcc.html" TargetMode="External"/><Relationship Id="rId2" Type="http://schemas.openxmlformats.org/officeDocument/2006/relationships/hyperlink" Target="https://vladgur.com/workshop-manual/bmw-x7-50i-g07_2019_edition-12.2019_ewd_ag/?page=115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atleducation.org/wp-content/uploads/curriculum/adas/product-data-sheet-ultrasonic-sensors-generation-6.pdf" TargetMode="External"/><Relationship Id="rId5" Type="http://schemas.openxmlformats.org/officeDocument/2006/relationships/hyperlink" Target="https://www.bosch-mobility.com/en/solutions/sensors/ultrasonic-sensor/" TargetMode="External"/><Relationship Id="rId4" Type="http://schemas.openxmlformats.org/officeDocument/2006/relationships/hyperlink" Target="https://www.circuit-diagram.org/editor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429000"/>
            <a:ext cx="4941771" cy="2128042"/>
          </a:xfrm>
        </p:spPr>
        <p:txBody>
          <a:bodyPr/>
          <a:lstStyle/>
          <a:p>
            <a:r>
              <a:rPr lang="en-US" dirty="0"/>
              <a:t>Parking Assistance Sensors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Abhishek Jasti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A03D1-7EEC-0A61-1271-5175FA00E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744" y="669010"/>
            <a:ext cx="8421688" cy="694570"/>
          </a:xfrm>
        </p:spPr>
        <p:txBody>
          <a:bodyPr/>
          <a:lstStyle/>
          <a:p>
            <a:r>
              <a:rPr lang="en-US" dirty="0"/>
              <a:t>DTC					 Troubleshoot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2C058-8B47-06DC-AAB1-88D28BD4F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13701" y="2165683"/>
            <a:ext cx="4836278" cy="401921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P0428 – The Sensor’s circuitry issue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P0429 – Sensor detects low voltage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P0430 – Sensor detects high voltage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P0431 – The sensor is not sending a signal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P0433 – Sensor signal is blocked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U0100 – Error between the communication of sensor and ECU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007C96-EE24-375C-9152-0D180674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54E6DE-7974-1382-C41E-3029B95A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Parking Assistance Sensors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FC2BA-D3D6-AC35-6221-854B43D9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F8A603A-9657-C2DB-C45A-F509A36381F6}"/>
              </a:ext>
            </a:extLst>
          </p:cNvPr>
          <p:cNvSpPr txBox="1">
            <a:spLocks/>
          </p:cNvSpPr>
          <p:nvPr/>
        </p:nvSpPr>
        <p:spPr>
          <a:xfrm>
            <a:off x="6615154" y="2163096"/>
            <a:ext cx="4836278" cy="4019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AutoNum type="arabicPeriod"/>
            </a:pPr>
            <a:r>
              <a:rPr lang="en-US" sz="1800" dirty="0"/>
              <a:t>Could be a wiring problem or a faulty sensor</a:t>
            </a:r>
          </a:p>
          <a:p>
            <a:pPr marL="800100" lvl="1" indent="-342900">
              <a:buAutoNum type="arabicPeriod"/>
            </a:pPr>
            <a:r>
              <a:rPr lang="en-US" sz="1800" dirty="0"/>
              <a:t>Could be a short circuit</a:t>
            </a:r>
          </a:p>
          <a:p>
            <a:pPr marL="800100" lvl="1" indent="-342900">
              <a:buAutoNum type="arabicPeriod"/>
            </a:pPr>
            <a:r>
              <a:rPr lang="en-US" sz="1800" dirty="0"/>
              <a:t>Could be an open circuit</a:t>
            </a:r>
          </a:p>
          <a:p>
            <a:pPr marL="800100" lvl="1" indent="-342900">
              <a:buAutoNum type="arabicPeriod"/>
            </a:pPr>
            <a:r>
              <a:rPr lang="en-US" sz="1800" dirty="0"/>
              <a:t>Sensor could be disconnected or damaged</a:t>
            </a:r>
          </a:p>
          <a:p>
            <a:pPr marL="800100" lvl="1" indent="-342900">
              <a:buAutoNum type="arabicPeriod"/>
            </a:pPr>
            <a:r>
              <a:rPr lang="en-US" sz="1800" dirty="0"/>
              <a:t>Dirt and debris build up on the sensor</a:t>
            </a:r>
          </a:p>
          <a:p>
            <a:pPr marL="800100" lvl="1" indent="-342900">
              <a:buAutoNum type="arabicPeriod"/>
            </a:pPr>
            <a:r>
              <a:rPr lang="en-US" sz="1800" dirty="0"/>
              <a:t>Ask a mechanic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9415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5515-9446-D874-CF26-837AA9F4E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Resources</a:t>
            </a:r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BEE236D8-6F98-4F86-63F4-218A37849E53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CIRCUIT DESIGN HELP:</a:t>
            </a:r>
          </a:p>
          <a:p>
            <a:pPr marL="0" indent="0">
              <a:buNone/>
            </a:pPr>
            <a:r>
              <a:rPr lang="en-US" sz="1200" dirty="0"/>
              <a:t>Electric Wiring diagrams BMW X7 - </a:t>
            </a:r>
            <a:r>
              <a:rPr lang="en-US" sz="1200" dirty="0">
                <a:hlinkClick r:id="rId2"/>
              </a:rPr>
              <a:t>https://vladgur.com/workshop-manual/bmw-x7-50i-g07_2019_edition-12.2019_ewd_ag/?page=115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TDK Product Sensor - </a:t>
            </a:r>
            <a:r>
              <a:rPr lang="en-US" sz="1200" dirty="0">
                <a:hlinkClick r:id="rId3"/>
              </a:rPr>
              <a:t>https://product.tdk.com/en/techlibrary/applicationnote/park-assist_sensor-disk_ultrasonic_mlcc.html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Online Circuit Creator - </a:t>
            </a:r>
            <a:r>
              <a:rPr lang="en-US" sz="1200" dirty="0">
                <a:hlinkClick r:id="rId4"/>
              </a:rPr>
              <a:t>https://www.circuit-diagram.org/editor/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Technical Details:</a:t>
            </a:r>
          </a:p>
          <a:p>
            <a:pPr marL="0" indent="0">
              <a:buNone/>
            </a:pPr>
            <a:r>
              <a:rPr lang="en-US" sz="1200" dirty="0"/>
              <a:t>Bosch Website - </a:t>
            </a:r>
            <a:r>
              <a:rPr lang="en-US" sz="1200" dirty="0">
                <a:hlinkClick r:id="rId5"/>
              </a:rPr>
              <a:t>https://www.bosch-mobility.com/en/solutions/sensors/ultrasonic-sensor/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Datasheet:</a:t>
            </a:r>
          </a:p>
          <a:p>
            <a:pPr marL="0" indent="0">
              <a:buNone/>
            </a:pPr>
            <a:r>
              <a:rPr lang="en-US" sz="1200" dirty="0"/>
              <a:t>Bosch Datasheet - </a:t>
            </a:r>
            <a:r>
              <a:rPr lang="en-US" sz="1200" dirty="0">
                <a:hlinkClick r:id="rId6"/>
              </a:rPr>
              <a:t>https://atleducation.org/wp-content/uploads/curriculum/adas/product-data-sheet-ultrasonic-sensors-generation-6.pdf</a:t>
            </a:r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F5E51-58BB-4D41-30D4-85C4B97A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85DAC-F97F-1777-23EB-51E62D74E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Parking Assistance Sensors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2F594-EF49-E38A-C42B-EA18B62C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4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8906" y="1335105"/>
            <a:ext cx="4179570" cy="245365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Parking Assistance Sensors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91403"/>
            <a:ext cx="2895600" cy="205460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550695"/>
            <a:ext cx="3607468" cy="3465094"/>
          </a:xfrm>
        </p:spPr>
        <p:txBody>
          <a:bodyPr>
            <a:normAutofit/>
          </a:bodyPr>
          <a:lstStyle/>
          <a:p>
            <a:r>
              <a:rPr lang="en-US" sz="1600" dirty="0"/>
              <a:t>Introduction to Ultrasonic Sensors</a:t>
            </a:r>
          </a:p>
          <a:p>
            <a:r>
              <a:rPr lang="en-US" sz="1600" dirty="0"/>
              <a:t>Function of Sensors</a:t>
            </a:r>
          </a:p>
          <a:p>
            <a:r>
              <a:rPr lang="en-US" sz="1600" dirty="0"/>
              <a:t>Mathematical Model</a:t>
            </a:r>
          </a:p>
          <a:p>
            <a:r>
              <a:rPr lang="en-US" sz="1600" dirty="0"/>
              <a:t>Algorithm</a:t>
            </a:r>
          </a:p>
          <a:p>
            <a:r>
              <a:rPr lang="en-US" sz="1600" dirty="0"/>
              <a:t>Circuit Diagram</a:t>
            </a:r>
          </a:p>
          <a:p>
            <a:r>
              <a:rPr lang="en-US" sz="1600" dirty="0"/>
              <a:t>DTC and Troubleshoot</a:t>
            </a:r>
          </a:p>
          <a:p>
            <a:r>
              <a:rPr lang="en-US" sz="1600" dirty="0"/>
              <a:t>Research and Resources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Parking Assistance Sensors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72757"/>
            <a:ext cx="8421688" cy="1644984"/>
          </a:xfrm>
        </p:spPr>
        <p:txBody>
          <a:bodyPr anchor="b">
            <a:normAutofit/>
          </a:bodyPr>
          <a:lstStyle/>
          <a:p>
            <a:r>
              <a:rPr lang="en-US" dirty="0"/>
              <a:t>INTRODUCTION To ultrasonic sensors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8DCF42-19AD-2ADC-2C2D-14EAB73DF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3849" y="3274399"/>
            <a:ext cx="3646571" cy="864157"/>
          </a:xfrm>
        </p:spPr>
        <p:txBody>
          <a:bodyPr/>
          <a:lstStyle/>
          <a:p>
            <a:r>
              <a:rPr lang="en-US" dirty="0"/>
              <a:t>USS Generation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9586" y="4640260"/>
            <a:ext cx="3822032" cy="1240450"/>
          </a:xfrm>
        </p:spPr>
        <p:txBody>
          <a:bodyPr>
            <a:normAutofit/>
          </a:bodyPr>
          <a:lstStyle/>
          <a:p>
            <a:r>
              <a:rPr lang="en-US" sz="1800" dirty="0"/>
              <a:t>A device that uses high-frequency sound waves beyond the range of human hearing to measure distances and detect objects.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C7A0E2-6586-2EE6-C3F2-7B0B89DFA3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76" r="6150" b="8140"/>
          <a:stretch/>
        </p:blipFill>
        <p:spPr>
          <a:xfrm>
            <a:off x="838200" y="3706478"/>
            <a:ext cx="2974787" cy="2163912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Parking Assistance Sensors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7908AC-7623-F87A-F7D4-05253B5A6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217" y="2526648"/>
            <a:ext cx="3105583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645464"/>
            <a:ext cx="5667267" cy="693810"/>
          </a:xfrm>
        </p:spPr>
        <p:txBody>
          <a:bodyPr/>
          <a:lstStyle/>
          <a:p>
            <a:r>
              <a:rPr lang="en-US" dirty="0"/>
              <a:t>Function of Sensors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631" y="2689917"/>
            <a:ext cx="4666891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Obstacle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Parking Aid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Audible Alerts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Avoidance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 and Rear Parking Assistance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Distance Measurement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</p:spPr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Parking Assistance Sensors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0FDB63CD-EE73-BB29-CF5F-CD978879417B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917406" y="1459866"/>
            <a:ext cx="2630905" cy="1325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		v x t</a:t>
            </a:r>
          </a:p>
          <a:p>
            <a:pPr marL="0" indent="0">
              <a:buNone/>
            </a:pPr>
            <a:r>
              <a:rPr lang="en-US" sz="2000" dirty="0"/>
              <a:t>Distance = 	____</a:t>
            </a:r>
          </a:p>
          <a:p>
            <a:pPr marL="0" indent="0">
              <a:buNone/>
            </a:pPr>
            <a:r>
              <a:rPr lang="en-US" sz="2000" dirty="0"/>
              <a:t>				 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11C9B-97A8-5EA7-7510-9C9AF6DFE0B2}"/>
              </a:ext>
            </a:extLst>
          </p:cNvPr>
          <p:cNvSpPr txBox="1"/>
          <p:nvPr/>
        </p:nvSpPr>
        <p:spPr>
          <a:xfrm>
            <a:off x="607594" y="1857438"/>
            <a:ext cx="6621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Speed of Sound in the air (v)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Approx. 343 meters per second or 1125 feet per second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96D2EB-275C-0FEB-A142-15DC941DF341}"/>
              </a:ext>
            </a:extLst>
          </p:cNvPr>
          <p:cNvSpPr txBox="1"/>
          <p:nvPr/>
        </p:nvSpPr>
        <p:spPr>
          <a:xfrm>
            <a:off x="607594" y="2955681"/>
            <a:ext cx="619425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Time (t)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Amount of time it takes for the pulse to travel to the object and 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Divided by 2 to get the distance measurement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BF5DDF-7332-B180-64BB-335025D59810}"/>
              </a:ext>
            </a:extLst>
          </p:cNvPr>
          <p:cNvSpPr txBox="1"/>
          <p:nvPr/>
        </p:nvSpPr>
        <p:spPr>
          <a:xfrm>
            <a:off x="607593" y="4485222"/>
            <a:ext cx="6621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Adjustment for Temperature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 = 331.4 + 0.6 x 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939154-F0BB-B4E7-F1F0-3032754C5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3029527"/>
            <a:ext cx="3505538" cy="236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4F9C-A902-F57D-ABD9-D8FEA0E20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652BFC8-8FEC-506F-E7C9-30025A20DDC6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r>
              <a:rPr lang="en-US" dirty="0"/>
              <a:t>Sensing</a:t>
            </a:r>
          </a:p>
          <a:p>
            <a:r>
              <a:rPr lang="en-US" dirty="0"/>
              <a:t>Distance Calculation</a:t>
            </a:r>
          </a:p>
          <a:p>
            <a:r>
              <a:rPr lang="en-US" dirty="0"/>
              <a:t>Data Processing</a:t>
            </a:r>
          </a:p>
          <a:p>
            <a:r>
              <a:rPr lang="en-US" dirty="0"/>
              <a:t>Sensor Fusion</a:t>
            </a:r>
          </a:p>
          <a:p>
            <a:r>
              <a:rPr lang="en-US" dirty="0"/>
              <a:t>Obstacle Detection and Warning</a:t>
            </a:r>
          </a:p>
          <a:p>
            <a:r>
              <a:rPr lang="en-US" dirty="0"/>
              <a:t>Integration with Vehicle Systems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7B57F-11EE-9E45-C86C-1DE77C349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D7435-E133-EBE2-4864-CD7C7DE5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Parking Assistance Sensors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BB75F-4F5F-36C4-52B3-D42C726A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4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567" y="892177"/>
            <a:ext cx="9577983" cy="695991"/>
          </a:xfrm>
        </p:spPr>
        <p:txBody>
          <a:bodyPr/>
          <a:lstStyle/>
          <a:p>
            <a:r>
              <a:rPr lang="en-US" dirty="0"/>
              <a:t>Circuit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Parking Assistance Sensors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E1CFEF4-7F84-CA51-A680-241D97C77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09" y="1853030"/>
            <a:ext cx="11281781" cy="367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ate Placeholder 55">
            <a:extLst>
              <a:ext uri="{FF2B5EF4-FFF2-40B4-BE49-F238E27FC236}">
                <a16:creationId xmlns:a16="http://schemas.microsoft.com/office/drawing/2014/main" id="{B289356A-BDA0-4234-84F2-9F2F25D0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7" name="Footer Placeholder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Parking Assistance Sensors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31" name="Picture 330">
            <a:extLst>
              <a:ext uri="{FF2B5EF4-FFF2-40B4-BE49-F238E27FC236}">
                <a16:creationId xmlns:a16="http://schemas.microsoft.com/office/drawing/2014/main" id="{FB81DF40-3C6B-A0D1-17FE-129B566714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23" b="17999"/>
          <a:stretch/>
        </p:blipFill>
        <p:spPr>
          <a:xfrm>
            <a:off x="4038600" y="822046"/>
            <a:ext cx="4602436" cy="4263302"/>
          </a:xfrm>
          <a:prstGeom prst="rect">
            <a:avLst/>
          </a:prstGeom>
        </p:spPr>
      </p:pic>
      <p:sp>
        <p:nvSpPr>
          <p:cNvPr id="332" name="TextBox 331">
            <a:extLst>
              <a:ext uri="{FF2B5EF4-FFF2-40B4-BE49-F238E27FC236}">
                <a16:creationId xmlns:a16="http://schemas.microsoft.com/office/drawing/2014/main" id="{1F34771C-568A-592C-25CE-A5C47DE491AF}"/>
              </a:ext>
            </a:extLst>
          </p:cNvPr>
          <p:cNvSpPr txBox="1"/>
          <p:nvPr/>
        </p:nvSpPr>
        <p:spPr>
          <a:xfrm>
            <a:off x="3717757" y="5351517"/>
            <a:ext cx="565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Front and Rear Sensors are covered in the circuit.</a:t>
            </a:r>
          </a:p>
        </p:txBody>
      </p:sp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Parking Assistance Sensors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08C266-CB62-3C42-0BD5-B20F7D593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724" y="706703"/>
            <a:ext cx="8301045" cy="44428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9BDDD9-B24C-45BE-17E1-B6CD68EF8773}"/>
              </a:ext>
            </a:extLst>
          </p:cNvPr>
          <p:cNvSpPr txBox="1"/>
          <p:nvPr/>
        </p:nvSpPr>
        <p:spPr>
          <a:xfrm>
            <a:off x="2630905" y="5390147"/>
            <a:ext cx="713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Integration of the ECU to the brake module and the speaker module</a:t>
            </a: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5" id="{DBE773F4-03EF-460F-8123-2ED25579554B}" vid="{FED336E3-054A-486F-8CDB-8815D6B39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CBB7AC-E012-4960-B083-33C7C7C0C8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05327A-3F11-4B74-87F2-F91762B92A4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76A8F61-3FE0-4499-9D74-D8DA5DD8FD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{B4357AAC-9E1F-44A5-BBEC-35BDE14CDCA5}tf67328976_win32</Template>
  <TotalTime>733</TotalTime>
  <Words>440</Words>
  <Application>Microsoft Office PowerPoint</Application>
  <PresentationFormat>Widescreen</PresentationFormat>
  <Paragraphs>98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Custom</vt:lpstr>
      <vt:lpstr>Parking Assistance Sensors</vt:lpstr>
      <vt:lpstr>AGENDA</vt:lpstr>
      <vt:lpstr>INTRODUCTION To ultrasonic sensors</vt:lpstr>
      <vt:lpstr>Function of Sensors</vt:lpstr>
      <vt:lpstr>Mathematical model</vt:lpstr>
      <vt:lpstr>Algorithm</vt:lpstr>
      <vt:lpstr>Circuit</vt:lpstr>
      <vt:lpstr>PowerPoint Presentation</vt:lpstr>
      <vt:lpstr>PowerPoint Presentation</vt:lpstr>
      <vt:lpstr>DTC      Troubleshoot</vt:lpstr>
      <vt:lpstr>References and 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Assistance Sensors</dc:title>
  <dc:creator>Abhishek Jasti</dc:creator>
  <cp:lastModifiedBy>Abhishek Jasti</cp:lastModifiedBy>
  <cp:revision>4</cp:revision>
  <dcterms:created xsi:type="dcterms:W3CDTF">2023-10-06T04:45:05Z</dcterms:created>
  <dcterms:modified xsi:type="dcterms:W3CDTF">2023-10-06T16:59:11Z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